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5"/>
  </p:notesMasterIdLst>
  <p:sldIdLst>
    <p:sldId id="699" r:id="rId2"/>
    <p:sldId id="700" r:id="rId3"/>
    <p:sldId id="701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3FD45-5FCF-1746-AE1F-6DAABCCD3F79}" v="18" dt="2021-06-09T17:43:49.8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5"/>
  </p:normalViewPr>
  <p:slideViewPr>
    <p:cSldViewPr>
      <p:cViewPr varScale="1">
        <p:scale>
          <a:sx n="83" d="100"/>
          <a:sy n="83" d="100"/>
        </p:scale>
        <p:origin x="116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microsoft.com/office/2016/11/relationships/changesInfo" Target="changesInfos/changesInfo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A803FD45-5FCF-1746-AE1F-6DAABCCD3F79}"/>
    <pc:docChg chg="custSel addSld modSld sldOrd">
      <pc:chgData name="Sashank Pappu" userId="2f540fee-f40e-46ad-97ba-f38917c53642" providerId="ADAL" clId="{A803FD45-5FCF-1746-AE1F-6DAABCCD3F79}" dt="2021-06-09T17:48:27.644" v="20" actId="478"/>
      <pc:docMkLst>
        <pc:docMk/>
      </pc:docMkLst>
      <pc:sldChg chg="delSp mod ord">
        <pc:chgData name="Sashank Pappu" userId="2f540fee-f40e-46ad-97ba-f38917c53642" providerId="ADAL" clId="{A803FD45-5FCF-1746-AE1F-6DAABCCD3F79}" dt="2021-06-09T17:48:10.241" v="19" actId="20578"/>
        <pc:sldMkLst>
          <pc:docMk/>
          <pc:sldMk cId="0" sldId="256"/>
        </pc:sldMkLst>
        <pc:spChg chg="del">
          <ac:chgData name="Sashank Pappu" userId="2f540fee-f40e-46ad-97ba-f38917c53642" providerId="ADAL" clId="{A803FD45-5FCF-1746-AE1F-6DAABCCD3F79}" dt="2021-06-09T17:48:05.546" v="18" actId="478"/>
          <ac:spMkLst>
            <pc:docMk/>
            <pc:sldMk cId="0" sldId="256"/>
            <ac:spMk id="6" creationId="{00000000-0000-0000-0000-000000000000}"/>
          </ac:spMkLst>
        </pc:spChg>
      </pc:sldChg>
      <pc:sldChg chg="delSp mod">
        <pc:chgData name="Sashank Pappu" userId="2f540fee-f40e-46ad-97ba-f38917c53642" providerId="ADAL" clId="{A803FD45-5FCF-1746-AE1F-6DAABCCD3F79}" dt="2021-06-09T17:48:27.644" v="20" actId="478"/>
        <pc:sldMkLst>
          <pc:docMk/>
          <pc:sldMk cId="0" sldId="506"/>
        </pc:sldMkLst>
        <pc:spChg chg="del">
          <ac:chgData name="Sashank Pappu" userId="2f540fee-f40e-46ad-97ba-f38917c53642" providerId="ADAL" clId="{A803FD45-5FCF-1746-AE1F-6DAABCCD3F79}" dt="2021-06-09T17:48:27.644" v="20" actId="478"/>
          <ac:spMkLst>
            <pc:docMk/>
            <pc:sldMk cId="0" sldId="506"/>
            <ac:spMk id="5" creationId="{00000000-0000-0000-0000-000000000000}"/>
          </ac:spMkLst>
        </pc:spChg>
      </pc:sldChg>
      <pc:sldChg chg="modSp add">
        <pc:chgData name="Sashank Pappu" userId="2f540fee-f40e-46ad-97ba-f38917c53642" providerId="ADAL" clId="{A803FD45-5FCF-1746-AE1F-6DAABCCD3F79}" dt="2021-06-09T17:43:49.857" v="17" actId="20577"/>
        <pc:sldMkLst>
          <pc:docMk/>
          <pc:sldMk cId="3751262559" sldId="699"/>
        </pc:sldMkLst>
        <pc:spChg chg="mod">
          <ac:chgData name="Sashank Pappu" userId="2f540fee-f40e-46ad-97ba-f38917c53642" providerId="ADAL" clId="{A803FD45-5FCF-1746-AE1F-6DAABCCD3F79}" dt="2021-06-09T17:43:49.857" v="17" actId="20577"/>
          <ac:spMkLst>
            <pc:docMk/>
            <pc:sldMk cId="3751262559" sldId="699"/>
            <ac:spMk id="8" creationId="{335A3888-611A-4FC3-8A75-2D38F84CB14B}"/>
          </ac:spMkLst>
        </pc:spChg>
      </pc:sldChg>
      <pc:sldChg chg="add">
        <pc:chgData name="Sashank Pappu" userId="2f540fee-f40e-46ad-97ba-f38917c53642" providerId="ADAL" clId="{A803FD45-5FCF-1746-AE1F-6DAABCCD3F79}" dt="2021-06-09T17:43:36.119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A803FD45-5FCF-1746-AE1F-6DAABCCD3F79}" dt="2021-06-09T17:43:36.119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7ADB-8D4C-FA4F-9753-6E2ECFA5FDB9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2B62-ABF6-AD49-85F8-2370FBD1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715" y="312166"/>
            <a:ext cx="1136456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3715" y="1540509"/>
            <a:ext cx="4264025" cy="363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6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0329" y="1866137"/>
            <a:ext cx="5062220" cy="421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7203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21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8840" y="1676146"/>
            <a:ext cx="6354318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0077" y="1235963"/>
            <a:ext cx="10217150" cy="2732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7" Type="http://schemas.openxmlformats.org/officeDocument/2006/relationships/image" Target="../media/image772.png"/><Relationship Id="rId2" Type="http://schemas.openxmlformats.org/officeDocument/2006/relationships/image" Target="../media/image7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jpg"/><Relationship Id="rId2" Type="http://schemas.openxmlformats.org/officeDocument/2006/relationships/image" Target="../media/image7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5" Type="http://schemas.openxmlformats.org/officeDocument/2006/relationships/image" Target="../media/image782.jpg"/><Relationship Id="rId4" Type="http://schemas.openxmlformats.org/officeDocument/2006/relationships/image" Target="../media/image78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789.png"/><Relationship Id="rId7" Type="http://schemas.openxmlformats.org/officeDocument/2006/relationships/image" Target="../media/image793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2.png"/><Relationship Id="rId5" Type="http://schemas.openxmlformats.org/officeDocument/2006/relationships/image" Target="../media/image791.png"/><Relationship Id="rId10" Type="http://schemas.openxmlformats.org/officeDocument/2006/relationships/image" Target="../media/image796.png"/><Relationship Id="rId4" Type="http://schemas.openxmlformats.org/officeDocument/2006/relationships/image" Target="../media/image790.png"/><Relationship Id="rId9" Type="http://schemas.openxmlformats.org/officeDocument/2006/relationships/image" Target="../media/image79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5" Type="http://schemas.openxmlformats.org/officeDocument/2006/relationships/image" Target="../media/image801.png"/><Relationship Id="rId4" Type="http://schemas.openxmlformats.org/officeDocument/2006/relationships/image" Target="../media/image8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8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7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13" Type="http://schemas.openxmlformats.org/officeDocument/2006/relationships/image" Target="../media/image831.png"/><Relationship Id="rId3" Type="http://schemas.openxmlformats.org/officeDocument/2006/relationships/image" Target="../media/image821.png"/><Relationship Id="rId7" Type="http://schemas.openxmlformats.org/officeDocument/2006/relationships/image" Target="../media/image825.png"/><Relationship Id="rId12" Type="http://schemas.openxmlformats.org/officeDocument/2006/relationships/image" Target="../media/image830.png"/><Relationship Id="rId2" Type="http://schemas.openxmlformats.org/officeDocument/2006/relationships/image" Target="../media/image820.png"/><Relationship Id="rId16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4.png"/><Relationship Id="rId11" Type="http://schemas.openxmlformats.org/officeDocument/2006/relationships/image" Target="../media/image829.png"/><Relationship Id="rId5" Type="http://schemas.openxmlformats.org/officeDocument/2006/relationships/image" Target="../media/image823.png"/><Relationship Id="rId15" Type="http://schemas.openxmlformats.org/officeDocument/2006/relationships/image" Target="../media/image833.png"/><Relationship Id="rId10" Type="http://schemas.openxmlformats.org/officeDocument/2006/relationships/image" Target="../media/image828.png"/><Relationship Id="rId4" Type="http://schemas.openxmlformats.org/officeDocument/2006/relationships/image" Target="../media/image822.png"/><Relationship Id="rId9" Type="http://schemas.openxmlformats.org/officeDocument/2006/relationships/image" Target="../media/image827.png"/><Relationship Id="rId14" Type="http://schemas.openxmlformats.org/officeDocument/2006/relationships/image" Target="../media/image83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.png"/><Relationship Id="rId3" Type="http://schemas.openxmlformats.org/officeDocument/2006/relationships/image" Target="../media/image837.png"/><Relationship Id="rId7" Type="http://schemas.openxmlformats.org/officeDocument/2006/relationships/image" Target="../media/image841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9.png"/><Relationship Id="rId10" Type="http://schemas.openxmlformats.org/officeDocument/2006/relationships/image" Target="../media/image811.png"/><Relationship Id="rId4" Type="http://schemas.openxmlformats.org/officeDocument/2006/relationships/image" Target="../media/image838.png"/><Relationship Id="rId9" Type="http://schemas.openxmlformats.org/officeDocument/2006/relationships/image" Target="../media/image8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8.png"/><Relationship Id="rId13" Type="http://schemas.openxmlformats.org/officeDocument/2006/relationships/image" Target="../media/image853.png"/><Relationship Id="rId18" Type="http://schemas.openxmlformats.org/officeDocument/2006/relationships/image" Target="../media/image858.png"/><Relationship Id="rId3" Type="http://schemas.openxmlformats.org/officeDocument/2006/relationships/image" Target="../media/image843.png"/><Relationship Id="rId7" Type="http://schemas.openxmlformats.org/officeDocument/2006/relationships/image" Target="../media/image847.png"/><Relationship Id="rId12" Type="http://schemas.openxmlformats.org/officeDocument/2006/relationships/image" Target="../media/image852.png"/><Relationship Id="rId17" Type="http://schemas.openxmlformats.org/officeDocument/2006/relationships/image" Target="../media/image857.png"/><Relationship Id="rId2" Type="http://schemas.openxmlformats.org/officeDocument/2006/relationships/image" Target="../media/image816.png"/><Relationship Id="rId16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6.png"/><Relationship Id="rId11" Type="http://schemas.openxmlformats.org/officeDocument/2006/relationships/image" Target="../media/image851.png"/><Relationship Id="rId5" Type="http://schemas.openxmlformats.org/officeDocument/2006/relationships/image" Target="../media/image845.png"/><Relationship Id="rId15" Type="http://schemas.openxmlformats.org/officeDocument/2006/relationships/image" Target="../media/image855.png"/><Relationship Id="rId10" Type="http://schemas.openxmlformats.org/officeDocument/2006/relationships/image" Target="../media/image850.png"/><Relationship Id="rId19" Type="http://schemas.openxmlformats.org/officeDocument/2006/relationships/image" Target="../media/image859.png"/><Relationship Id="rId4" Type="http://schemas.openxmlformats.org/officeDocument/2006/relationships/image" Target="../media/image844.png"/><Relationship Id="rId9" Type="http://schemas.openxmlformats.org/officeDocument/2006/relationships/image" Target="../media/image849.png"/><Relationship Id="rId14" Type="http://schemas.openxmlformats.org/officeDocument/2006/relationships/image" Target="../media/image85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memory-and-concurrency-limits" TargetMode="External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66.png"/><Relationship Id="rId7" Type="http://schemas.openxmlformats.org/officeDocument/2006/relationships/image" Target="../media/image869.png"/><Relationship Id="rId12" Type="http://schemas.openxmlformats.org/officeDocument/2006/relationships/image" Target="../media/image874.png"/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8.png"/><Relationship Id="rId11" Type="http://schemas.openxmlformats.org/officeDocument/2006/relationships/image" Target="../media/image873.png"/><Relationship Id="rId5" Type="http://schemas.openxmlformats.org/officeDocument/2006/relationships/image" Target="../media/image867.png"/><Relationship Id="rId10" Type="http://schemas.openxmlformats.org/officeDocument/2006/relationships/image" Target="../media/image872.png"/><Relationship Id="rId4" Type="http://schemas.openxmlformats.org/officeDocument/2006/relationships/image" Target="../media/image744.png"/><Relationship Id="rId9" Type="http://schemas.openxmlformats.org/officeDocument/2006/relationships/image" Target="../media/image87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76.png"/><Relationship Id="rId7" Type="http://schemas.openxmlformats.org/officeDocument/2006/relationships/image" Target="../media/image880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9.png"/><Relationship Id="rId5" Type="http://schemas.openxmlformats.org/officeDocument/2006/relationships/image" Target="../media/image878.png"/><Relationship Id="rId4" Type="http://schemas.openxmlformats.org/officeDocument/2006/relationships/image" Target="../media/image87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jpg"/><Relationship Id="rId7" Type="http://schemas.openxmlformats.org/officeDocument/2006/relationships/image" Target="../media/image889.jp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jpg"/><Relationship Id="rId5" Type="http://schemas.openxmlformats.org/officeDocument/2006/relationships/image" Target="../media/image887.png"/><Relationship Id="rId4" Type="http://schemas.openxmlformats.org/officeDocument/2006/relationships/image" Target="../media/image886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jpg"/><Relationship Id="rId7" Type="http://schemas.openxmlformats.org/officeDocument/2006/relationships/image" Target="../media/image889.jp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8.jpg"/><Relationship Id="rId5" Type="http://schemas.openxmlformats.org/officeDocument/2006/relationships/image" Target="../media/image887.png"/><Relationship Id="rId4" Type="http://schemas.openxmlformats.org/officeDocument/2006/relationships/image" Target="../media/image88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jp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3.jpg"/><Relationship Id="rId4" Type="http://schemas.openxmlformats.org/officeDocument/2006/relationships/image" Target="../media/image892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image" Target="../media/image897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13" Type="http://schemas.openxmlformats.org/officeDocument/2006/relationships/image" Target="../media/image826.png"/><Relationship Id="rId3" Type="http://schemas.openxmlformats.org/officeDocument/2006/relationships/image" Target="../media/image902.png"/><Relationship Id="rId7" Type="http://schemas.openxmlformats.org/officeDocument/2006/relationships/image" Target="../media/image827.png"/><Relationship Id="rId12" Type="http://schemas.openxmlformats.org/officeDocument/2006/relationships/image" Target="../media/image825.png"/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24.png"/><Relationship Id="rId5" Type="http://schemas.openxmlformats.org/officeDocument/2006/relationships/image" Target="../media/image829.png"/><Relationship Id="rId15" Type="http://schemas.openxmlformats.org/officeDocument/2006/relationships/image" Target="../media/image905.png"/><Relationship Id="rId10" Type="http://schemas.openxmlformats.org/officeDocument/2006/relationships/image" Target="../media/image821.png"/><Relationship Id="rId4" Type="http://schemas.openxmlformats.org/officeDocument/2006/relationships/image" Target="../media/image903.png"/><Relationship Id="rId9" Type="http://schemas.openxmlformats.org/officeDocument/2006/relationships/image" Target="../media/image904.png"/><Relationship Id="rId14" Type="http://schemas.openxmlformats.org/officeDocument/2006/relationships/image" Target="../media/image87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6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5.png"/><Relationship Id="rId13" Type="http://schemas.openxmlformats.org/officeDocument/2006/relationships/image" Target="../media/image920.jpg"/><Relationship Id="rId18" Type="http://schemas.openxmlformats.org/officeDocument/2006/relationships/image" Target="../media/image925.png"/><Relationship Id="rId3" Type="http://schemas.openxmlformats.org/officeDocument/2006/relationships/image" Target="../media/image910.png"/><Relationship Id="rId21" Type="http://schemas.openxmlformats.org/officeDocument/2006/relationships/image" Target="../media/image928.png"/><Relationship Id="rId7" Type="http://schemas.openxmlformats.org/officeDocument/2006/relationships/image" Target="../media/image914.png"/><Relationship Id="rId12" Type="http://schemas.openxmlformats.org/officeDocument/2006/relationships/image" Target="../media/image919.jpg"/><Relationship Id="rId17" Type="http://schemas.openxmlformats.org/officeDocument/2006/relationships/image" Target="../media/image924.png"/><Relationship Id="rId2" Type="http://schemas.openxmlformats.org/officeDocument/2006/relationships/image" Target="../media/image909.png"/><Relationship Id="rId16" Type="http://schemas.openxmlformats.org/officeDocument/2006/relationships/image" Target="../media/image923.jpg"/><Relationship Id="rId20" Type="http://schemas.openxmlformats.org/officeDocument/2006/relationships/image" Target="../media/image9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3.png"/><Relationship Id="rId11" Type="http://schemas.openxmlformats.org/officeDocument/2006/relationships/image" Target="../media/image918.png"/><Relationship Id="rId24" Type="http://schemas.openxmlformats.org/officeDocument/2006/relationships/image" Target="../media/image826.png"/><Relationship Id="rId5" Type="http://schemas.openxmlformats.org/officeDocument/2006/relationships/image" Target="../media/image912.png"/><Relationship Id="rId15" Type="http://schemas.openxmlformats.org/officeDocument/2006/relationships/image" Target="../media/image922.png"/><Relationship Id="rId23" Type="http://schemas.openxmlformats.org/officeDocument/2006/relationships/image" Target="../media/image825.png"/><Relationship Id="rId10" Type="http://schemas.openxmlformats.org/officeDocument/2006/relationships/image" Target="../media/image917.png"/><Relationship Id="rId19" Type="http://schemas.openxmlformats.org/officeDocument/2006/relationships/image" Target="../media/image926.png"/><Relationship Id="rId4" Type="http://schemas.openxmlformats.org/officeDocument/2006/relationships/image" Target="../media/image911.png"/><Relationship Id="rId9" Type="http://schemas.openxmlformats.org/officeDocument/2006/relationships/image" Target="../media/image916.png"/><Relationship Id="rId14" Type="http://schemas.openxmlformats.org/officeDocument/2006/relationships/image" Target="../media/image921.jpg"/><Relationship Id="rId22" Type="http://schemas.openxmlformats.org/officeDocument/2006/relationships/image" Target="../media/image929.jp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3" Type="http://schemas.openxmlformats.org/officeDocument/2006/relationships/image" Target="../media/image931.png"/><Relationship Id="rId7" Type="http://schemas.openxmlformats.org/officeDocument/2006/relationships/image" Target="../media/image935.jp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4.png"/><Relationship Id="rId5" Type="http://schemas.openxmlformats.org/officeDocument/2006/relationships/image" Target="../media/image933.jpg"/><Relationship Id="rId4" Type="http://schemas.openxmlformats.org/officeDocument/2006/relationships/image" Target="../media/image932.png"/><Relationship Id="rId9" Type="http://schemas.openxmlformats.org/officeDocument/2006/relationships/image" Target="../media/image937.jp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7" Type="http://schemas.openxmlformats.org/officeDocument/2006/relationships/image" Target="../media/image942.jp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40.png"/><Relationship Id="rId4" Type="http://schemas.openxmlformats.org/officeDocument/2006/relationships/image" Target="../media/image939.jp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7" Type="http://schemas.openxmlformats.org/officeDocument/2006/relationships/image" Target="../media/image949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8.png"/><Relationship Id="rId5" Type="http://schemas.openxmlformats.org/officeDocument/2006/relationships/image" Target="../media/image947.png"/><Relationship Id="rId4" Type="http://schemas.openxmlformats.org/officeDocument/2006/relationships/image" Target="../media/image94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jp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4.png"/><Relationship Id="rId4" Type="http://schemas.openxmlformats.org/officeDocument/2006/relationships/image" Target="../media/image95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744.png"/><Relationship Id="rId7" Type="http://schemas.openxmlformats.org/officeDocument/2006/relationships/image" Target="../media/image959.jpg"/><Relationship Id="rId12" Type="http://schemas.openxmlformats.org/officeDocument/2006/relationships/image" Target="../media/image964.png"/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image" Target="../media/image963.jpg"/><Relationship Id="rId5" Type="http://schemas.openxmlformats.org/officeDocument/2006/relationships/image" Target="../media/image957.png"/><Relationship Id="rId10" Type="http://schemas.openxmlformats.org/officeDocument/2006/relationships/image" Target="../media/image962.png"/><Relationship Id="rId4" Type="http://schemas.openxmlformats.org/officeDocument/2006/relationships/image" Target="../media/image956.png"/><Relationship Id="rId9" Type="http://schemas.openxmlformats.org/officeDocument/2006/relationships/image" Target="../media/image961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jpg"/><Relationship Id="rId2" Type="http://schemas.openxmlformats.org/officeDocument/2006/relationships/image" Target="../media/image965.jp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7.png"/><Relationship Id="rId4" Type="http://schemas.openxmlformats.org/officeDocument/2006/relationships/image" Target="../media/image9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21" Type="http://schemas.openxmlformats.org/officeDocument/2006/relationships/image" Target="../media/image114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112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07.png"/><Relationship Id="rId5" Type="http://schemas.openxmlformats.org/officeDocument/2006/relationships/image" Target="../media/image62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93.png"/><Relationship Id="rId4" Type="http://schemas.openxmlformats.org/officeDocument/2006/relationships/image" Target="../media/image6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jp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jpg"/><Relationship Id="rId2" Type="http://schemas.openxmlformats.org/officeDocument/2006/relationships/image" Target="../media/image97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8.jp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jpg"/><Relationship Id="rId2" Type="http://schemas.openxmlformats.org/officeDocument/2006/relationships/image" Target="../media/image97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jpg"/><Relationship Id="rId2" Type="http://schemas.openxmlformats.org/officeDocument/2006/relationships/image" Target="../media/image981.jp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image" Target="../media/image985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sql/t-sql/statements/set-transaction-isolation-level-transact-sql?view=sql-server-ver15" TargetMode="External"/><Relationship Id="rId13" Type="http://schemas.openxmlformats.org/officeDocument/2006/relationships/hyperlink" Target="https://azure.microsoft.com/en-us/blog/azure-sql-data-warehouse-is-now-azure-synapse-analytics/" TargetMode="External"/><Relationship Id="rId3" Type="http://schemas.openxmlformats.org/officeDocument/2006/relationships/hyperlink" Target="https://docs.microsoft.com/en-us/azure/sql-data-warehouse/performance-tuning-materialized-views" TargetMode="External"/><Relationship Id="rId7" Type="http://schemas.openxmlformats.org/officeDocument/2006/relationships/hyperlink" Target="https://cloudblogs.microsoft.com/sqlserver/2019/11/07/new-in-azure-synapse-analytics-cicd-for-sql-analytics-using-sql-server-data-tools/" TargetMode="External"/><Relationship Id="rId12" Type="http://schemas.openxmlformats.org/officeDocument/2006/relationships/hyperlink" Target="https://docs.microsoft.com/en-us/azure/sql-database/sql-database-private-endpoint-overview" TargetMode="External"/><Relationship Id="rId2" Type="http://schemas.openxmlformats.org/officeDocument/2006/relationships/hyperlink" Target="https://docs.microsoft.com/en-us/azure/sql-data-warehouse/performance-tuning-result-set-cach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ql/relational-databases/security/dynamic-data-masking?view=sql-server-ver15" TargetMode="External"/><Relationship Id="rId11" Type="http://schemas.openxmlformats.org/officeDocument/2006/relationships/hyperlink" Target="https://azure.microsoft.com/en-us/updates/azure-data-share-now-supports-sharing-data-from-azure-sql-and-sql-dw/" TargetMode="External"/><Relationship Id="rId5" Type="http://schemas.openxmlformats.org/officeDocument/2006/relationships/hyperlink" Target="https://docs.microsoft.com/en-us/sql/t-sql/functions/json-functions-transact-sql?view=azure-sqldw-latest" TargetMode="External"/><Relationship Id="rId10" Type="http://schemas.openxmlformats.org/officeDocument/2006/relationships/hyperlink" Target="https://docs.microsoft.com/en-us/sql/t-sql/statements/copy-into-transact-sql?view=azure-sqldw-latest" TargetMode="External"/><Relationship Id="rId4" Type="http://schemas.openxmlformats.org/officeDocument/2006/relationships/hyperlink" Target="https://docs.microsoft.com/en-us/azure/sql-data-warehouse/performance-tuning-ordered-cci" TargetMode="External"/><Relationship Id="rId9" Type="http://schemas.openxmlformats.org/officeDocument/2006/relationships/hyperlink" Target="https://docs.microsoft.com/en-us/azure/sql-data-warehouse/sql-data-warehouse-workload-isolation" TargetMode="External"/><Relationship Id="rId14" Type="http://schemas.openxmlformats.org/officeDocument/2006/relationships/hyperlink" Target="https://docs.microsoft.com/en-us/sql/relational-databases/security/encryption/encrypt-a-column-of-data?view=sql-server-ver15" TargetMode="Externa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5.png"/><Relationship Id="rId3" Type="http://schemas.openxmlformats.org/officeDocument/2006/relationships/image" Target="../media/image990.png"/><Relationship Id="rId7" Type="http://schemas.openxmlformats.org/officeDocument/2006/relationships/image" Target="../media/image994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3.png"/><Relationship Id="rId5" Type="http://schemas.openxmlformats.org/officeDocument/2006/relationships/image" Target="../media/image992.png"/><Relationship Id="rId10" Type="http://schemas.openxmlformats.org/officeDocument/2006/relationships/image" Target="../media/image996.png"/><Relationship Id="rId4" Type="http://schemas.openxmlformats.org/officeDocument/2006/relationships/image" Target="../media/image991.png"/><Relationship Id="rId9" Type="http://schemas.openxmlformats.org/officeDocument/2006/relationships/hyperlink" Target="http://spark.apache.org/" TargetMode="Externa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7" Type="http://schemas.openxmlformats.org/officeDocument/2006/relationships/image" Target="../media/image996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.png"/><Relationship Id="rId5" Type="http://schemas.openxmlformats.org/officeDocument/2006/relationships/image" Target="../media/image1000.png"/><Relationship Id="rId4" Type="http://schemas.openxmlformats.org/officeDocument/2006/relationships/image" Target="../media/image999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4.png"/><Relationship Id="rId3" Type="http://schemas.openxmlformats.org/officeDocument/2006/relationships/image" Target="../media/image998.png"/><Relationship Id="rId7" Type="http://schemas.openxmlformats.org/officeDocument/2006/relationships/image" Target="../media/image1003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2.png"/><Relationship Id="rId11" Type="http://schemas.openxmlformats.org/officeDocument/2006/relationships/image" Target="../media/image996.png"/><Relationship Id="rId5" Type="http://schemas.openxmlformats.org/officeDocument/2006/relationships/image" Target="../media/image1001.png"/><Relationship Id="rId10" Type="http://schemas.openxmlformats.org/officeDocument/2006/relationships/image" Target="../media/image1006.png"/><Relationship Id="rId4" Type="http://schemas.openxmlformats.org/officeDocument/2006/relationships/image" Target="../media/image1000.png"/><Relationship Id="rId9" Type="http://schemas.openxmlformats.org/officeDocument/2006/relationships/image" Target="../media/image1005.png"/></Relationships>
</file>

<file path=ppt/slides/_rels/slide1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8.png"/><Relationship Id="rId18" Type="http://schemas.openxmlformats.org/officeDocument/2006/relationships/image" Target="../media/image1023.png"/><Relationship Id="rId26" Type="http://schemas.openxmlformats.org/officeDocument/2006/relationships/image" Target="../media/image1031.png"/><Relationship Id="rId3" Type="http://schemas.openxmlformats.org/officeDocument/2006/relationships/image" Target="../media/image1008.png"/><Relationship Id="rId21" Type="http://schemas.openxmlformats.org/officeDocument/2006/relationships/image" Target="../media/image1026.png"/><Relationship Id="rId34" Type="http://schemas.openxmlformats.org/officeDocument/2006/relationships/image" Target="../media/image1039.png"/><Relationship Id="rId7" Type="http://schemas.openxmlformats.org/officeDocument/2006/relationships/image" Target="../media/image1012.png"/><Relationship Id="rId12" Type="http://schemas.openxmlformats.org/officeDocument/2006/relationships/image" Target="../media/image1017.png"/><Relationship Id="rId17" Type="http://schemas.openxmlformats.org/officeDocument/2006/relationships/image" Target="../media/image1022.png"/><Relationship Id="rId25" Type="http://schemas.openxmlformats.org/officeDocument/2006/relationships/image" Target="../media/image1030.png"/><Relationship Id="rId33" Type="http://schemas.openxmlformats.org/officeDocument/2006/relationships/image" Target="../media/image1038.png"/><Relationship Id="rId2" Type="http://schemas.openxmlformats.org/officeDocument/2006/relationships/image" Target="../media/image1007.png"/><Relationship Id="rId16" Type="http://schemas.openxmlformats.org/officeDocument/2006/relationships/image" Target="../media/image1021.png"/><Relationship Id="rId20" Type="http://schemas.openxmlformats.org/officeDocument/2006/relationships/image" Target="../media/image1025.png"/><Relationship Id="rId29" Type="http://schemas.openxmlformats.org/officeDocument/2006/relationships/image" Target="../media/image10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1016.png"/><Relationship Id="rId24" Type="http://schemas.openxmlformats.org/officeDocument/2006/relationships/image" Target="../media/image1029.png"/><Relationship Id="rId32" Type="http://schemas.openxmlformats.org/officeDocument/2006/relationships/image" Target="../media/image1037.jpg"/><Relationship Id="rId5" Type="http://schemas.openxmlformats.org/officeDocument/2006/relationships/image" Target="../media/image1010.png"/><Relationship Id="rId15" Type="http://schemas.openxmlformats.org/officeDocument/2006/relationships/image" Target="../media/image1020.png"/><Relationship Id="rId23" Type="http://schemas.openxmlformats.org/officeDocument/2006/relationships/image" Target="../media/image1028.png"/><Relationship Id="rId28" Type="http://schemas.openxmlformats.org/officeDocument/2006/relationships/image" Target="../media/image1033.png"/><Relationship Id="rId36" Type="http://schemas.openxmlformats.org/officeDocument/2006/relationships/image" Target="../media/image1041.png"/><Relationship Id="rId10" Type="http://schemas.openxmlformats.org/officeDocument/2006/relationships/image" Target="../media/image1015.png"/><Relationship Id="rId19" Type="http://schemas.openxmlformats.org/officeDocument/2006/relationships/image" Target="../media/image1024.png"/><Relationship Id="rId31" Type="http://schemas.openxmlformats.org/officeDocument/2006/relationships/image" Target="../media/image1036.png"/><Relationship Id="rId4" Type="http://schemas.openxmlformats.org/officeDocument/2006/relationships/image" Target="../media/image1009.png"/><Relationship Id="rId9" Type="http://schemas.openxmlformats.org/officeDocument/2006/relationships/image" Target="../media/image1014.png"/><Relationship Id="rId14" Type="http://schemas.openxmlformats.org/officeDocument/2006/relationships/image" Target="../media/image1019.png"/><Relationship Id="rId22" Type="http://schemas.openxmlformats.org/officeDocument/2006/relationships/image" Target="../media/image1027.png"/><Relationship Id="rId27" Type="http://schemas.openxmlformats.org/officeDocument/2006/relationships/image" Target="../media/image1032.png"/><Relationship Id="rId30" Type="http://schemas.openxmlformats.org/officeDocument/2006/relationships/image" Target="../media/image1035.png"/><Relationship Id="rId35" Type="http://schemas.openxmlformats.org/officeDocument/2006/relationships/image" Target="../media/image1040.png"/><Relationship Id="rId8" Type="http://schemas.openxmlformats.org/officeDocument/2006/relationships/image" Target="../media/image10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8.png"/><Relationship Id="rId13" Type="http://schemas.openxmlformats.org/officeDocument/2006/relationships/image" Target="../media/image1053.png"/><Relationship Id="rId3" Type="http://schemas.openxmlformats.org/officeDocument/2006/relationships/image" Target="../media/image1043.png"/><Relationship Id="rId7" Type="http://schemas.openxmlformats.org/officeDocument/2006/relationships/image" Target="../media/image1047.png"/><Relationship Id="rId12" Type="http://schemas.openxmlformats.org/officeDocument/2006/relationships/image" Target="../media/image1052.png"/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6.png"/><Relationship Id="rId11" Type="http://schemas.openxmlformats.org/officeDocument/2006/relationships/image" Target="../media/image1051.png"/><Relationship Id="rId5" Type="http://schemas.openxmlformats.org/officeDocument/2006/relationships/image" Target="../media/image1045.png"/><Relationship Id="rId10" Type="http://schemas.openxmlformats.org/officeDocument/2006/relationships/image" Target="../media/image1050.png"/><Relationship Id="rId4" Type="http://schemas.openxmlformats.org/officeDocument/2006/relationships/image" Target="../media/image1044.png"/><Relationship Id="rId9" Type="http://schemas.openxmlformats.org/officeDocument/2006/relationships/image" Target="../media/image1049.png"/><Relationship Id="rId14" Type="http://schemas.openxmlformats.org/officeDocument/2006/relationships/image" Target="../media/image104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065.png"/><Relationship Id="rId18" Type="http://schemas.openxmlformats.org/officeDocument/2006/relationships/image" Target="../media/image1070.png"/><Relationship Id="rId3" Type="http://schemas.openxmlformats.org/officeDocument/2006/relationships/image" Target="../media/image1055.png"/><Relationship Id="rId21" Type="http://schemas.openxmlformats.org/officeDocument/2006/relationships/image" Target="../media/image1073.png"/><Relationship Id="rId7" Type="http://schemas.openxmlformats.org/officeDocument/2006/relationships/image" Target="../media/image1059.png"/><Relationship Id="rId12" Type="http://schemas.openxmlformats.org/officeDocument/2006/relationships/image" Target="../media/image1064.png"/><Relationship Id="rId17" Type="http://schemas.openxmlformats.org/officeDocument/2006/relationships/image" Target="../media/image1069.png"/><Relationship Id="rId2" Type="http://schemas.openxmlformats.org/officeDocument/2006/relationships/image" Target="../media/image1054.png"/><Relationship Id="rId16" Type="http://schemas.openxmlformats.org/officeDocument/2006/relationships/image" Target="../media/image1068.png"/><Relationship Id="rId20" Type="http://schemas.openxmlformats.org/officeDocument/2006/relationships/image" Target="../media/image10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8.png"/><Relationship Id="rId11" Type="http://schemas.openxmlformats.org/officeDocument/2006/relationships/image" Target="../media/image1063.png"/><Relationship Id="rId24" Type="http://schemas.openxmlformats.org/officeDocument/2006/relationships/image" Target="../media/image1076.png"/><Relationship Id="rId5" Type="http://schemas.openxmlformats.org/officeDocument/2006/relationships/image" Target="../media/image1057.png"/><Relationship Id="rId15" Type="http://schemas.openxmlformats.org/officeDocument/2006/relationships/image" Target="../media/image1067.png"/><Relationship Id="rId23" Type="http://schemas.openxmlformats.org/officeDocument/2006/relationships/image" Target="../media/image1075.png"/><Relationship Id="rId10" Type="http://schemas.openxmlformats.org/officeDocument/2006/relationships/image" Target="../media/image1062.png"/><Relationship Id="rId19" Type="http://schemas.openxmlformats.org/officeDocument/2006/relationships/image" Target="../media/image1071.png"/><Relationship Id="rId4" Type="http://schemas.openxmlformats.org/officeDocument/2006/relationships/image" Target="../media/image1056.png"/><Relationship Id="rId9" Type="http://schemas.openxmlformats.org/officeDocument/2006/relationships/image" Target="../media/image1061.png"/><Relationship Id="rId14" Type="http://schemas.openxmlformats.org/officeDocument/2006/relationships/image" Target="../media/image1066.png"/><Relationship Id="rId22" Type="http://schemas.openxmlformats.org/officeDocument/2006/relationships/image" Target="../media/image1074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8.png"/><Relationship Id="rId18" Type="http://schemas.openxmlformats.org/officeDocument/2006/relationships/image" Target="../media/image1093.png"/><Relationship Id="rId26" Type="http://schemas.openxmlformats.org/officeDocument/2006/relationships/image" Target="../media/image1101.png"/><Relationship Id="rId3" Type="http://schemas.openxmlformats.org/officeDocument/2006/relationships/image" Target="../media/image1078.png"/><Relationship Id="rId21" Type="http://schemas.openxmlformats.org/officeDocument/2006/relationships/image" Target="../media/image1096.png"/><Relationship Id="rId34" Type="http://schemas.openxmlformats.org/officeDocument/2006/relationships/image" Target="../media/image1109.png"/><Relationship Id="rId7" Type="http://schemas.openxmlformats.org/officeDocument/2006/relationships/image" Target="../media/image1082.png"/><Relationship Id="rId12" Type="http://schemas.openxmlformats.org/officeDocument/2006/relationships/image" Target="../media/image1087.png"/><Relationship Id="rId17" Type="http://schemas.openxmlformats.org/officeDocument/2006/relationships/image" Target="../media/image1092.png"/><Relationship Id="rId25" Type="http://schemas.openxmlformats.org/officeDocument/2006/relationships/image" Target="../media/image1100.png"/><Relationship Id="rId33" Type="http://schemas.openxmlformats.org/officeDocument/2006/relationships/image" Target="../media/image1108.png"/><Relationship Id="rId2" Type="http://schemas.openxmlformats.org/officeDocument/2006/relationships/image" Target="../media/image1077.png"/><Relationship Id="rId16" Type="http://schemas.openxmlformats.org/officeDocument/2006/relationships/image" Target="../media/image1091.png"/><Relationship Id="rId20" Type="http://schemas.openxmlformats.org/officeDocument/2006/relationships/image" Target="../media/image1095.png"/><Relationship Id="rId29" Type="http://schemas.openxmlformats.org/officeDocument/2006/relationships/image" Target="../media/image1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1.png"/><Relationship Id="rId11" Type="http://schemas.openxmlformats.org/officeDocument/2006/relationships/image" Target="../media/image1086.png"/><Relationship Id="rId24" Type="http://schemas.openxmlformats.org/officeDocument/2006/relationships/image" Target="../media/image1099.png"/><Relationship Id="rId32" Type="http://schemas.openxmlformats.org/officeDocument/2006/relationships/image" Target="../media/image1107.png"/><Relationship Id="rId5" Type="http://schemas.openxmlformats.org/officeDocument/2006/relationships/image" Target="../media/image1080.png"/><Relationship Id="rId15" Type="http://schemas.openxmlformats.org/officeDocument/2006/relationships/image" Target="../media/image1090.png"/><Relationship Id="rId23" Type="http://schemas.openxmlformats.org/officeDocument/2006/relationships/image" Target="../media/image1098.png"/><Relationship Id="rId28" Type="http://schemas.openxmlformats.org/officeDocument/2006/relationships/image" Target="../media/image1103.png"/><Relationship Id="rId10" Type="http://schemas.openxmlformats.org/officeDocument/2006/relationships/image" Target="../media/image1085.png"/><Relationship Id="rId19" Type="http://schemas.openxmlformats.org/officeDocument/2006/relationships/image" Target="../media/image1094.png"/><Relationship Id="rId31" Type="http://schemas.openxmlformats.org/officeDocument/2006/relationships/image" Target="../media/image1106.png"/><Relationship Id="rId4" Type="http://schemas.openxmlformats.org/officeDocument/2006/relationships/image" Target="../media/image1079.png"/><Relationship Id="rId9" Type="http://schemas.openxmlformats.org/officeDocument/2006/relationships/image" Target="../media/image1084.png"/><Relationship Id="rId14" Type="http://schemas.openxmlformats.org/officeDocument/2006/relationships/image" Target="../media/image1089.png"/><Relationship Id="rId22" Type="http://schemas.openxmlformats.org/officeDocument/2006/relationships/image" Target="../media/image1097.png"/><Relationship Id="rId27" Type="http://schemas.openxmlformats.org/officeDocument/2006/relationships/image" Target="../media/image1102.png"/><Relationship Id="rId30" Type="http://schemas.openxmlformats.org/officeDocument/2006/relationships/image" Target="../media/image1105.png"/><Relationship Id="rId8" Type="http://schemas.openxmlformats.org/officeDocument/2006/relationships/image" Target="../media/image108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6.png"/><Relationship Id="rId13" Type="http://schemas.openxmlformats.org/officeDocument/2006/relationships/image" Target="../media/image1121.png"/><Relationship Id="rId18" Type="http://schemas.openxmlformats.org/officeDocument/2006/relationships/image" Target="../media/image1126.png"/><Relationship Id="rId26" Type="http://schemas.openxmlformats.org/officeDocument/2006/relationships/image" Target="../media/image1133.png"/><Relationship Id="rId3" Type="http://schemas.openxmlformats.org/officeDocument/2006/relationships/image" Target="../media/image1111.png"/><Relationship Id="rId21" Type="http://schemas.openxmlformats.org/officeDocument/2006/relationships/image" Target="../media/image1129.png"/><Relationship Id="rId7" Type="http://schemas.openxmlformats.org/officeDocument/2006/relationships/image" Target="../media/image1115.png"/><Relationship Id="rId12" Type="http://schemas.openxmlformats.org/officeDocument/2006/relationships/image" Target="../media/image1120.png"/><Relationship Id="rId17" Type="http://schemas.openxmlformats.org/officeDocument/2006/relationships/image" Target="../media/image1125.png"/><Relationship Id="rId25" Type="http://schemas.openxmlformats.org/officeDocument/2006/relationships/image" Target="../media/image1109.png"/><Relationship Id="rId2" Type="http://schemas.openxmlformats.org/officeDocument/2006/relationships/image" Target="../media/image1110.png"/><Relationship Id="rId16" Type="http://schemas.openxmlformats.org/officeDocument/2006/relationships/image" Target="../media/image1124.png"/><Relationship Id="rId20" Type="http://schemas.openxmlformats.org/officeDocument/2006/relationships/image" Target="../media/image1128.png"/><Relationship Id="rId29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4.png"/><Relationship Id="rId11" Type="http://schemas.openxmlformats.org/officeDocument/2006/relationships/image" Target="../media/image1119.png"/><Relationship Id="rId24" Type="http://schemas.openxmlformats.org/officeDocument/2006/relationships/image" Target="../media/image1132.png"/><Relationship Id="rId5" Type="http://schemas.openxmlformats.org/officeDocument/2006/relationships/image" Target="../media/image1113.png"/><Relationship Id="rId15" Type="http://schemas.openxmlformats.org/officeDocument/2006/relationships/image" Target="../media/image1123.png"/><Relationship Id="rId23" Type="http://schemas.openxmlformats.org/officeDocument/2006/relationships/image" Target="../media/image1131.png"/><Relationship Id="rId28" Type="http://schemas.openxmlformats.org/officeDocument/2006/relationships/image" Target="../media/image1135.png"/><Relationship Id="rId10" Type="http://schemas.openxmlformats.org/officeDocument/2006/relationships/image" Target="../media/image1118.png"/><Relationship Id="rId19" Type="http://schemas.openxmlformats.org/officeDocument/2006/relationships/image" Target="../media/image1127.png"/><Relationship Id="rId4" Type="http://schemas.openxmlformats.org/officeDocument/2006/relationships/image" Target="../media/image1112.png"/><Relationship Id="rId9" Type="http://schemas.openxmlformats.org/officeDocument/2006/relationships/image" Target="../media/image1117.png"/><Relationship Id="rId14" Type="http://schemas.openxmlformats.org/officeDocument/2006/relationships/image" Target="../media/image1122.png"/><Relationship Id="rId22" Type="http://schemas.openxmlformats.org/officeDocument/2006/relationships/image" Target="../media/image1130.png"/><Relationship Id="rId27" Type="http://schemas.openxmlformats.org/officeDocument/2006/relationships/image" Target="../media/image113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140.png"/><Relationship Id="rId4" Type="http://schemas.openxmlformats.org/officeDocument/2006/relationships/image" Target="../media/image11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image" Target="../media/image1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9.png"/><Relationship Id="rId3" Type="http://schemas.openxmlformats.org/officeDocument/2006/relationships/image" Target="../media/image1145.png"/><Relationship Id="rId7" Type="http://schemas.openxmlformats.org/officeDocument/2006/relationships/image" Target="../media/image1148.png"/><Relationship Id="rId2" Type="http://schemas.openxmlformats.org/officeDocument/2006/relationships/image" Target="../media/image1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7.png"/><Relationship Id="rId5" Type="http://schemas.openxmlformats.org/officeDocument/2006/relationships/image" Target="../media/image1146.png"/><Relationship Id="rId4" Type="http://schemas.openxmlformats.org/officeDocument/2006/relationships/image" Target="../media/image776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jp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2.jp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3.jp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image" Target="../media/image1155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jpg"/><Relationship Id="rId2" Type="http://schemas.openxmlformats.org/officeDocument/2006/relationships/image" Target="../media/image1154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image" Target="../media/image1157.jp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jpg"/><Relationship Id="rId2" Type="http://schemas.openxmlformats.org/officeDocument/2006/relationships/image" Target="../media/image1158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6.png"/><Relationship Id="rId13" Type="http://schemas.openxmlformats.org/officeDocument/2006/relationships/image" Target="../media/image1171.png"/><Relationship Id="rId18" Type="http://schemas.openxmlformats.org/officeDocument/2006/relationships/image" Target="../media/image1176.png"/><Relationship Id="rId3" Type="http://schemas.openxmlformats.org/officeDocument/2006/relationships/image" Target="../media/image1161.png"/><Relationship Id="rId21" Type="http://schemas.openxmlformats.org/officeDocument/2006/relationships/image" Target="../media/image1179.png"/><Relationship Id="rId7" Type="http://schemas.openxmlformats.org/officeDocument/2006/relationships/image" Target="../media/image1165.png"/><Relationship Id="rId12" Type="http://schemas.openxmlformats.org/officeDocument/2006/relationships/image" Target="../media/image1170.png"/><Relationship Id="rId17" Type="http://schemas.openxmlformats.org/officeDocument/2006/relationships/image" Target="../media/image1175.png"/><Relationship Id="rId25" Type="http://schemas.openxmlformats.org/officeDocument/2006/relationships/image" Target="../media/image1183.png"/><Relationship Id="rId2" Type="http://schemas.openxmlformats.org/officeDocument/2006/relationships/image" Target="../media/image1160.png"/><Relationship Id="rId16" Type="http://schemas.openxmlformats.org/officeDocument/2006/relationships/image" Target="../media/image1174.png"/><Relationship Id="rId20" Type="http://schemas.openxmlformats.org/officeDocument/2006/relationships/image" Target="../media/image1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4.png"/><Relationship Id="rId11" Type="http://schemas.openxmlformats.org/officeDocument/2006/relationships/image" Target="../media/image1169.png"/><Relationship Id="rId24" Type="http://schemas.openxmlformats.org/officeDocument/2006/relationships/image" Target="../media/image1182.png"/><Relationship Id="rId5" Type="http://schemas.openxmlformats.org/officeDocument/2006/relationships/image" Target="../media/image1163.png"/><Relationship Id="rId15" Type="http://schemas.openxmlformats.org/officeDocument/2006/relationships/image" Target="../media/image1173.png"/><Relationship Id="rId23" Type="http://schemas.openxmlformats.org/officeDocument/2006/relationships/image" Target="../media/image1181.png"/><Relationship Id="rId10" Type="http://schemas.openxmlformats.org/officeDocument/2006/relationships/image" Target="../media/image1168.png"/><Relationship Id="rId19" Type="http://schemas.openxmlformats.org/officeDocument/2006/relationships/image" Target="../media/image1177.png"/><Relationship Id="rId4" Type="http://schemas.openxmlformats.org/officeDocument/2006/relationships/image" Target="../media/image1162.png"/><Relationship Id="rId9" Type="http://schemas.openxmlformats.org/officeDocument/2006/relationships/image" Target="../media/image1167.png"/><Relationship Id="rId14" Type="http://schemas.openxmlformats.org/officeDocument/2006/relationships/image" Target="../media/image1172.png"/><Relationship Id="rId22" Type="http://schemas.openxmlformats.org/officeDocument/2006/relationships/image" Target="../media/image11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4.jp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5.jpg"/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6.jp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image" Target="../media/image1187.jp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png"/><Relationship Id="rId13" Type="http://schemas.openxmlformats.org/officeDocument/2006/relationships/image" Target="../media/image1198.png"/><Relationship Id="rId18" Type="http://schemas.openxmlformats.org/officeDocument/2006/relationships/image" Target="../media/image1203.jpg"/><Relationship Id="rId3" Type="http://schemas.openxmlformats.org/officeDocument/2006/relationships/image" Target="../media/image751.png"/><Relationship Id="rId21" Type="http://schemas.openxmlformats.org/officeDocument/2006/relationships/image" Target="../media/image1206.png"/><Relationship Id="rId7" Type="http://schemas.openxmlformats.org/officeDocument/2006/relationships/image" Target="../media/image1192.png"/><Relationship Id="rId12" Type="http://schemas.openxmlformats.org/officeDocument/2006/relationships/image" Target="../media/image1197.png"/><Relationship Id="rId17" Type="http://schemas.openxmlformats.org/officeDocument/2006/relationships/image" Target="../media/image1202.jpg"/><Relationship Id="rId2" Type="http://schemas.openxmlformats.org/officeDocument/2006/relationships/image" Target="../media/image1188.png"/><Relationship Id="rId16" Type="http://schemas.openxmlformats.org/officeDocument/2006/relationships/image" Target="../media/image1201.jpg"/><Relationship Id="rId20" Type="http://schemas.openxmlformats.org/officeDocument/2006/relationships/image" Target="../media/image1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1.png"/><Relationship Id="rId11" Type="http://schemas.openxmlformats.org/officeDocument/2006/relationships/image" Target="../media/image1196.png"/><Relationship Id="rId5" Type="http://schemas.openxmlformats.org/officeDocument/2006/relationships/image" Target="../media/image1190.png"/><Relationship Id="rId15" Type="http://schemas.openxmlformats.org/officeDocument/2006/relationships/image" Target="../media/image1200.png"/><Relationship Id="rId23" Type="http://schemas.openxmlformats.org/officeDocument/2006/relationships/image" Target="../media/image1207.png"/><Relationship Id="rId10" Type="http://schemas.openxmlformats.org/officeDocument/2006/relationships/image" Target="../media/image1195.png"/><Relationship Id="rId19" Type="http://schemas.openxmlformats.org/officeDocument/2006/relationships/image" Target="../media/image1204.jpg"/><Relationship Id="rId4" Type="http://schemas.openxmlformats.org/officeDocument/2006/relationships/image" Target="../media/image1189.png"/><Relationship Id="rId9" Type="http://schemas.openxmlformats.org/officeDocument/2006/relationships/image" Target="../media/image1194.png"/><Relationship Id="rId14" Type="http://schemas.openxmlformats.org/officeDocument/2006/relationships/image" Target="../media/image1199.png"/><Relationship Id="rId22" Type="http://schemas.openxmlformats.org/officeDocument/2006/relationships/image" Target="../media/image744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4.png"/><Relationship Id="rId13" Type="http://schemas.openxmlformats.org/officeDocument/2006/relationships/image" Target="../media/image1219.jpg"/><Relationship Id="rId18" Type="http://schemas.openxmlformats.org/officeDocument/2006/relationships/image" Target="../media/image1224.png"/><Relationship Id="rId26" Type="http://schemas.openxmlformats.org/officeDocument/2006/relationships/image" Target="../media/image1232.png"/><Relationship Id="rId3" Type="http://schemas.openxmlformats.org/officeDocument/2006/relationships/image" Target="../media/image1209.png"/><Relationship Id="rId21" Type="http://schemas.openxmlformats.org/officeDocument/2006/relationships/image" Target="../media/image1227.png"/><Relationship Id="rId7" Type="http://schemas.openxmlformats.org/officeDocument/2006/relationships/image" Target="../media/image1213.png"/><Relationship Id="rId12" Type="http://schemas.openxmlformats.org/officeDocument/2006/relationships/image" Target="../media/image1218.png"/><Relationship Id="rId17" Type="http://schemas.openxmlformats.org/officeDocument/2006/relationships/image" Target="../media/image1223.jpg"/><Relationship Id="rId25" Type="http://schemas.openxmlformats.org/officeDocument/2006/relationships/image" Target="../media/image1231.png"/><Relationship Id="rId2" Type="http://schemas.openxmlformats.org/officeDocument/2006/relationships/image" Target="../media/image1208.png"/><Relationship Id="rId16" Type="http://schemas.openxmlformats.org/officeDocument/2006/relationships/image" Target="../media/image1222.png"/><Relationship Id="rId20" Type="http://schemas.openxmlformats.org/officeDocument/2006/relationships/image" Target="../media/image1226.png"/><Relationship Id="rId29" Type="http://schemas.openxmlformats.org/officeDocument/2006/relationships/image" Target="../media/image1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2.png"/><Relationship Id="rId11" Type="http://schemas.openxmlformats.org/officeDocument/2006/relationships/image" Target="../media/image1217.png"/><Relationship Id="rId24" Type="http://schemas.openxmlformats.org/officeDocument/2006/relationships/image" Target="../media/image1230.png"/><Relationship Id="rId5" Type="http://schemas.openxmlformats.org/officeDocument/2006/relationships/image" Target="../media/image1211.png"/><Relationship Id="rId15" Type="http://schemas.openxmlformats.org/officeDocument/2006/relationships/image" Target="../media/image1221.png"/><Relationship Id="rId23" Type="http://schemas.openxmlformats.org/officeDocument/2006/relationships/image" Target="../media/image1229.png"/><Relationship Id="rId28" Type="http://schemas.openxmlformats.org/officeDocument/2006/relationships/image" Target="../media/image1234.png"/><Relationship Id="rId10" Type="http://schemas.openxmlformats.org/officeDocument/2006/relationships/image" Target="../media/image1216.png"/><Relationship Id="rId19" Type="http://schemas.openxmlformats.org/officeDocument/2006/relationships/image" Target="../media/image1225.png"/><Relationship Id="rId4" Type="http://schemas.openxmlformats.org/officeDocument/2006/relationships/image" Target="../media/image1210.png"/><Relationship Id="rId9" Type="http://schemas.openxmlformats.org/officeDocument/2006/relationships/image" Target="../media/image1215.png"/><Relationship Id="rId14" Type="http://schemas.openxmlformats.org/officeDocument/2006/relationships/image" Target="../media/image1220.jpg"/><Relationship Id="rId22" Type="http://schemas.openxmlformats.org/officeDocument/2006/relationships/image" Target="../media/image1228.png"/><Relationship Id="rId27" Type="http://schemas.openxmlformats.org/officeDocument/2006/relationships/image" Target="../media/image1233.png"/><Relationship Id="rId30" Type="http://schemas.openxmlformats.org/officeDocument/2006/relationships/image" Target="../media/image123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7" Type="http://schemas.openxmlformats.org/officeDocument/2006/relationships/image" Target="../media/image1245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4.png"/><Relationship Id="rId5" Type="http://schemas.openxmlformats.org/officeDocument/2006/relationships/image" Target="../media/image1243.png"/><Relationship Id="rId4" Type="http://schemas.openxmlformats.org/officeDocument/2006/relationships/image" Target="../media/image1242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2.png"/><Relationship Id="rId13" Type="http://schemas.openxmlformats.org/officeDocument/2006/relationships/image" Target="../media/image1256.png"/><Relationship Id="rId3" Type="http://schemas.openxmlformats.org/officeDocument/2006/relationships/image" Target="../media/image1247.png"/><Relationship Id="rId7" Type="http://schemas.openxmlformats.org/officeDocument/2006/relationships/image" Target="../media/image1251.png"/><Relationship Id="rId12" Type="http://schemas.openxmlformats.org/officeDocument/2006/relationships/image" Target="../media/image1245.png"/><Relationship Id="rId2" Type="http://schemas.openxmlformats.org/officeDocument/2006/relationships/image" Target="../media/image12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11" Type="http://schemas.openxmlformats.org/officeDocument/2006/relationships/image" Target="../media/image1255.png"/><Relationship Id="rId5" Type="http://schemas.openxmlformats.org/officeDocument/2006/relationships/image" Target="../media/image1249.png"/><Relationship Id="rId10" Type="http://schemas.openxmlformats.org/officeDocument/2006/relationships/image" Target="../media/image1254.png"/><Relationship Id="rId4" Type="http://schemas.openxmlformats.org/officeDocument/2006/relationships/image" Target="../media/image1248.png"/><Relationship Id="rId9" Type="http://schemas.openxmlformats.org/officeDocument/2006/relationships/image" Target="../media/image12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3.png"/><Relationship Id="rId13" Type="http://schemas.openxmlformats.org/officeDocument/2006/relationships/image" Target="../media/image1268.png"/><Relationship Id="rId18" Type="http://schemas.openxmlformats.org/officeDocument/2006/relationships/image" Target="../media/image1273.png"/><Relationship Id="rId3" Type="http://schemas.openxmlformats.org/officeDocument/2006/relationships/image" Target="../media/image1258.png"/><Relationship Id="rId21" Type="http://schemas.openxmlformats.org/officeDocument/2006/relationships/image" Target="../media/image1276.png"/><Relationship Id="rId7" Type="http://schemas.openxmlformats.org/officeDocument/2006/relationships/image" Target="../media/image1262.png"/><Relationship Id="rId12" Type="http://schemas.openxmlformats.org/officeDocument/2006/relationships/image" Target="../media/image1267.png"/><Relationship Id="rId17" Type="http://schemas.openxmlformats.org/officeDocument/2006/relationships/image" Target="../media/image1272.png"/><Relationship Id="rId2" Type="http://schemas.openxmlformats.org/officeDocument/2006/relationships/image" Target="../media/image1257.jpg"/><Relationship Id="rId16" Type="http://schemas.openxmlformats.org/officeDocument/2006/relationships/image" Target="../media/image1271.png"/><Relationship Id="rId20" Type="http://schemas.openxmlformats.org/officeDocument/2006/relationships/image" Target="../media/image1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266.png"/><Relationship Id="rId5" Type="http://schemas.openxmlformats.org/officeDocument/2006/relationships/image" Target="../media/image1260.png"/><Relationship Id="rId15" Type="http://schemas.openxmlformats.org/officeDocument/2006/relationships/image" Target="../media/image1270.png"/><Relationship Id="rId23" Type="http://schemas.openxmlformats.org/officeDocument/2006/relationships/image" Target="../media/image1277.png"/><Relationship Id="rId10" Type="http://schemas.openxmlformats.org/officeDocument/2006/relationships/image" Target="../media/image1265.png"/><Relationship Id="rId19" Type="http://schemas.openxmlformats.org/officeDocument/2006/relationships/image" Target="../media/image1274.png"/><Relationship Id="rId4" Type="http://schemas.openxmlformats.org/officeDocument/2006/relationships/image" Target="../media/image1259.png"/><Relationship Id="rId9" Type="http://schemas.openxmlformats.org/officeDocument/2006/relationships/image" Target="../media/image1264.png"/><Relationship Id="rId14" Type="http://schemas.openxmlformats.org/officeDocument/2006/relationships/image" Target="../media/image1269.png"/><Relationship Id="rId22" Type="http://schemas.openxmlformats.org/officeDocument/2006/relationships/image" Target="../media/image75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jpg"/><Relationship Id="rId2" Type="http://schemas.openxmlformats.org/officeDocument/2006/relationships/image" Target="../media/image12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3.jpg"/><Relationship Id="rId4" Type="http://schemas.openxmlformats.org/officeDocument/2006/relationships/image" Target="../media/image1282.jp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6.jpg"/><Relationship Id="rId5" Type="http://schemas.openxmlformats.org/officeDocument/2006/relationships/image" Target="../media/image1285.jpg"/><Relationship Id="rId4" Type="http://schemas.openxmlformats.org/officeDocument/2006/relationships/image" Target="../media/image1284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7" Type="http://schemas.openxmlformats.org/officeDocument/2006/relationships/image" Target="../media/image1245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8.png"/><Relationship Id="rId5" Type="http://schemas.openxmlformats.org/officeDocument/2006/relationships/image" Target="../media/image1287.png"/><Relationship Id="rId4" Type="http://schemas.openxmlformats.org/officeDocument/2006/relationships/image" Target="../media/image1242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5.png"/><Relationship Id="rId3" Type="http://schemas.openxmlformats.org/officeDocument/2006/relationships/image" Target="../media/image1290.png"/><Relationship Id="rId7" Type="http://schemas.openxmlformats.org/officeDocument/2006/relationships/image" Target="../media/image1294.png"/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3.png"/><Relationship Id="rId11" Type="http://schemas.openxmlformats.org/officeDocument/2006/relationships/image" Target="../media/image1297.png"/><Relationship Id="rId5" Type="http://schemas.openxmlformats.org/officeDocument/2006/relationships/image" Target="../media/image1292.png"/><Relationship Id="rId10" Type="http://schemas.openxmlformats.org/officeDocument/2006/relationships/image" Target="../media/image1296.png"/><Relationship Id="rId4" Type="http://schemas.openxmlformats.org/officeDocument/2006/relationships/image" Target="../media/image1291.png"/><Relationship Id="rId9" Type="http://schemas.openxmlformats.org/officeDocument/2006/relationships/image" Target="../media/image129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image" Target="../media/image129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9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3" Type="http://schemas.openxmlformats.org/officeDocument/2006/relationships/image" Target="../media/image1303.png"/><Relationship Id="rId7" Type="http://schemas.openxmlformats.org/officeDocument/2006/relationships/image" Target="../media/image1306.png"/><Relationship Id="rId2" Type="http://schemas.openxmlformats.org/officeDocument/2006/relationships/image" Target="../media/image1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2.png"/><Relationship Id="rId11" Type="http://schemas.openxmlformats.org/officeDocument/2006/relationships/image" Target="../media/image1301.png"/><Relationship Id="rId5" Type="http://schemas.openxmlformats.org/officeDocument/2006/relationships/image" Target="../media/image1305.png"/><Relationship Id="rId10" Type="http://schemas.openxmlformats.org/officeDocument/2006/relationships/image" Target="../media/image1309.png"/><Relationship Id="rId4" Type="http://schemas.openxmlformats.org/officeDocument/2006/relationships/image" Target="../media/image1304.png"/><Relationship Id="rId9" Type="http://schemas.openxmlformats.org/officeDocument/2006/relationships/image" Target="../media/image13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sites/Infopedia/pages/docset-viewer.aspx?did=G01KC-2-4992" TargetMode="Externa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dmin.cloudlabs.ai/" TargetMode="Externa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310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7" Type="http://schemas.openxmlformats.org/officeDocument/2006/relationships/image" Target="../media/image1245.png"/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2.png"/><Relationship Id="rId5" Type="http://schemas.openxmlformats.org/officeDocument/2006/relationships/image" Target="../media/image1242.png"/><Relationship Id="rId4" Type="http://schemas.openxmlformats.org/officeDocument/2006/relationships/image" Target="../media/image1241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9.png"/><Relationship Id="rId3" Type="http://schemas.openxmlformats.org/officeDocument/2006/relationships/image" Target="../media/image1314.png"/><Relationship Id="rId7" Type="http://schemas.openxmlformats.org/officeDocument/2006/relationships/image" Target="../media/image1318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7.png"/><Relationship Id="rId5" Type="http://schemas.openxmlformats.org/officeDocument/2006/relationships/image" Target="../media/image1316.png"/><Relationship Id="rId4" Type="http://schemas.openxmlformats.org/officeDocument/2006/relationships/image" Target="../media/image131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9.png"/><Relationship Id="rId5" Type="http://schemas.openxmlformats.org/officeDocument/2006/relationships/image" Target="../media/image1323.png"/><Relationship Id="rId4" Type="http://schemas.openxmlformats.org/officeDocument/2006/relationships/image" Target="../media/image132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jp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5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5.png"/><Relationship Id="rId3" Type="http://schemas.openxmlformats.org/officeDocument/2006/relationships/image" Target="../media/image1326.png"/><Relationship Id="rId7" Type="http://schemas.openxmlformats.org/officeDocument/2006/relationships/image" Target="../media/image1327.png"/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2.png"/><Relationship Id="rId5" Type="http://schemas.openxmlformats.org/officeDocument/2006/relationships/image" Target="../media/image1241.png"/><Relationship Id="rId4" Type="http://schemas.openxmlformats.org/officeDocument/2006/relationships/image" Target="../media/image124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3.png"/><Relationship Id="rId4" Type="http://schemas.openxmlformats.org/officeDocument/2006/relationships/image" Target="../media/image133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image" Target="../media/image133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image" Target="../media/image1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3.png"/><Relationship Id="rId4" Type="http://schemas.openxmlformats.org/officeDocument/2006/relationships/image" Target="../media/image13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8.png"/><Relationship Id="rId4" Type="http://schemas.openxmlformats.org/officeDocument/2006/relationships/image" Target="../media/image74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1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8.png"/><Relationship Id="rId5" Type="http://schemas.openxmlformats.org/officeDocument/2006/relationships/image" Target="../media/image744.png"/><Relationship Id="rId4" Type="http://schemas.openxmlformats.org/officeDocument/2006/relationships/image" Target="../media/image133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5.png"/><Relationship Id="rId5" Type="http://schemas.openxmlformats.org/officeDocument/2006/relationships/image" Target="../media/image1341.png"/><Relationship Id="rId4" Type="http://schemas.openxmlformats.org/officeDocument/2006/relationships/image" Target="../media/image1242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2.png"/><Relationship Id="rId4" Type="http://schemas.openxmlformats.org/officeDocument/2006/relationships/image" Target="../media/image134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1.png"/><Relationship Id="rId18" Type="http://schemas.openxmlformats.org/officeDocument/2006/relationships/image" Target="../media/image1366.png"/><Relationship Id="rId26" Type="http://schemas.openxmlformats.org/officeDocument/2006/relationships/image" Target="../media/image1374.png"/><Relationship Id="rId3" Type="http://schemas.openxmlformats.org/officeDocument/2006/relationships/image" Target="../media/image1351.png"/><Relationship Id="rId21" Type="http://schemas.openxmlformats.org/officeDocument/2006/relationships/image" Target="../media/image1369.png"/><Relationship Id="rId7" Type="http://schemas.openxmlformats.org/officeDocument/2006/relationships/image" Target="../media/image1355.png"/><Relationship Id="rId12" Type="http://schemas.openxmlformats.org/officeDocument/2006/relationships/image" Target="../media/image1360.png"/><Relationship Id="rId17" Type="http://schemas.openxmlformats.org/officeDocument/2006/relationships/image" Target="../media/image1365.png"/><Relationship Id="rId25" Type="http://schemas.openxmlformats.org/officeDocument/2006/relationships/image" Target="../media/image1373.png"/><Relationship Id="rId33" Type="http://schemas.openxmlformats.org/officeDocument/2006/relationships/image" Target="../media/image1349.png"/><Relationship Id="rId2" Type="http://schemas.openxmlformats.org/officeDocument/2006/relationships/image" Target="../media/image1350.png"/><Relationship Id="rId16" Type="http://schemas.openxmlformats.org/officeDocument/2006/relationships/image" Target="../media/image1364.png"/><Relationship Id="rId20" Type="http://schemas.openxmlformats.org/officeDocument/2006/relationships/image" Target="../media/image1368.png"/><Relationship Id="rId29" Type="http://schemas.openxmlformats.org/officeDocument/2006/relationships/image" Target="../media/image1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4.png"/><Relationship Id="rId11" Type="http://schemas.openxmlformats.org/officeDocument/2006/relationships/image" Target="../media/image1359.png"/><Relationship Id="rId24" Type="http://schemas.openxmlformats.org/officeDocument/2006/relationships/image" Target="../media/image1372.png"/><Relationship Id="rId32" Type="http://schemas.openxmlformats.org/officeDocument/2006/relationships/image" Target="../media/image1380.png"/><Relationship Id="rId5" Type="http://schemas.openxmlformats.org/officeDocument/2006/relationships/image" Target="../media/image1353.png"/><Relationship Id="rId15" Type="http://schemas.openxmlformats.org/officeDocument/2006/relationships/image" Target="../media/image1363.png"/><Relationship Id="rId23" Type="http://schemas.openxmlformats.org/officeDocument/2006/relationships/image" Target="../media/image1371.png"/><Relationship Id="rId28" Type="http://schemas.openxmlformats.org/officeDocument/2006/relationships/image" Target="../media/image1376.png"/><Relationship Id="rId10" Type="http://schemas.openxmlformats.org/officeDocument/2006/relationships/image" Target="../media/image1358.png"/><Relationship Id="rId19" Type="http://schemas.openxmlformats.org/officeDocument/2006/relationships/image" Target="../media/image1367.png"/><Relationship Id="rId31" Type="http://schemas.openxmlformats.org/officeDocument/2006/relationships/image" Target="../media/image1379.png"/><Relationship Id="rId4" Type="http://schemas.openxmlformats.org/officeDocument/2006/relationships/image" Target="../media/image1352.png"/><Relationship Id="rId9" Type="http://schemas.openxmlformats.org/officeDocument/2006/relationships/image" Target="../media/image1357.png"/><Relationship Id="rId14" Type="http://schemas.openxmlformats.org/officeDocument/2006/relationships/image" Target="../media/image1362.png"/><Relationship Id="rId22" Type="http://schemas.openxmlformats.org/officeDocument/2006/relationships/image" Target="../media/image1370.png"/><Relationship Id="rId27" Type="http://schemas.openxmlformats.org/officeDocument/2006/relationships/image" Target="../media/image1375.png"/><Relationship Id="rId30" Type="http://schemas.openxmlformats.org/officeDocument/2006/relationships/image" Target="../media/image1378.png"/><Relationship Id="rId8" Type="http://schemas.openxmlformats.org/officeDocument/2006/relationships/image" Target="../media/image1356.png"/></Relationships>
</file>

<file path=ppt/slides/_rels/slide2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1.png"/><Relationship Id="rId18" Type="http://schemas.openxmlformats.org/officeDocument/2006/relationships/image" Target="../media/image1395.png"/><Relationship Id="rId26" Type="http://schemas.openxmlformats.org/officeDocument/2006/relationships/image" Target="../media/image1402.png"/><Relationship Id="rId21" Type="http://schemas.openxmlformats.org/officeDocument/2006/relationships/image" Target="../media/image1397.png"/><Relationship Id="rId34" Type="http://schemas.openxmlformats.org/officeDocument/2006/relationships/image" Target="../media/image1410.png"/><Relationship Id="rId7" Type="http://schemas.openxmlformats.org/officeDocument/2006/relationships/image" Target="../media/image1386.png"/><Relationship Id="rId12" Type="http://schemas.openxmlformats.org/officeDocument/2006/relationships/image" Target="../media/image1390.png"/><Relationship Id="rId17" Type="http://schemas.openxmlformats.org/officeDocument/2006/relationships/image" Target="../media/image1394.png"/><Relationship Id="rId25" Type="http://schemas.openxmlformats.org/officeDocument/2006/relationships/image" Target="../media/image1401.png"/><Relationship Id="rId33" Type="http://schemas.openxmlformats.org/officeDocument/2006/relationships/image" Target="../media/image1409.png"/><Relationship Id="rId38" Type="http://schemas.openxmlformats.org/officeDocument/2006/relationships/image" Target="../media/image1414.png"/><Relationship Id="rId2" Type="http://schemas.openxmlformats.org/officeDocument/2006/relationships/image" Target="../media/image1381.png"/><Relationship Id="rId16" Type="http://schemas.openxmlformats.org/officeDocument/2006/relationships/image" Target="../media/image1393.png"/><Relationship Id="rId20" Type="http://schemas.openxmlformats.org/officeDocument/2006/relationships/image" Target="../media/image1396.png"/><Relationship Id="rId29" Type="http://schemas.openxmlformats.org/officeDocument/2006/relationships/image" Target="../media/image1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5.png"/><Relationship Id="rId11" Type="http://schemas.openxmlformats.org/officeDocument/2006/relationships/image" Target="../media/image1389.png"/><Relationship Id="rId24" Type="http://schemas.openxmlformats.org/officeDocument/2006/relationships/image" Target="../media/image1400.png"/><Relationship Id="rId32" Type="http://schemas.openxmlformats.org/officeDocument/2006/relationships/image" Target="../media/image1408.png"/><Relationship Id="rId37" Type="http://schemas.openxmlformats.org/officeDocument/2006/relationships/image" Target="../media/image1413.png"/><Relationship Id="rId5" Type="http://schemas.openxmlformats.org/officeDocument/2006/relationships/image" Target="../media/image1384.png"/><Relationship Id="rId15" Type="http://schemas.openxmlformats.org/officeDocument/2006/relationships/image" Target="../media/image1392.png"/><Relationship Id="rId23" Type="http://schemas.openxmlformats.org/officeDocument/2006/relationships/image" Target="../media/image1399.png"/><Relationship Id="rId28" Type="http://schemas.openxmlformats.org/officeDocument/2006/relationships/image" Target="../media/image1404.png"/><Relationship Id="rId36" Type="http://schemas.openxmlformats.org/officeDocument/2006/relationships/image" Target="../media/image1412.png"/><Relationship Id="rId10" Type="http://schemas.openxmlformats.org/officeDocument/2006/relationships/image" Target="../media/image1388.png"/><Relationship Id="rId19" Type="http://schemas.openxmlformats.org/officeDocument/2006/relationships/image" Target="../media/image751.png"/><Relationship Id="rId31" Type="http://schemas.openxmlformats.org/officeDocument/2006/relationships/image" Target="../media/image1407.png"/><Relationship Id="rId4" Type="http://schemas.openxmlformats.org/officeDocument/2006/relationships/image" Target="../media/image1383.png"/><Relationship Id="rId9" Type="http://schemas.openxmlformats.org/officeDocument/2006/relationships/image" Target="../media/image1387.png"/><Relationship Id="rId14" Type="http://schemas.openxmlformats.org/officeDocument/2006/relationships/image" Target="../media/image73.png"/><Relationship Id="rId22" Type="http://schemas.openxmlformats.org/officeDocument/2006/relationships/image" Target="../media/image1398.png"/><Relationship Id="rId27" Type="http://schemas.openxmlformats.org/officeDocument/2006/relationships/image" Target="../media/image1403.png"/><Relationship Id="rId30" Type="http://schemas.openxmlformats.org/officeDocument/2006/relationships/image" Target="../media/image1406.png"/><Relationship Id="rId35" Type="http://schemas.openxmlformats.org/officeDocument/2006/relationships/image" Target="../media/image1411.png"/><Relationship Id="rId8" Type="http://schemas.openxmlformats.org/officeDocument/2006/relationships/image" Target="../media/image1245.png"/><Relationship Id="rId3" Type="http://schemas.openxmlformats.org/officeDocument/2006/relationships/image" Target="../media/image138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image" Target="../media/image1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7.jp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image" Target="../media/image1418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image" Target="../media/image1420.jp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8.png"/><Relationship Id="rId7" Type="http://schemas.openxmlformats.org/officeDocument/2006/relationships/image" Target="../media/image137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jp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MDW_GBB@microsoft.com" TargetMode="External"/><Relationship Id="rId3" Type="http://schemas.openxmlformats.org/officeDocument/2006/relationships/hyperlink" Target="https://microsoft.sharepoint.com/sites/Infopedia/pages/docset-viewer.aspx?did=G01KC-2-4992" TargetMode="External"/><Relationship Id="rId7" Type="http://schemas.openxmlformats.org/officeDocument/2006/relationships/hyperlink" Target="http://aka.ms/SynapseDocs" TargetMode="External"/><Relationship Id="rId2" Type="http://schemas.openxmlformats.org/officeDocument/2006/relationships/hyperlink" Target="https://azure.microsoft.com/en-us/services/synapse-analytics/request-for-previe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.sharepoint.com/teams/GearUp/SitePages/simplyunmatched.aspx?mobile=0" TargetMode="External"/><Relationship Id="rId5" Type="http://schemas.openxmlformats.org/officeDocument/2006/relationships/hyperlink" Target="https://microsoft.sharepoint.com/sites/infopedia/Pages/Docset-Viewer.aspx?did=G01KC-2-5408" TargetMode="External"/><Relationship Id="rId10" Type="http://schemas.openxmlformats.org/officeDocument/2006/relationships/hyperlink" Target="https://aka.ms/100x100" TargetMode="External"/><Relationship Id="rId4" Type="http://schemas.openxmlformats.org/officeDocument/2006/relationships/hyperlink" Target="https://admin.cloudlabs.ai/" TargetMode="External"/><Relationship Id="rId9" Type="http://schemas.openxmlformats.org/officeDocument/2006/relationships/hyperlink" Target="http://aka.ms/engage_dw_cs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ql-data-warehouse/cheat-sheet" TargetMode="External"/><Relationship Id="rId3" Type="http://schemas.openxmlformats.org/officeDocument/2006/relationships/hyperlink" Target="https://docs.microsoft.com/en-us/azure/synapse-analytics/spark/apache-spark-overview" TargetMode="External"/><Relationship Id="rId7" Type="http://schemas.openxmlformats.org/officeDocument/2006/relationships/hyperlink" Target="https://docs.microsoft.com/en-us/azure/synapse-analytics/sql-data-warehouse/maintenance-scheduling" TargetMode="External"/><Relationship Id="rId2" Type="http://schemas.openxmlformats.org/officeDocument/2006/relationships/hyperlink" Target="https://docs.microsoft.com/en-us/azure/synapse-analytics/quickstart-sql-on-dema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ynapse-analytics/metadata/table" TargetMode="External"/><Relationship Id="rId5" Type="http://schemas.openxmlformats.org/officeDocument/2006/relationships/hyperlink" Target="https://docs.microsoft.com/en-us/azure/synapse-analytics/sql/best-practices-sql-on-demand" TargetMode="External"/><Relationship Id="rId4" Type="http://schemas.openxmlformats.org/officeDocument/2006/relationships/hyperlink" Target="https://docs.microsoft.com/en-us/azure/synapse-analytics/sql-data-warehouse/sql-data-warehouse-best-practices" TargetMode="External"/><Relationship Id="rId9" Type="http://schemas.openxmlformats.org/officeDocument/2006/relationships/hyperlink" Target="https://docs.microsoft.com/en-us/azure/sql-data-warehouse/sql-data-warehouse-best-practic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.png"/><Relationship Id="rId299" Type="http://schemas.openxmlformats.org/officeDocument/2006/relationships/image" Target="../media/image465.png"/><Relationship Id="rId21" Type="http://schemas.openxmlformats.org/officeDocument/2006/relationships/image" Target="../media/image187.png"/><Relationship Id="rId63" Type="http://schemas.openxmlformats.org/officeDocument/2006/relationships/image" Target="../media/image229.png"/><Relationship Id="rId159" Type="http://schemas.openxmlformats.org/officeDocument/2006/relationships/image" Target="../media/image325.png"/><Relationship Id="rId324" Type="http://schemas.openxmlformats.org/officeDocument/2006/relationships/image" Target="../media/image490.png"/><Relationship Id="rId366" Type="http://schemas.openxmlformats.org/officeDocument/2006/relationships/image" Target="../media/image532.png"/><Relationship Id="rId170" Type="http://schemas.openxmlformats.org/officeDocument/2006/relationships/image" Target="../media/image336.png"/><Relationship Id="rId226" Type="http://schemas.openxmlformats.org/officeDocument/2006/relationships/image" Target="../media/image392.png"/><Relationship Id="rId268" Type="http://schemas.openxmlformats.org/officeDocument/2006/relationships/image" Target="../media/image434.png"/><Relationship Id="rId32" Type="http://schemas.openxmlformats.org/officeDocument/2006/relationships/image" Target="../media/image198.png"/><Relationship Id="rId74" Type="http://schemas.openxmlformats.org/officeDocument/2006/relationships/image" Target="../media/image240.png"/><Relationship Id="rId128" Type="http://schemas.openxmlformats.org/officeDocument/2006/relationships/image" Target="../media/image294.png"/><Relationship Id="rId335" Type="http://schemas.openxmlformats.org/officeDocument/2006/relationships/image" Target="../media/image501.png"/><Relationship Id="rId377" Type="http://schemas.openxmlformats.org/officeDocument/2006/relationships/image" Target="../media/image543.png"/><Relationship Id="rId5" Type="http://schemas.openxmlformats.org/officeDocument/2006/relationships/image" Target="../media/image171.png"/><Relationship Id="rId181" Type="http://schemas.openxmlformats.org/officeDocument/2006/relationships/image" Target="../media/image347.png"/><Relationship Id="rId237" Type="http://schemas.openxmlformats.org/officeDocument/2006/relationships/image" Target="../media/image403.png"/><Relationship Id="rId402" Type="http://schemas.openxmlformats.org/officeDocument/2006/relationships/image" Target="../media/image568.png"/><Relationship Id="rId279" Type="http://schemas.openxmlformats.org/officeDocument/2006/relationships/image" Target="../media/image445.png"/><Relationship Id="rId43" Type="http://schemas.openxmlformats.org/officeDocument/2006/relationships/image" Target="../media/image209.png"/><Relationship Id="rId139" Type="http://schemas.openxmlformats.org/officeDocument/2006/relationships/image" Target="../media/image305.png"/><Relationship Id="rId290" Type="http://schemas.openxmlformats.org/officeDocument/2006/relationships/image" Target="../media/image456.png"/><Relationship Id="rId304" Type="http://schemas.openxmlformats.org/officeDocument/2006/relationships/image" Target="../media/image470.png"/><Relationship Id="rId346" Type="http://schemas.openxmlformats.org/officeDocument/2006/relationships/image" Target="../media/image512.png"/><Relationship Id="rId388" Type="http://schemas.openxmlformats.org/officeDocument/2006/relationships/image" Target="../media/image554.png"/><Relationship Id="rId85" Type="http://schemas.openxmlformats.org/officeDocument/2006/relationships/image" Target="../media/image251.png"/><Relationship Id="rId150" Type="http://schemas.openxmlformats.org/officeDocument/2006/relationships/image" Target="../media/image316.png"/><Relationship Id="rId192" Type="http://schemas.openxmlformats.org/officeDocument/2006/relationships/image" Target="../media/image358.png"/><Relationship Id="rId206" Type="http://schemas.openxmlformats.org/officeDocument/2006/relationships/image" Target="../media/image372.png"/><Relationship Id="rId413" Type="http://schemas.openxmlformats.org/officeDocument/2006/relationships/image" Target="../media/image579.png"/><Relationship Id="rId248" Type="http://schemas.openxmlformats.org/officeDocument/2006/relationships/image" Target="../media/image414.png"/><Relationship Id="rId12" Type="http://schemas.openxmlformats.org/officeDocument/2006/relationships/image" Target="../media/image178.png"/><Relationship Id="rId108" Type="http://schemas.openxmlformats.org/officeDocument/2006/relationships/image" Target="../media/image274.png"/><Relationship Id="rId315" Type="http://schemas.openxmlformats.org/officeDocument/2006/relationships/image" Target="../media/image481.png"/><Relationship Id="rId357" Type="http://schemas.openxmlformats.org/officeDocument/2006/relationships/image" Target="../media/image523.png"/><Relationship Id="rId54" Type="http://schemas.openxmlformats.org/officeDocument/2006/relationships/image" Target="../media/image220.png"/><Relationship Id="rId96" Type="http://schemas.openxmlformats.org/officeDocument/2006/relationships/image" Target="../media/image262.png"/><Relationship Id="rId161" Type="http://schemas.openxmlformats.org/officeDocument/2006/relationships/image" Target="../media/image327.png"/><Relationship Id="rId217" Type="http://schemas.openxmlformats.org/officeDocument/2006/relationships/image" Target="../media/image383.png"/><Relationship Id="rId399" Type="http://schemas.openxmlformats.org/officeDocument/2006/relationships/image" Target="../media/image565.png"/><Relationship Id="rId259" Type="http://schemas.openxmlformats.org/officeDocument/2006/relationships/image" Target="../media/image425.png"/><Relationship Id="rId424" Type="http://schemas.openxmlformats.org/officeDocument/2006/relationships/image" Target="../media/image590.png"/><Relationship Id="rId23" Type="http://schemas.openxmlformats.org/officeDocument/2006/relationships/image" Target="../media/image189.png"/><Relationship Id="rId119" Type="http://schemas.openxmlformats.org/officeDocument/2006/relationships/image" Target="../media/image285.png"/><Relationship Id="rId270" Type="http://schemas.openxmlformats.org/officeDocument/2006/relationships/image" Target="../media/image436.png"/><Relationship Id="rId326" Type="http://schemas.openxmlformats.org/officeDocument/2006/relationships/image" Target="../media/image492.png"/><Relationship Id="rId65" Type="http://schemas.openxmlformats.org/officeDocument/2006/relationships/image" Target="../media/image231.png"/><Relationship Id="rId130" Type="http://schemas.openxmlformats.org/officeDocument/2006/relationships/image" Target="../media/image296.png"/><Relationship Id="rId368" Type="http://schemas.openxmlformats.org/officeDocument/2006/relationships/image" Target="../media/image534.png"/><Relationship Id="rId172" Type="http://schemas.openxmlformats.org/officeDocument/2006/relationships/image" Target="../media/image338.png"/><Relationship Id="rId228" Type="http://schemas.openxmlformats.org/officeDocument/2006/relationships/image" Target="../media/image394.png"/><Relationship Id="rId281" Type="http://schemas.openxmlformats.org/officeDocument/2006/relationships/image" Target="../media/image447.png"/><Relationship Id="rId337" Type="http://schemas.openxmlformats.org/officeDocument/2006/relationships/image" Target="../media/image503.png"/><Relationship Id="rId34" Type="http://schemas.openxmlformats.org/officeDocument/2006/relationships/image" Target="../media/image200.png"/><Relationship Id="rId76" Type="http://schemas.openxmlformats.org/officeDocument/2006/relationships/image" Target="../media/image242.png"/><Relationship Id="rId141" Type="http://schemas.openxmlformats.org/officeDocument/2006/relationships/image" Target="../media/image307.png"/><Relationship Id="rId379" Type="http://schemas.openxmlformats.org/officeDocument/2006/relationships/image" Target="../media/image545.png"/><Relationship Id="rId7" Type="http://schemas.openxmlformats.org/officeDocument/2006/relationships/image" Target="../media/image173.png"/><Relationship Id="rId183" Type="http://schemas.openxmlformats.org/officeDocument/2006/relationships/image" Target="../media/image349.png"/><Relationship Id="rId239" Type="http://schemas.openxmlformats.org/officeDocument/2006/relationships/image" Target="../media/image405.png"/><Relationship Id="rId390" Type="http://schemas.openxmlformats.org/officeDocument/2006/relationships/image" Target="../media/image556.png"/><Relationship Id="rId404" Type="http://schemas.openxmlformats.org/officeDocument/2006/relationships/image" Target="../media/image570.png"/><Relationship Id="rId250" Type="http://schemas.openxmlformats.org/officeDocument/2006/relationships/image" Target="../media/image416.png"/><Relationship Id="rId292" Type="http://schemas.openxmlformats.org/officeDocument/2006/relationships/image" Target="../media/image458.png"/><Relationship Id="rId306" Type="http://schemas.openxmlformats.org/officeDocument/2006/relationships/image" Target="../media/image472.png"/><Relationship Id="rId45" Type="http://schemas.openxmlformats.org/officeDocument/2006/relationships/image" Target="../media/image211.png"/><Relationship Id="rId87" Type="http://schemas.openxmlformats.org/officeDocument/2006/relationships/image" Target="../media/image253.png"/><Relationship Id="rId110" Type="http://schemas.openxmlformats.org/officeDocument/2006/relationships/image" Target="../media/image276.png"/><Relationship Id="rId348" Type="http://schemas.openxmlformats.org/officeDocument/2006/relationships/image" Target="../media/image514.png"/><Relationship Id="rId152" Type="http://schemas.openxmlformats.org/officeDocument/2006/relationships/image" Target="../media/image318.png"/><Relationship Id="rId194" Type="http://schemas.openxmlformats.org/officeDocument/2006/relationships/image" Target="../media/image360.png"/><Relationship Id="rId208" Type="http://schemas.openxmlformats.org/officeDocument/2006/relationships/image" Target="../media/image374.png"/><Relationship Id="rId415" Type="http://schemas.openxmlformats.org/officeDocument/2006/relationships/image" Target="../media/image581.png"/><Relationship Id="rId261" Type="http://schemas.openxmlformats.org/officeDocument/2006/relationships/image" Target="../media/image427.png"/><Relationship Id="rId14" Type="http://schemas.openxmlformats.org/officeDocument/2006/relationships/image" Target="../media/image180.png"/><Relationship Id="rId56" Type="http://schemas.openxmlformats.org/officeDocument/2006/relationships/image" Target="../media/image222.png"/><Relationship Id="rId317" Type="http://schemas.openxmlformats.org/officeDocument/2006/relationships/image" Target="../media/image483.png"/><Relationship Id="rId359" Type="http://schemas.openxmlformats.org/officeDocument/2006/relationships/image" Target="../media/image525.png"/><Relationship Id="rId98" Type="http://schemas.openxmlformats.org/officeDocument/2006/relationships/image" Target="../media/image264.png"/><Relationship Id="rId121" Type="http://schemas.openxmlformats.org/officeDocument/2006/relationships/image" Target="../media/image287.png"/><Relationship Id="rId163" Type="http://schemas.openxmlformats.org/officeDocument/2006/relationships/image" Target="../media/image329.png"/><Relationship Id="rId219" Type="http://schemas.openxmlformats.org/officeDocument/2006/relationships/image" Target="../media/image385.png"/><Relationship Id="rId370" Type="http://schemas.openxmlformats.org/officeDocument/2006/relationships/image" Target="../media/image536.png"/><Relationship Id="rId426" Type="http://schemas.openxmlformats.org/officeDocument/2006/relationships/image" Target="../media/image592.png"/><Relationship Id="rId230" Type="http://schemas.openxmlformats.org/officeDocument/2006/relationships/image" Target="../media/image396.png"/><Relationship Id="rId25" Type="http://schemas.openxmlformats.org/officeDocument/2006/relationships/image" Target="../media/image191.png"/><Relationship Id="rId67" Type="http://schemas.openxmlformats.org/officeDocument/2006/relationships/image" Target="../media/image233.png"/><Relationship Id="rId272" Type="http://schemas.openxmlformats.org/officeDocument/2006/relationships/image" Target="../media/image438.png"/><Relationship Id="rId328" Type="http://schemas.openxmlformats.org/officeDocument/2006/relationships/image" Target="../media/image494.png"/><Relationship Id="rId132" Type="http://schemas.openxmlformats.org/officeDocument/2006/relationships/image" Target="../media/image298.png"/><Relationship Id="rId174" Type="http://schemas.openxmlformats.org/officeDocument/2006/relationships/image" Target="../media/image340.png"/><Relationship Id="rId381" Type="http://schemas.openxmlformats.org/officeDocument/2006/relationships/image" Target="../media/image547.png"/><Relationship Id="rId241" Type="http://schemas.openxmlformats.org/officeDocument/2006/relationships/image" Target="../media/image407.png"/><Relationship Id="rId36" Type="http://schemas.openxmlformats.org/officeDocument/2006/relationships/image" Target="../media/image202.png"/><Relationship Id="rId283" Type="http://schemas.openxmlformats.org/officeDocument/2006/relationships/image" Target="../media/image449.png"/><Relationship Id="rId339" Type="http://schemas.openxmlformats.org/officeDocument/2006/relationships/image" Target="../media/image505.png"/><Relationship Id="rId78" Type="http://schemas.openxmlformats.org/officeDocument/2006/relationships/image" Target="../media/image244.png"/><Relationship Id="rId101" Type="http://schemas.openxmlformats.org/officeDocument/2006/relationships/image" Target="../media/image267.png"/><Relationship Id="rId143" Type="http://schemas.openxmlformats.org/officeDocument/2006/relationships/image" Target="../media/image309.png"/><Relationship Id="rId185" Type="http://schemas.openxmlformats.org/officeDocument/2006/relationships/image" Target="../media/image351.png"/><Relationship Id="rId350" Type="http://schemas.openxmlformats.org/officeDocument/2006/relationships/image" Target="../media/image516.png"/><Relationship Id="rId406" Type="http://schemas.openxmlformats.org/officeDocument/2006/relationships/image" Target="../media/image572.png"/><Relationship Id="rId9" Type="http://schemas.openxmlformats.org/officeDocument/2006/relationships/image" Target="../media/image175.png"/><Relationship Id="rId210" Type="http://schemas.openxmlformats.org/officeDocument/2006/relationships/image" Target="../media/image376.png"/><Relationship Id="rId392" Type="http://schemas.openxmlformats.org/officeDocument/2006/relationships/image" Target="../media/image558.png"/><Relationship Id="rId252" Type="http://schemas.openxmlformats.org/officeDocument/2006/relationships/image" Target="../media/image418.png"/><Relationship Id="rId294" Type="http://schemas.openxmlformats.org/officeDocument/2006/relationships/image" Target="../media/image460.png"/><Relationship Id="rId308" Type="http://schemas.openxmlformats.org/officeDocument/2006/relationships/image" Target="../media/image474.png"/><Relationship Id="rId47" Type="http://schemas.openxmlformats.org/officeDocument/2006/relationships/image" Target="../media/image213.png"/><Relationship Id="rId89" Type="http://schemas.openxmlformats.org/officeDocument/2006/relationships/image" Target="../media/image255.png"/><Relationship Id="rId112" Type="http://schemas.openxmlformats.org/officeDocument/2006/relationships/image" Target="../media/image278.png"/><Relationship Id="rId154" Type="http://schemas.openxmlformats.org/officeDocument/2006/relationships/image" Target="../media/image320.png"/><Relationship Id="rId361" Type="http://schemas.openxmlformats.org/officeDocument/2006/relationships/image" Target="../media/image527.png"/><Relationship Id="rId196" Type="http://schemas.openxmlformats.org/officeDocument/2006/relationships/image" Target="../media/image362.png"/><Relationship Id="rId417" Type="http://schemas.openxmlformats.org/officeDocument/2006/relationships/image" Target="../media/image583.png"/><Relationship Id="rId16" Type="http://schemas.openxmlformats.org/officeDocument/2006/relationships/image" Target="../media/image182.png"/><Relationship Id="rId221" Type="http://schemas.openxmlformats.org/officeDocument/2006/relationships/image" Target="../media/image387.png"/><Relationship Id="rId263" Type="http://schemas.openxmlformats.org/officeDocument/2006/relationships/image" Target="../media/image429.png"/><Relationship Id="rId319" Type="http://schemas.openxmlformats.org/officeDocument/2006/relationships/image" Target="../media/image485.png"/><Relationship Id="rId58" Type="http://schemas.openxmlformats.org/officeDocument/2006/relationships/image" Target="../media/image224.png"/><Relationship Id="rId123" Type="http://schemas.openxmlformats.org/officeDocument/2006/relationships/image" Target="../media/image289.png"/><Relationship Id="rId330" Type="http://schemas.openxmlformats.org/officeDocument/2006/relationships/image" Target="../media/image496.png"/><Relationship Id="rId165" Type="http://schemas.openxmlformats.org/officeDocument/2006/relationships/image" Target="../media/image331.png"/><Relationship Id="rId372" Type="http://schemas.openxmlformats.org/officeDocument/2006/relationships/image" Target="../media/image538.png"/><Relationship Id="rId428" Type="http://schemas.openxmlformats.org/officeDocument/2006/relationships/image" Target="../media/image594.png"/><Relationship Id="rId232" Type="http://schemas.openxmlformats.org/officeDocument/2006/relationships/image" Target="../media/image398.png"/><Relationship Id="rId274" Type="http://schemas.openxmlformats.org/officeDocument/2006/relationships/image" Target="../media/image440.png"/><Relationship Id="rId27" Type="http://schemas.openxmlformats.org/officeDocument/2006/relationships/image" Target="../media/image193.png"/><Relationship Id="rId69" Type="http://schemas.openxmlformats.org/officeDocument/2006/relationships/image" Target="../media/image235.png"/><Relationship Id="rId134" Type="http://schemas.openxmlformats.org/officeDocument/2006/relationships/image" Target="../media/image300.png"/><Relationship Id="rId80" Type="http://schemas.openxmlformats.org/officeDocument/2006/relationships/image" Target="../media/image246.png"/><Relationship Id="rId176" Type="http://schemas.openxmlformats.org/officeDocument/2006/relationships/image" Target="../media/image342.png"/><Relationship Id="rId341" Type="http://schemas.openxmlformats.org/officeDocument/2006/relationships/image" Target="../media/image507.png"/><Relationship Id="rId383" Type="http://schemas.openxmlformats.org/officeDocument/2006/relationships/image" Target="../media/image549.png"/><Relationship Id="rId201" Type="http://schemas.openxmlformats.org/officeDocument/2006/relationships/image" Target="../media/image367.png"/><Relationship Id="rId243" Type="http://schemas.openxmlformats.org/officeDocument/2006/relationships/image" Target="../media/image409.png"/><Relationship Id="rId285" Type="http://schemas.openxmlformats.org/officeDocument/2006/relationships/image" Target="../media/image451.png"/><Relationship Id="rId38" Type="http://schemas.openxmlformats.org/officeDocument/2006/relationships/image" Target="../media/image204.png"/><Relationship Id="rId103" Type="http://schemas.openxmlformats.org/officeDocument/2006/relationships/image" Target="../media/image269.png"/><Relationship Id="rId310" Type="http://schemas.openxmlformats.org/officeDocument/2006/relationships/image" Target="../media/image476.png"/><Relationship Id="rId91" Type="http://schemas.openxmlformats.org/officeDocument/2006/relationships/image" Target="../media/image257.png"/><Relationship Id="rId145" Type="http://schemas.openxmlformats.org/officeDocument/2006/relationships/image" Target="../media/image311.png"/><Relationship Id="rId187" Type="http://schemas.openxmlformats.org/officeDocument/2006/relationships/image" Target="../media/image353.png"/><Relationship Id="rId352" Type="http://schemas.openxmlformats.org/officeDocument/2006/relationships/image" Target="../media/image518.png"/><Relationship Id="rId394" Type="http://schemas.openxmlformats.org/officeDocument/2006/relationships/image" Target="../media/image560.png"/><Relationship Id="rId408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78.png"/><Relationship Id="rId233" Type="http://schemas.openxmlformats.org/officeDocument/2006/relationships/image" Target="../media/image399.png"/><Relationship Id="rId254" Type="http://schemas.openxmlformats.org/officeDocument/2006/relationships/image" Target="../media/image420.png"/><Relationship Id="rId28" Type="http://schemas.openxmlformats.org/officeDocument/2006/relationships/image" Target="../media/image194.png"/><Relationship Id="rId49" Type="http://schemas.openxmlformats.org/officeDocument/2006/relationships/image" Target="../media/image215.png"/><Relationship Id="rId114" Type="http://schemas.openxmlformats.org/officeDocument/2006/relationships/image" Target="../media/image280.png"/><Relationship Id="rId275" Type="http://schemas.openxmlformats.org/officeDocument/2006/relationships/image" Target="../media/image441.png"/><Relationship Id="rId296" Type="http://schemas.openxmlformats.org/officeDocument/2006/relationships/image" Target="../media/image462.png"/><Relationship Id="rId300" Type="http://schemas.openxmlformats.org/officeDocument/2006/relationships/image" Target="../media/image466.png"/><Relationship Id="rId60" Type="http://schemas.openxmlformats.org/officeDocument/2006/relationships/image" Target="../media/image226.png"/><Relationship Id="rId81" Type="http://schemas.openxmlformats.org/officeDocument/2006/relationships/image" Target="../media/image247.png"/><Relationship Id="rId135" Type="http://schemas.openxmlformats.org/officeDocument/2006/relationships/image" Target="../media/image301.png"/><Relationship Id="rId156" Type="http://schemas.openxmlformats.org/officeDocument/2006/relationships/image" Target="../media/image322.png"/><Relationship Id="rId177" Type="http://schemas.openxmlformats.org/officeDocument/2006/relationships/image" Target="../media/image343.png"/><Relationship Id="rId198" Type="http://schemas.openxmlformats.org/officeDocument/2006/relationships/image" Target="../media/image364.png"/><Relationship Id="rId321" Type="http://schemas.openxmlformats.org/officeDocument/2006/relationships/image" Target="../media/image487.png"/><Relationship Id="rId342" Type="http://schemas.openxmlformats.org/officeDocument/2006/relationships/image" Target="../media/image508.png"/><Relationship Id="rId363" Type="http://schemas.openxmlformats.org/officeDocument/2006/relationships/image" Target="../media/image529.png"/><Relationship Id="rId384" Type="http://schemas.openxmlformats.org/officeDocument/2006/relationships/image" Target="../media/image550.png"/><Relationship Id="rId419" Type="http://schemas.openxmlformats.org/officeDocument/2006/relationships/image" Target="../media/image585.png"/><Relationship Id="rId202" Type="http://schemas.openxmlformats.org/officeDocument/2006/relationships/image" Target="../media/image368.png"/><Relationship Id="rId223" Type="http://schemas.openxmlformats.org/officeDocument/2006/relationships/image" Target="../media/image389.png"/><Relationship Id="rId244" Type="http://schemas.openxmlformats.org/officeDocument/2006/relationships/image" Target="../media/image410.png"/><Relationship Id="rId430" Type="http://schemas.openxmlformats.org/officeDocument/2006/relationships/image" Target="../media/image596.png"/><Relationship Id="rId18" Type="http://schemas.openxmlformats.org/officeDocument/2006/relationships/image" Target="../media/image184.png"/><Relationship Id="rId39" Type="http://schemas.openxmlformats.org/officeDocument/2006/relationships/image" Target="../media/image205.png"/><Relationship Id="rId265" Type="http://schemas.openxmlformats.org/officeDocument/2006/relationships/image" Target="../media/image431.png"/><Relationship Id="rId286" Type="http://schemas.openxmlformats.org/officeDocument/2006/relationships/image" Target="../media/image452.png"/><Relationship Id="rId50" Type="http://schemas.openxmlformats.org/officeDocument/2006/relationships/image" Target="../media/image216.png"/><Relationship Id="rId104" Type="http://schemas.openxmlformats.org/officeDocument/2006/relationships/image" Target="../media/image270.png"/><Relationship Id="rId125" Type="http://schemas.openxmlformats.org/officeDocument/2006/relationships/image" Target="../media/image291.png"/><Relationship Id="rId146" Type="http://schemas.openxmlformats.org/officeDocument/2006/relationships/image" Target="../media/image312.png"/><Relationship Id="rId167" Type="http://schemas.openxmlformats.org/officeDocument/2006/relationships/image" Target="../media/image333.png"/><Relationship Id="rId188" Type="http://schemas.openxmlformats.org/officeDocument/2006/relationships/image" Target="../media/image354.png"/><Relationship Id="rId311" Type="http://schemas.openxmlformats.org/officeDocument/2006/relationships/image" Target="../media/image477.png"/><Relationship Id="rId332" Type="http://schemas.openxmlformats.org/officeDocument/2006/relationships/image" Target="../media/image498.png"/><Relationship Id="rId353" Type="http://schemas.openxmlformats.org/officeDocument/2006/relationships/image" Target="../media/image519.png"/><Relationship Id="rId374" Type="http://schemas.openxmlformats.org/officeDocument/2006/relationships/image" Target="../media/image540.png"/><Relationship Id="rId395" Type="http://schemas.openxmlformats.org/officeDocument/2006/relationships/image" Target="../media/image561.png"/><Relationship Id="rId409" Type="http://schemas.openxmlformats.org/officeDocument/2006/relationships/image" Target="../media/image575.png"/><Relationship Id="rId71" Type="http://schemas.openxmlformats.org/officeDocument/2006/relationships/image" Target="../media/image237.png"/><Relationship Id="rId92" Type="http://schemas.openxmlformats.org/officeDocument/2006/relationships/image" Target="../media/image258.png"/><Relationship Id="rId213" Type="http://schemas.openxmlformats.org/officeDocument/2006/relationships/image" Target="../media/image379.png"/><Relationship Id="rId234" Type="http://schemas.openxmlformats.org/officeDocument/2006/relationships/image" Target="../media/image400.png"/><Relationship Id="rId420" Type="http://schemas.openxmlformats.org/officeDocument/2006/relationships/image" Target="../media/image586.png"/><Relationship Id="rId2" Type="http://schemas.openxmlformats.org/officeDocument/2006/relationships/image" Target="../media/image168.png"/><Relationship Id="rId29" Type="http://schemas.openxmlformats.org/officeDocument/2006/relationships/image" Target="../media/image195.png"/><Relationship Id="rId255" Type="http://schemas.openxmlformats.org/officeDocument/2006/relationships/image" Target="../media/image421.png"/><Relationship Id="rId276" Type="http://schemas.openxmlformats.org/officeDocument/2006/relationships/image" Target="../media/image442.png"/><Relationship Id="rId297" Type="http://schemas.openxmlformats.org/officeDocument/2006/relationships/image" Target="../media/image463.png"/><Relationship Id="rId40" Type="http://schemas.openxmlformats.org/officeDocument/2006/relationships/image" Target="../media/image206.png"/><Relationship Id="rId115" Type="http://schemas.openxmlformats.org/officeDocument/2006/relationships/image" Target="../media/image281.png"/><Relationship Id="rId136" Type="http://schemas.openxmlformats.org/officeDocument/2006/relationships/image" Target="../media/image302.png"/><Relationship Id="rId157" Type="http://schemas.openxmlformats.org/officeDocument/2006/relationships/image" Target="../media/image323.png"/><Relationship Id="rId178" Type="http://schemas.openxmlformats.org/officeDocument/2006/relationships/image" Target="../media/image344.png"/><Relationship Id="rId301" Type="http://schemas.openxmlformats.org/officeDocument/2006/relationships/image" Target="../media/image467.png"/><Relationship Id="rId322" Type="http://schemas.openxmlformats.org/officeDocument/2006/relationships/image" Target="../media/image488.png"/><Relationship Id="rId343" Type="http://schemas.openxmlformats.org/officeDocument/2006/relationships/image" Target="../media/image509.png"/><Relationship Id="rId364" Type="http://schemas.openxmlformats.org/officeDocument/2006/relationships/image" Target="../media/image530.png"/><Relationship Id="rId61" Type="http://schemas.openxmlformats.org/officeDocument/2006/relationships/image" Target="../media/image227.png"/><Relationship Id="rId82" Type="http://schemas.openxmlformats.org/officeDocument/2006/relationships/image" Target="../media/image248.png"/><Relationship Id="rId199" Type="http://schemas.openxmlformats.org/officeDocument/2006/relationships/image" Target="../media/image365.png"/><Relationship Id="rId203" Type="http://schemas.openxmlformats.org/officeDocument/2006/relationships/image" Target="../media/image369.png"/><Relationship Id="rId385" Type="http://schemas.openxmlformats.org/officeDocument/2006/relationships/image" Target="../media/image551.png"/><Relationship Id="rId19" Type="http://schemas.openxmlformats.org/officeDocument/2006/relationships/image" Target="../media/image185.png"/><Relationship Id="rId224" Type="http://schemas.openxmlformats.org/officeDocument/2006/relationships/image" Target="../media/image390.png"/><Relationship Id="rId245" Type="http://schemas.openxmlformats.org/officeDocument/2006/relationships/image" Target="../media/image411.png"/><Relationship Id="rId266" Type="http://schemas.openxmlformats.org/officeDocument/2006/relationships/image" Target="../media/image432.png"/><Relationship Id="rId287" Type="http://schemas.openxmlformats.org/officeDocument/2006/relationships/image" Target="../media/image453.png"/><Relationship Id="rId410" Type="http://schemas.openxmlformats.org/officeDocument/2006/relationships/image" Target="../media/image576.png"/><Relationship Id="rId431" Type="http://schemas.openxmlformats.org/officeDocument/2006/relationships/image" Target="../media/image597.png"/><Relationship Id="rId30" Type="http://schemas.openxmlformats.org/officeDocument/2006/relationships/image" Target="../media/image196.png"/><Relationship Id="rId105" Type="http://schemas.openxmlformats.org/officeDocument/2006/relationships/image" Target="../media/image271.png"/><Relationship Id="rId126" Type="http://schemas.openxmlformats.org/officeDocument/2006/relationships/image" Target="../media/image292.png"/><Relationship Id="rId147" Type="http://schemas.openxmlformats.org/officeDocument/2006/relationships/image" Target="../media/image313.png"/><Relationship Id="rId168" Type="http://schemas.openxmlformats.org/officeDocument/2006/relationships/image" Target="../media/image334.png"/><Relationship Id="rId312" Type="http://schemas.openxmlformats.org/officeDocument/2006/relationships/image" Target="../media/image478.png"/><Relationship Id="rId333" Type="http://schemas.openxmlformats.org/officeDocument/2006/relationships/image" Target="../media/image499.png"/><Relationship Id="rId354" Type="http://schemas.openxmlformats.org/officeDocument/2006/relationships/image" Target="../media/image520.png"/><Relationship Id="rId51" Type="http://schemas.openxmlformats.org/officeDocument/2006/relationships/image" Target="../media/image217.png"/><Relationship Id="rId72" Type="http://schemas.openxmlformats.org/officeDocument/2006/relationships/image" Target="../media/image238.png"/><Relationship Id="rId93" Type="http://schemas.openxmlformats.org/officeDocument/2006/relationships/image" Target="../media/image259.png"/><Relationship Id="rId189" Type="http://schemas.openxmlformats.org/officeDocument/2006/relationships/image" Target="../media/image355.png"/><Relationship Id="rId375" Type="http://schemas.openxmlformats.org/officeDocument/2006/relationships/image" Target="../media/image541.png"/><Relationship Id="rId396" Type="http://schemas.openxmlformats.org/officeDocument/2006/relationships/image" Target="../media/image562.png"/><Relationship Id="rId3" Type="http://schemas.openxmlformats.org/officeDocument/2006/relationships/image" Target="../media/image169.png"/><Relationship Id="rId214" Type="http://schemas.openxmlformats.org/officeDocument/2006/relationships/image" Target="../media/image380.png"/><Relationship Id="rId235" Type="http://schemas.openxmlformats.org/officeDocument/2006/relationships/image" Target="../media/image401.png"/><Relationship Id="rId256" Type="http://schemas.openxmlformats.org/officeDocument/2006/relationships/image" Target="../media/image422.png"/><Relationship Id="rId277" Type="http://schemas.openxmlformats.org/officeDocument/2006/relationships/image" Target="../media/image443.png"/><Relationship Id="rId298" Type="http://schemas.openxmlformats.org/officeDocument/2006/relationships/image" Target="../media/image464.png"/><Relationship Id="rId400" Type="http://schemas.openxmlformats.org/officeDocument/2006/relationships/image" Target="../media/image566.png"/><Relationship Id="rId421" Type="http://schemas.openxmlformats.org/officeDocument/2006/relationships/image" Target="../media/image587.png"/><Relationship Id="rId116" Type="http://schemas.openxmlformats.org/officeDocument/2006/relationships/image" Target="../media/image282.png"/><Relationship Id="rId137" Type="http://schemas.openxmlformats.org/officeDocument/2006/relationships/image" Target="../media/image303.png"/><Relationship Id="rId158" Type="http://schemas.openxmlformats.org/officeDocument/2006/relationships/image" Target="../media/image324.png"/><Relationship Id="rId302" Type="http://schemas.openxmlformats.org/officeDocument/2006/relationships/image" Target="../media/image468.png"/><Relationship Id="rId323" Type="http://schemas.openxmlformats.org/officeDocument/2006/relationships/image" Target="../media/image489.png"/><Relationship Id="rId344" Type="http://schemas.openxmlformats.org/officeDocument/2006/relationships/image" Target="../media/image510.png"/><Relationship Id="rId20" Type="http://schemas.openxmlformats.org/officeDocument/2006/relationships/image" Target="../media/image186.png"/><Relationship Id="rId41" Type="http://schemas.openxmlformats.org/officeDocument/2006/relationships/image" Target="../media/image207.png"/><Relationship Id="rId62" Type="http://schemas.openxmlformats.org/officeDocument/2006/relationships/image" Target="../media/image228.png"/><Relationship Id="rId83" Type="http://schemas.openxmlformats.org/officeDocument/2006/relationships/image" Target="../media/image249.png"/><Relationship Id="rId179" Type="http://schemas.openxmlformats.org/officeDocument/2006/relationships/image" Target="../media/image345.png"/><Relationship Id="rId365" Type="http://schemas.openxmlformats.org/officeDocument/2006/relationships/image" Target="../media/image531.png"/><Relationship Id="rId386" Type="http://schemas.openxmlformats.org/officeDocument/2006/relationships/image" Target="../media/image552.png"/><Relationship Id="rId190" Type="http://schemas.openxmlformats.org/officeDocument/2006/relationships/image" Target="../media/image356.png"/><Relationship Id="rId204" Type="http://schemas.openxmlformats.org/officeDocument/2006/relationships/image" Target="../media/image370.png"/><Relationship Id="rId225" Type="http://schemas.openxmlformats.org/officeDocument/2006/relationships/image" Target="../media/image391.png"/><Relationship Id="rId246" Type="http://schemas.openxmlformats.org/officeDocument/2006/relationships/image" Target="../media/image412.png"/><Relationship Id="rId267" Type="http://schemas.openxmlformats.org/officeDocument/2006/relationships/image" Target="../media/image433.png"/><Relationship Id="rId288" Type="http://schemas.openxmlformats.org/officeDocument/2006/relationships/image" Target="../media/image454.png"/><Relationship Id="rId411" Type="http://schemas.openxmlformats.org/officeDocument/2006/relationships/image" Target="../media/image577.png"/><Relationship Id="rId432" Type="http://schemas.openxmlformats.org/officeDocument/2006/relationships/image" Target="../media/image598.png"/><Relationship Id="rId106" Type="http://schemas.openxmlformats.org/officeDocument/2006/relationships/image" Target="../media/image272.png"/><Relationship Id="rId127" Type="http://schemas.openxmlformats.org/officeDocument/2006/relationships/image" Target="../media/image293.png"/><Relationship Id="rId313" Type="http://schemas.openxmlformats.org/officeDocument/2006/relationships/image" Target="../media/image479.png"/><Relationship Id="rId10" Type="http://schemas.openxmlformats.org/officeDocument/2006/relationships/image" Target="../media/image176.png"/><Relationship Id="rId31" Type="http://schemas.openxmlformats.org/officeDocument/2006/relationships/image" Target="../media/image197.png"/><Relationship Id="rId52" Type="http://schemas.openxmlformats.org/officeDocument/2006/relationships/image" Target="../media/image218.png"/><Relationship Id="rId73" Type="http://schemas.openxmlformats.org/officeDocument/2006/relationships/image" Target="../media/image239.png"/><Relationship Id="rId94" Type="http://schemas.openxmlformats.org/officeDocument/2006/relationships/image" Target="../media/image260.png"/><Relationship Id="rId148" Type="http://schemas.openxmlformats.org/officeDocument/2006/relationships/image" Target="../media/image314.png"/><Relationship Id="rId169" Type="http://schemas.openxmlformats.org/officeDocument/2006/relationships/image" Target="../media/image335.png"/><Relationship Id="rId334" Type="http://schemas.openxmlformats.org/officeDocument/2006/relationships/image" Target="../media/image500.png"/><Relationship Id="rId355" Type="http://schemas.openxmlformats.org/officeDocument/2006/relationships/image" Target="../media/image521.png"/><Relationship Id="rId376" Type="http://schemas.openxmlformats.org/officeDocument/2006/relationships/image" Target="../media/image542.png"/><Relationship Id="rId397" Type="http://schemas.openxmlformats.org/officeDocument/2006/relationships/image" Target="../media/image563.png"/><Relationship Id="rId4" Type="http://schemas.openxmlformats.org/officeDocument/2006/relationships/image" Target="../media/image170.png"/><Relationship Id="rId180" Type="http://schemas.openxmlformats.org/officeDocument/2006/relationships/image" Target="../media/image346.png"/><Relationship Id="rId215" Type="http://schemas.openxmlformats.org/officeDocument/2006/relationships/image" Target="../media/image381.png"/><Relationship Id="rId236" Type="http://schemas.openxmlformats.org/officeDocument/2006/relationships/image" Target="../media/image402.png"/><Relationship Id="rId257" Type="http://schemas.openxmlformats.org/officeDocument/2006/relationships/image" Target="../media/image423.png"/><Relationship Id="rId278" Type="http://schemas.openxmlformats.org/officeDocument/2006/relationships/image" Target="../media/image444.png"/><Relationship Id="rId401" Type="http://schemas.openxmlformats.org/officeDocument/2006/relationships/image" Target="../media/image567.png"/><Relationship Id="rId422" Type="http://schemas.openxmlformats.org/officeDocument/2006/relationships/image" Target="../media/image588.png"/><Relationship Id="rId303" Type="http://schemas.openxmlformats.org/officeDocument/2006/relationships/image" Target="../media/image469.png"/><Relationship Id="rId42" Type="http://schemas.openxmlformats.org/officeDocument/2006/relationships/image" Target="../media/image208.png"/><Relationship Id="rId84" Type="http://schemas.openxmlformats.org/officeDocument/2006/relationships/image" Target="../media/image250.png"/><Relationship Id="rId138" Type="http://schemas.openxmlformats.org/officeDocument/2006/relationships/image" Target="../media/image304.png"/><Relationship Id="rId345" Type="http://schemas.openxmlformats.org/officeDocument/2006/relationships/image" Target="../media/image511.png"/><Relationship Id="rId387" Type="http://schemas.openxmlformats.org/officeDocument/2006/relationships/image" Target="../media/image553.png"/><Relationship Id="rId191" Type="http://schemas.openxmlformats.org/officeDocument/2006/relationships/image" Target="../media/image357.png"/><Relationship Id="rId205" Type="http://schemas.openxmlformats.org/officeDocument/2006/relationships/image" Target="../media/image371.png"/><Relationship Id="rId247" Type="http://schemas.openxmlformats.org/officeDocument/2006/relationships/image" Target="../media/image413.png"/><Relationship Id="rId412" Type="http://schemas.openxmlformats.org/officeDocument/2006/relationships/image" Target="../media/image578.png"/><Relationship Id="rId107" Type="http://schemas.openxmlformats.org/officeDocument/2006/relationships/image" Target="../media/image273.png"/><Relationship Id="rId289" Type="http://schemas.openxmlformats.org/officeDocument/2006/relationships/image" Target="../media/image455.png"/><Relationship Id="rId11" Type="http://schemas.openxmlformats.org/officeDocument/2006/relationships/image" Target="../media/image177.png"/><Relationship Id="rId53" Type="http://schemas.openxmlformats.org/officeDocument/2006/relationships/image" Target="../media/image219.png"/><Relationship Id="rId149" Type="http://schemas.openxmlformats.org/officeDocument/2006/relationships/image" Target="../media/image315.png"/><Relationship Id="rId314" Type="http://schemas.openxmlformats.org/officeDocument/2006/relationships/image" Target="../media/image480.png"/><Relationship Id="rId356" Type="http://schemas.openxmlformats.org/officeDocument/2006/relationships/image" Target="../media/image522.png"/><Relationship Id="rId398" Type="http://schemas.openxmlformats.org/officeDocument/2006/relationships/image" Target="../media/image564.png"/><Relationship Id="rId95" Type="http://schemas.openxmlformats.org/officeDocument/2006/relationships/image" Target="../media/image261.png"/><Relationship Id="rId160" Type="http://schemas.openxmlformats.org/officeDocument/2006/relationships/image" Target="../media/image326.png"/><Relationship Id="rId216" Type="http://schemas.openxmlformats.org/officeDocument/2006/relationships/image" Target="../media/image382.png"/><Relationship Id="rId423" Type="http://schemas.openxmlformats.org/officeDocument/2006/relationships/image" Target="../media/image589.png"/><Relationship Id="rId258" Type="http://schemas.openxmlformats.org/officeDocument/2006/relationships/image" Target="../media/image424.png"/><Relationship Id="rId22" Type="http://schemas.openxmlformats.org/officeDocument/2006/relationships/image" Target="../media/image188.png"/><Relationship Id="rId64" Type="http://schemas.openxmlformats.org/officeDocument/2006/relationships/image" Target="../media/image230.png"/><Relationship Id="rId118" Type="http://schemas.openxmlformats.org/officeDocument/2006/relationships/image" Target="../media/image284.png"/><Relationship Id="rId325" Type="http://schemas.openxmlformats.org/officeDocument/2006/relationships/image" Target="../media/image491.png"/><Relationship Id="rId367" Type="http://schemas.openxmlformats.org/officeDocument/2006/relationships/image" Target="../media/image533.png"/><Relationship Id="rId171" Type="http://schemas.openxmlformats.org/officeDocument/2006/relationships/image" Target="../media/image337.png"/><Relationship Id="rId227" Type="http://schemas.openxmlformats.org/officeDocument/2006/relationships/image" Target="../media/image393.png"/><Relationship Id="rId269" Type="http://schemas.openxmlformats.org/officeDocument/2006/relationships/image" Target="../media/image435.png"/><Relationship Id="rId33" Type="http://schemas.openxmlformats.org/officeDocument/2006/relationships/image" Target="../media/image199.png"/><Relationship Id="rId129" Type="http://schemas.openxmlformats.org/officeDocument/2006/relationships/image" Target="../media/image295.png"/><Relationship Id="rId280" Type="http://schemas.openxmlformats.org/officeDocument/2006/relationships/image" Target="../media/image446.png"/><Relationship Id="rId336" Type="http://schemas.openxmlformats.org/officeDocument/2006/relationships/image" Target="../media/image502.png"/><Relationship Id="rId75" Type="http://schemas.openxmlformats.org/officeDocument/2006/relationships/image" Target="../media/image241.png"/><Relationship Id="rId140" Type="http://schemas.openxmlformats.org/officeDocument/2006/relationships/image" Target="../media/image306.png"/><Relationship Id="rId182" Type="http://schemas.openxmlformats.org/officeDocument/2006/relationships/image" Target="../media/image348.png"/><Relationship Id="rId378" Type="http://schemas.openxmlformats.org/officeDocument/2006/relationships/image" Target="../media/image544.png"/><Relationship Id="rId403" Type="http://schemas.openxmlformats.org/officeDocument/2006/relationships/image" Target="../media/image569.png"/><Relationship Id="rId6" Type="http://schemas.openxmlformats.org/officeDocument/2006/relationships/image" Target="../media/image172.png"/><Relationship Id="rId238" Type="http://schemas.openxmlformats.org/officeDocument/2006/relationships/image" Target="../media/image404.png"/><Relationship Id="rId291" Type="http://schemas.openxmlformats.org/officeDocument/2006/relationships/image" Target="../media/image457.png"/><Relationship Id="rId305" Type="http://schemas.openxmlformats.org/officeDocument/2006/relationships/image" Target="../media/image471.png"/><Relationship Id="rId347" Type="http://schemas.openxmlformats.org/officeDocument/2006/relationships/image" Target="../media/image513.png"/><Relationship Id="rId44" Type="http://schemas.openxmlformats.org/officeDocument/2006/relationships/image" Target="../media/image210.png"/><Relationship Id="rId86" Type="http://schemas.openxmlformats.org/officeDocument/2006/relationships/image" Target="../media/image252.png"/><Relationship Id="rId151" Type="http://schemas.openxmlformats.org/officeDocument/2006/relationships/image" Target="../media/image317.png"/><Relationship Id="rId389" Type="http://schemas.openxmlformats.org/officeDocument/2006/relationships/image" Target="../media/image555.png"/><Relationship Id="rId193" Type="http://schemas.openxmlformats.org/officeDocument/2006/relationships/image" Target="../media/image359.png"/><Relationship Id="rId207" Type="http://schemas.openxmlformats.org/officeDocument/2006/relationships/image" Target="../media/image373.png"/><Relationship Id="rId249" Type="http://schemas.openxmlformats.org/officeDocument/2006/relationships/image" Target="../media/image415.png"/><Relationship Id="rId414" Type="http://schemas.openxmlformats.org/officeDocument/2006/relationships/image" Target="../media/image580.png"/><Relationship Id="rId13" Type="http://schemas.openxmlformats.org/officeDocument/2006/relationships/image" Target="../media/image179.png"/><Relationship Id="rId109" Type="http://schemas.openxmlformats.org/officeDocument/2006/relationships/image" Target="../media/image275.png"/><Relationship Id="rId260" Type="http://schemas.openxmlformats.org/officeDocument/2006/relationships/image" Target="../media/image426.png"/><Relationship Id="rId316" Type="http://schemas.openxmlformats.org/officeDocument/2006/relationships/image" Target="../media/image482.png"/><Relationship Id="rId55" Type="http://schemas.openxmlformats.org/officeDocument/2006/relationships/image" Target="../media/image221.png"/><Relationship Id="rId97" Type="http://schemas.openxmlformats.org/officeDocument/2006/relationships/image" Target="../media/image263.png"/><Relationship Id="rId120" Type="http://schemas.openxmlformats.org/officeDocument/2006/relationships/image" Target="../media/image286.png"/><Relationship Id="rId358" Type="http://schemas.openxmlformats.org/officeDocument/2006/relationships/image" Target="../media/image524.png"/><Relationship Id="rId162" Type="http://schemas.openxmlformats.org/officeDocument/2006/relationships/image" Target="../media/image328.png"/><Relationship Id="rId218" Type="http://schemas.openxmlformats.org/officeDocument/2006/relationships/image" Target="../media/image384.png"/><Relationship Id="rId425" Type="http://schemas.openxmlformats.org/officeDocument/2006/relationships/image" Target="../media/image591.png"/><Relationship Id="rId271" Type="http://schemas.openxmlformats.org/officeDocument/2006/relationships/image" Target="../media/image437.png"/><Relationship Id="rId24" Type="http://schemas.openxmlformats.org/officeDocument/2006/relationships/image" Target="../media/image190.png"/><Relationship Id="rId66" Type="http://schemas.openxmlformats.org/officeDocument/2006/relationships/image" Target="../media/image232.png"/><Relationship Id="rId131" Type="http://schemas.openxmlformats.org/officeDocument/2006/relationships/image" Target="../media/image297.png"/><Relationship Id="rId327" Type="http://schemas.openxmlformats.org/officeDocument/2006/relationships/image" Target="../media/image493.png"/><Relationship Id="rId369" Type="http://schemas.openxmlformats.org/officeDocument/2006/relationships/image" Target="../media/image535.png"/><Relationship Id="rId173" Type="http://schemas.openxmlformats.org/officeDocument/2006/relationships/image" Target="../media/image339.png"/><Relationship Id="rId229" Type="http://schemas.openxmlformats.org/officeDocument/2006/relationships/image" Target="../media/image395.png"/><Relationship Id="rId380" Type="http://schemas.openxmlformats.org/officeDocument/2006/relationships/image" Target="../media/image546.png"/><Relationship Id="rId240" Type="http://schemas.openxmlformats.org/officeDocument/2006/relationships/image" Target="../media/image406.png"/><Relationship Id="rId35" Type="http://schemas.openxmlformats.org/officeDocument/2006/relationships/image" Target="../media/image201.png"/><Relationship Id="rId77" Type="http://schemas.openxmlformats.org/officeDocument/2006/relationships/image" Target="../media/image243.png"/><Relationship Id="rId100" Type="http://schemas.openxmlformats.org/officeDocument/2006/relationships/image" Target="../media/image266.png"/><Relationship Id="rId282" Type="http://schemas.openxmlformats.org/officeDocument/2006/relationships/image" Target="../media/image448.png"/><Relationship Id="rId338" Type="http://schemas.openxmlformats.org/officeDocument/2006/relationships/image" Target="../media/image504.png"/><Relationship Id="rId8" Type="http://schemas.openxmlformats.org/officeDocument/2006/relationships/image" Target="../media/image174.png"/><Relationship Id="rId142" Type="http://schemas.openxmlformats.org/officeDocument/2006/relationships/image" Target="../media/image308.png"/><Relationship Id="rId184" Type="http://schemas.openxmlformats.org/officeDocument/2006/relationships/image" Target="../media/image350.png"/><Relationship Id="rId391" Type="http://schemas.openxmlformats.org/officeDocument/2006/relationships/image" Target="../media/image557.png"/><Relationship Id="rId405" Type="http://schemas.openxmlformats.org/officeDocument/2006/relationships/image" Target="../media/image571.png"/><Relationship Id="rId251" Type="http://schemas.openxmlformats.org/officeDocument/2006/relationships/image" Target="../media/image417.png"/><Relationship Id="rId46" Type="http://schemas.openxmlformats.org/officeDocument/2006/relationships/image" Target="../media/image212.png"/><Relationship Id="rId293" Type="http://schemas.openxmlformats.org/officeDocument/2006/relationships/image" Target="../media/image459.png"/><Relationship Id="rId307" Type="http://schemas.openxmlformats.org/officeDocument/2006/relationships/image" Target="../media/image473.png"/><Relationship Id="rId349" Type="http://schemas.openxmlformats.org/officeDocument/2006/relationships/image" Target="../media/image515.png"/><Relationship Id="rId88" Type="http://schemas.openxmlformats.org/officeDocument/2006/relationships/image" Target="../media/image254.png"/><Relationship Id="rId111" Type="http://schemas.openxmlformats.org/officeDocument/2006/relationships/image" Target="../media/image277.png"/><Relationship Id="rId153" Type="http://schemas.openxmlformats.org/officeDocument/2006/relationships/image" Target="../media/image319.png"/><Relationship Id="rId195" Type="http://schemas.openxmlformats.org/officeDocument/2006/relationships/image" Target="../media/image361.png"/><Relationship Id="rId209" Type="http://schemas.openxmlformats.org/officeDocument/2006/relationships/image" Target="../media/image375.png"/><Relationship Id="rId360" Type="http://schemas.openxmlformats.org/officeDocument/2006/relationships/image" Target="../media/image526.png"/><Relationship Id="rId416" Type="http://schemas.openxmlformats.org/officeDocument/2006/relationships/image" Target="../media/image582.png"/><Relationship Id="rId220" Type="http://schemas.openxmlformats.org/officeDocument/2006/relationships/image" Target="../media/image386.png"/><Relationship Id="rId15" Type="http://schemas.openxmlformats.org/officeDocument/2006/relationships/image" Target="../media/image181.png"/><Relationship Id="rId57" Type="http://schemas.openxmlformats.org/officeDocument/2006/relationships/image" Target="../media/image223.png"/><Relationship Id="rId262" Type="http://schemas.openxmlformats.org/officeDocument/2006/relationships/image" Target="../media/image428.png"/><Relationship Id="rId318" Type="http://schemas.openxmlformats.org/officeDocument/2006/relationships/image" Target="../media/image484.png"/><Relationship Id="rId99" Type="http://schemas.openxmlformats.org/officeDocument/2006/relationships/image" Target="../media/image265.png"/><Relationship Id="rId122" Type="http://schemas.openxmlformats.org/officeDocument/2006/relationships/image" Target="../media/image288.png"/><Relationship Id="rId164" Type="http://schemas.openxmlformats.org/officeDocument/2006/relationships/image" Target="../media/image330.png"/><Relationship Id="rId371" Type="http://schemas.openxmlformats.org/officeDocument/2006/relationships/image" Target="../media/image537.png"/><Relationship Id="rId427" Type="http://schemas.openxmlformats.org/officeDocument/2006/relationships/image" Target="../media/image593.png"/><Relationship Id="rId26" Type="http://schemas.openxmlformats.org/officeDocument/2006/relationships/image" Target="../media/image192.png"/><Relationship Id="rId231" Type="http://schemas.openxmlformats.org/officeDocument/2006/relationships/image" Target="../media/image397.png"/><Relationship Id="rId273" Type="http://schemas.openxmlformats.org/officeDocument/2006/relationships/image" Target="../media/image439.png"/><Relationship Id="rId329" Type="http://schemas.openxmlformats.org/officeDocument/2006/relationships/image" Target="../media/image495.png"/><Relationship Id="rId68" Type="http://schemas.openxmlformats.org/officeDocument/2006/relationships/image" Target="../media/image234.png"/><Relationship Id="rId133" Type="http://schemas.openxmlformats.org/officeDocument/2006/relationships/image" Target="../media/image299.png"/><Relationship Id="rId175" Type="http://schemas.openxmlformats.org/officeDocument/2006/relationships/image" Target="../media/image341.png"/><Relationship Id="rId340" Type="http://schemas.openxmlformats.org/officeDocument/2006/relationships/image" Target="../media/image506.png"/><Relationship Id="rId200" Type="http://schemas.openxmlformats.org/officeDocument/2006/relationships/image" Target="../media/image366.png"/><Relationship Id="rId382" Type="http://schemas.openxmlformats.org/officeDocument/2006/relationships/image" Target="../media/image548.png"/><Relationship Id="rId242" Type="http://schemas.openxmlformats.org/officeDocument/2006/relationships/image" Target="../media/image408.png"/><Relationship Id="rId284" Type="http://schemas.openxmlformats.org/officeDocument/2006/relationships/image" Target="../media/image450.png"/><Relationship Id="rId37" Type="http://schemas.openxmlformats.org/officeDocument/2006/relationships/image" Target="../media/image203.png"/><Relationship Id="rId79" Type="http://schemas.openxmlformats.org/officeDocument/2006/relationships/image" Target="../media/image245.png"/><Relationship Id="rId102" Type="http://schemas.openxmlformats.org/officeDocument/2006/relationships/image" Target="../media/image268.png"/><Relationship Id="rId144" Type="http://schemas.openxmlformats.org/officeDocument/2006/relationships/image" Target="../media/image310.png"/><Relationship Id="rId90" Type="http://schemas.openxmlformats.org/officeDocument/2006/relationships/image" Target="../media/image256.png"/><Relationship Id="rId186" Type="http://schemas.openxmlformats.org/officeDocument/2006/relationships/image" Target="../media/image352.png"/><Relationship Id="rId351" Type="http://schemas.openxmlformats.org/officeDocument/2006/relationships/image" Target="../media/image517.png"/><Relationship Id="rId393" Type="http://schemas.openxmlformats.org/officeDocument/2006/relationships/image" Target="../media/image559.png"/><Relationship Id="rId407" Type="http://schemas.openxmlformats.org/officeDocument/2006/relationships/image" Target="../media/image573.png"/><Relationship Id="rId211" Type="http://schemas.openxmlformats.org/officeDocument/2006/relationships/image" Target="../media/image377.png"/><Relationship Id="rId253" Type="http://schemas.openxmlformats.org/officeDocument/2006/relationships/image" Target="../media/image419.png"/><Relationship Id="rId295" Type="http://schemas.openxmlformats.org/officeDocument/2006/relationships/image" Target="../media/image461.png"/><Relationship Id="rId309" Type="http://schemas.openxmlformats.org/officeDocument/2006/relationships/image" Target="../media/image475.png"/><Relationship Id="rId48" Type="http://schemas.openxmlformats.org/officeDocument/2006/relationships/image" Target="../media/image214.png"/><Relationship Id="rId113" Type="http://schemas.openxmlformats.org/officeDocument/2006/relationships/image" Target="../media/image279.png"/><Relationship Id="rId320" Type="http://schemas.openxmlformats.org/officeDocument/2006/relationships/image" Target="../media/image486.png"/><Relationship Id="rId155" Type="http://schemas.openxmlformats.org/officeDocument/2006/relationships/image" Target="../media/image321.png"/><Relationship Id="rId197" Type="http://schemas.openxmlformats.org/officeDocument/2006/relationships/image" Target="../media/image363.png"/><Relationship Id="rId362" Type="http://schemas.openxmlformats.org/officeDocument/2006/relationships/image" Target="../media/image528.png"/><Relationship Id="rId418" Type="http://schemas.openxmlformats.org/officeDocument/2006/relationships/image" Target="../media/image584.png"/><Relationship Id="rId222" Type="http://schemas.openxmlformats.org/officeDocument/2006/relationships/image" Target="../media/image388.png"/><Relationship Id="rId264" Type="http://schemas.openxmlformats.org/officeDocument/2006/relationships/image" Target="../media/image430.png"/><Relationship Id="rId17" Type="http://schemas.openxmlformats.org/officeDocument/2006/relationships/image" Target="../media/image183.png"/><Relationship Id="rId59" Type="http://schemas.openxmlformats.org/officeDocument/2006/relationships/image" Target="../media/image225.png"/><Relationship Id="rId124" Type="http://schemas.openxmlformats.org/officeDocument/2006/relationships/image" Target="../media/image290.png"/><Relationship Id="rId70" Type="http://schemas.openxmlformats.org/officeDocument/2006/relationships/image" Target="../media/image236.png"/><Relationship Id="rId166" Type="http://schemas.openxmlformats.org/officeDocument/2006/relationships/image" Target="../media/image332.png"/><Relationship Id="rId331" Type="http://schemas.openxmlformats.org/officeDocument/2006/relationships/image" Target="../media/image497.png"/><Relationship Id="rId373" Type="http://schemas.openxmlformats.org/officeDocument/2006/relationships/image" Target="../media/image539.png"/><Relationship Id="rId429" Type="http://schemas.openxmlformats.org/officeDocument/2006/relationships/image" Target="../media/image5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3.jp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13" Type="http://schemas.openxmlformats.org/officeDocument/2006/relationships/image" Target="../media/image619.png"/><Relationship Id="rId3" Type="http://schemas.openxmlformats.org/officeDocument/2006/relationships/image" Target="../media/image610.png"/><Relationship Id="rId7" Type="http://schemas.openxmlformats.org/officeDocument/2006/relationships/image" Target="../media/image613.png"/><Relationship Id="rId12" Type="http://schemas.openxmlformats.org/officeDocument/2006/relationships/image" Target="../media/image618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5" Type="http://schemas.openxmlformats.org/officeDocument/2006/relationships/image" Target="../media/image611.png"/><Relationship Id="rId15" Type="http://schemas.openxmlformats.org/officeDocument/2006/relationships/image" Target="../media/image621.png"/><Relationship Id="rId10" Type="http://schemas.openxmlformats.org/officeDocument/2006/relationships/image" Target="../media/image616.png"/><Relationship Id="rId4" Type="http://schemas.openxmlformats.org/officeDocument/2006/relationships/image" Target="../media/image606.png"/><Relationship Id="rId9" Type="http://schemas.openxmlformats.org/officeDocument/2006/relationships/image" Target="../media/image615.png"/><Relationship Id="rId14" Type="http://schemas.openxmlformats.org/officeDocument/2006/relationships/image" Target="../media/image6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jp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azuresynapse.net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25.png"/><Relationship Id="rId7" Type="http://schemas.openxmlformats.org/officeDocument/2006/relationships/image" Target="../media/image629.jpg"/><Relationship Id="rId2" Type="http://schemas.openxmlformats.org/officeDocument/2006/relationships/image" Target="../media/image6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jpg"/><Relationship Id="rId5" Type="http://schemas.openxmlformats.org/officeDocument/2006/relationships/image" Target="../media/image627.jpg"/><Relationship Id="rId10" Type="http://schemas.openxmlformats.org/officeDocument/2006/relationships/image" Target="../media/image622.png"/><Relationship Id="rId4" Type="http://schemas.openxmlformats.org/officeDocument/2006/relationships/image" Target="../media/image626.png"/><Relationship Id="rId9" Type="http://schemas.openxmlformats.org/officeDocument/2006/relationships/image" Target="../media/image6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jp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5" Type="http://schemas.openxmlformats.org/officeDocument/2006/relationships/image" Target="../media/image637.jpg"/><Relationship Id="rId4" Type="http://schemas.openxmlformats.org/officeDocument/2006/relationships/image" Target="../media/image63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jpg"/><Relationship Id="rId7" Type="http://schemas.openxmlformats.org/officeDocument/2006/relationships/image" Target="../media/image653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jpg"/><Relationship Id="rId5" Type="http://schemas.openxmlformats.org/officeDocument/2006/relationships/image" Target="../media/image651.png"/><Relationship Id="rId4" Type="http://schemas.openxmlformats.org/officeDocument/2006/relationships/image" Target="../media/image65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jpg"/><Relationship Id="rId2" Type="http://schemas.openxmlformats.org/officeDocument/2006/relationships/image" Target="../media/image6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jpg"/><Relationship Id="rId4" Type="http://schemas.openxmlformats.org/officeDocument/2006/relationships/image" Target="../media/image65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jp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2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jpg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9.png"/><Relationship Id="rId4" Type="http://schemas.openxmlformats.org/officeDocument/2006/relationships/image" Target="../media/image6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jp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10" Type="http://schemas.openxmlformats.org/officeDocument/2006/relationships/image" Target="../media/image684.png"/><Relationship Id="rId4" Type="http://schemas.openxmlformats.org/officeDocument/2006/relationships/image" Target="../media/image678.png"/><Relationship Id="rId9" Type="http://schemas.openxmlformats.org/officeDocument/2006/relationships/image" Target="../media/image6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jp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9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9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9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jp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8.jpg"/><Relationship Id="rId5" Type="http://schemas.openxmlformats.org/officeDocument/2006/relationships/image" Target="../media/image697.jpg"/><Relationship Id="rId4" Type="http://schemas.openxmlformats.org/officeDocument/2006/relationships/image" Target="../media/image696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5" Type="http://schemas.openxmlformats.org/officeDocument/2006/relationships/image" Target="../media/image3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jp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jp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6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3.jpg"/><Relationship Id="rId4" Type="http://schemas.openxmlformats.org/officeDocument/2006/relationships/image" Target="../media/image71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7.png"/><Relationship Id="rId4" Type="http://schemas.openxmlformats.org/officeDocument/2006/relationships/image" Target="../media/image71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9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5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50" Type="http://schemas.openxmlformats.org/officeDocument/2006/relationships/image" Target="../media/image72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6" Type="http://schemas.openxmlformats.org/officeDocument/2006/relationships/image" Target="../media/image726.png"/><Relationship Id="rId29" Type="http://schemas.openxmlformats.org/officeDocument/2006/relationships/image" Target="../media/image83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725.png"/><Relationship Id="rId23" Type="http://schemas.openxmlformats.org/officeDocument/2006/relationships/image" Target="../media/image77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49" Type="http://schemas.openxmlformats.org/officeDocument/2006/relationships/image" Target="../media/image728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727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6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png"/><Relationship Id="rId13" Type="http://schemas.openxmlformats.org/officeDocument/2006/relationships/image" Target="../media/image741.png"/><Relationship Id="rId18" Type="http://schemas.openxmlformats.org/officeDocument/2006/relationships/image" Target="../media/image746.png"/><Relationship Id="rId3" Type="http://schemas.openxmlformats.org/officeDocument/2006/relationships/image" Target="../media/image731.png"/><Relationship Id="rId7" Type="http://schemas.openxmlformats.org/officeDocument/2006/relationships/image" Target="../media/image735.png"/><Relationship Id="rId12" Type="http://schemas.openxmlformats.org/officeDocument/2006/relationships/image" Target="../media/image740.png"/><Relationship Id="rId17" Type="http://schemas.openxmlformats.org/officeDocument/2006/relationships/image" Target="../media/image745.png"/><Relationship Id="rId2" Type="http://schemas.openxmlformats.org/officeDocument/2006/relationships/image" Target="../media/image730.png"/><Relationship Id="rId16" Type="http://schemas.openxmlformats.org/officeDocument/2006/relationships/image" Target="../media/image7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4.png"/><Relationship Id="rId11" Type="http://schemas.openxmlformats.org/officeDocument/2006/relationships/image" Target="../media/image739.png"/><Relationship Id="rId5" Type="http://schemas.openxmlformats.org/officeDocument/2006/relationships/image" Target="../media/image733.png"/><Relationship Id="rId15" Type="http://schemas.openxmlformats.org/officeDocument/2006/relationships/image" Target="../media/image743.png"/><Relationship Id="rId10" Type="http://schemas.openxmlformats.org/officeDocument/2006/relationships/image" Target="../media/image738.png"/><Relationship Id="rId19" Type="http://schemas.openxmlformats.org/officeDocument/2006/relationships/image" Target="../media/image747.png"/><Relationship Id="rId4" Type="http://schemas.openxmlformats.org/officeDocument/2006/relationships/image" Target="../media/image732.pn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4.png"/><Relationship Id="rId3" Type="http://schemas.openxmlformats.org/officeDocument/2006/relationships/image" Target="../media/image749.png"/><Relationship Id="rId7" Type="http://schemas.openxmlformats.org/officeDocument/2006/relationships/image" Target="../media/image753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2.png"/><Relationship Id="rId5" Type="http://schemas.openxmlformats.org/officeDocument/2006/relationships/image" Target="../media/image751.png"/><Relationship Id="rId4" Type="http://schemas.openxmlformats.org/officeDocument/2006/relationships/image" Target="../media/image750.png"/><Relationship Id="rId9" Type="http://schemas.openxmlformats.org/officeDocument/2006/relationships/image" Target="../media/image7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jp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jp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jpg"/><Relationship Id="rId2" Type="http://schemas.openxmlformats.org/officeDocument/2006/relationships/image" Target="../media/image7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Synapse Analytics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400  – Day 1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266" y="558749"/>
            <a:ext cx="6080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5" dirty="0">
                <a:solidFill>
                  <a:srgbClr val="001F50"/>
                </a:solidFill>
                <a:latin typeface="Segoe UI Semibold"/>
                <a:cs typeface="Segoe UI Semibold"/>
              </a:rPr>
              <a:t>What</a:t>
            </a:r>
            <a:r>
              <a:rPr sz="3600" b="0" spc="-14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60" dirty="0">
                <a:solidFill>
                  <a:srgbClr val="001F50"/>
                </a:solidFill>
                <a:latin typeface="Segoe UI Semibold"/>
                <a:cs typeface="Segoe UI Semibold"/>
              </a:rPr>
              <a:t>Workloads</a:t>
            </a:r>
            <a:r>
              <a:rPr sz="3600" b="0" spc="-14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001F50"/>
                </a:solidFill>
                <a:latin typeface="Segoe UI Semibold"/>
                <a:cs typeface="Segoe UI Semibold"/>
              </a:rPr>
              <a:t>are</a:t>
            </a:r>
            <a:r>
              <a:rPr sz="3600" b="0" spc="-13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001F50"/>
                </a:solidFill>
                <a:latin typeface="Segoe UI Semibold"/>
                <a:cs typeface="Segoe UI Semibold"/>
              </a:rPr>
              <a:t>Suitable?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259" y="1502409"/>
            <a:ext cx="6563995" cy="4305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1A1A1A"/>
                </a:solidFill>
                <a:latin typeface="Segoe UI Semibold"/>
                <a:cs typeface="Segoe UI Semibold"/>
              </a:rPr>
              <a:t>Analytics</a:t>
            </a:r>
            <a:endParaRPr sz="3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2635"/>
              </a:spcBef>
            </a:pP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Store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large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 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data.</a:t>
            </a:r>
            <a:endParaRPr sz="2400">
              <a:latin typeface="Segoe UI"/>
              <a:cs typeface="Segoe UI"/>
            </a:endParaRPr>
          </a:p>
          <a:p>
            <a:pPr marL="12700" marR="5080" algn="just">
              <a:lnSpc>
                <a:spcPct val="140800"/>
              </a:lnSpc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Consolidate disparate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into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single location.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Shape,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model,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transform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2400" spc="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aggregate</a:t>
            </a:r>
            <a:r>
              <a:rPr sz="24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data.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180"/>
              </a:spcBef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Batch/Micro-batch</a:t>
            </a:r>
            <a:r>
              <a:rPr sz="2400" spc="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loads.</a:t>
            </a:r>
            <a:endParaRPr sz="2400">
              <a:latin typeface="Segoe UI"/>
              <a:cs typeface="Segoe UI"/>
            </a:endParaRPr>
          </a:p>
          <a:p>
            <a:pPr marL="12700" marR="546100" algn="just">
              <a:lnSpc>
                <a:spcPct val="140800"/>
              </a:lnSpc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Perform </a:t>
            </a:r>
            <a:r>
              <a:rPr sz="2400" spc="20" dirty="0">
                <a:solidFill>
                  <a:srgbClr val="1A1A1A"/>
                </a:solidFill>
                <a:latin typeface="Segoe UI"/>
                <a:cs typeface="Segoe UI"/>
              </a:rPr>
              <a:t>query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analysis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across large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datasets.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Ad-hoc reporting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across large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volumes. </a:t>
            </a:r>
            <a:r>
              <a:rPr sz="2400" spc="-6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All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using</a:t>
            </a:r>
            <a:r>
              <a:rPr sz="2400" spc="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simple SQL constructs.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52827" y="3331464"/>
            <a:ext cx="9561830" cy="2729865"/>
            <a:chOff x="2052827" y="3331464"/>
            <a:chExt cx="9561830" cy="2729865"/>
          </a:xfrm>
        </p:grpSpPr>
        <p:sp>
          <p:nvSpPr>
            <p:cNvPr id="19" name="object 19"/>
            <p:cNvSpPr/>
            <p:nvPr/>
          </p:nvSpPr>
          <p:spPr>
            <a:xfrm>
              <a:off x="3931920" y="4998720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2487" y="5782564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70847" y="557784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3"/>
              <a:ext cx="1874011" cy="1145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2828" y="3331463"/>
              <a:ext cx="35560" cy="1530350"/>
            </a:xfrm>
            <a:custGeom>
              <a:avLst/>
              <a:gdLst/>
              <a:ahLst/>
              <a:cxnLst/>
              <a:rect l="l" t="t" r="r" b="b"/>
              <a:pathLst>
                <a:path w="35560" h="1530350">
                  <a:moveTo>
                    <a:pt x="35052" y="1092708"/>
                  </a:moveTo>
                  <a:lnTo>
                    <a:pt x="0" y="1092708"/>
                  </a:lnTo>
                  <a:lnTo>
                    <a:pt x="0" y="1530096"/>
                  </a:lnTo>
                  <a:lnTo>
                    <a:pt x="35052" y="1530096"/>
                  </a:lnTo>
                  <a:lnTo>
                    <a:pt x="35052" y="1092708"/>
                  </a:lnTo>
                  <a:close/>
                </a:path>
                <a:path w="35560" h="1530350">
                  <a:moveTo>
                    <a:pt x="35052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35052" y="429768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2" name="object 32"/>
            <p:cNvSpPr/>
            <p:nvPr/>
          </p:nvSpPr>
          <p:spPr>
            <a:xfrm>
              <a:off x="2052828" y="3875531"/>
              <a:ext cx="35560" cy="436245"/>
            </a:xfrm>
            <a:custGeom>
              <a:avLst/>
              <a:gdLst/>
              <a:ahLst/>
              <a:cxnLst/>
              <a:rect l="l" t="t" r="r" b="b"/>
              <a:pathLst>
                <a:path w="35560" h="436245">
                  <a:moveTo>
                    <a:pt x="0" y="435864"/>
                  </a:moveTo>
                  <a:lnTo>
                    <a:pt x="35052" y="435864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16096" y="4059935"/>
            <a:ext cx="4213860" cy="494030"/>
            <a:chOff x="3816096" y="4059935"/>
            <a:chExt cx="4213860" cy="494030"/>
          </a:xfrm>
        </p:grpSpPr>
        <p:sp>
          <p:nvSpPr>
            <p:cNvPr id="43" name="object 43"/>
            <p:cNvSpPr/>
            <p:nvPr/>
          </p:nvSpPr>
          <p:spPr>
            <a:xfrm>
              <a:off x="5952744" y="4059935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3"/>
              <a:ext cx="594360" cy="30937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92759" y="3124009"/>
            <a:ext cx="3822065" cy="1628139"/>
            <a:chOff x="7792759" y="3124009"/>
            <a:chExt cx="3822065" cy="1628139"/>
          </a:xfrm>
        </p:grpSpPr>
        <p:sp>
          <p:nvSpPr>
            <p:cNvPr id="49" name="object 49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7" y="3614980"/>
              <a:ext cx="40629" cy="9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2" y="3549395"/>
              <a:ext cx="851154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4" y="3788537"/>
              <a:ext cx="488061" cy="12877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0" name="object 70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1" name="object 71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865376" y="1435417"/>
            <a:ext cx="9749790" cy="1050925"/>
            <a:chOff x="1865376" y="1435417"/>
            <a:chExt cx="9749790" cy="1050925"/>
          </a:xfrm>
        </p:grpSpPr>
        <p:sp>
          <p:nvSpPr>
            <p:cNvPr id="83" name="object 83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402319" y="1638808"/>
              <a:ext cx="669290" cy="50800"/>
            </a:xfrm>
            <a:custGeom>
              <a:avLst/>
              <a:gdLst/>
              <a:ahLst/>
              <a:cxnLst/>
              <a:rect l="l" t="t" r="r" b="b"/>
              <a:pathLst>
                <a:path w="669290" h="50800">
                  <a:moveTo>
                    <a:pt x="25526" y="0"/>
                  </a:moveTo>
                  <a:lnTo>
                    <a:pt x="15662" y="1912"/>
                  </a:lnTo>
                  <a:lnTo>
                    <a:pt x="7572" y="7302"/>
                  </a:lnTo>
                  <a:lnTo>
                    <a:pt x="2077" y="15359"/>
                  </a:lnTo>
                  <a:lnTo>
                    <a:pt x="0" y="25272"/>
                  </a:lnTo>
                  <a:lnTo>
                    <a:pt x="1912" y="35137"/>
                  </a:lnTo>
                  <a:lnTo>
                    <a:pt x="7302" y="43227"/>
                  </a:lnTo>
                  <a:lnTo>
                    <a:pt x="15359" y="48722"/>
                  </a:lnTo>
                  <a:lnTo>
                    <a:pt x="25273" y="50800"/>
                  </a:lnTo>
                  <a:lnTo>
                    <a:pt x="35137" y="48887"/>
                  </a:lnTo>
                  <a:lnTo>
                    <a:pt x="43227" y="43497"/>
                  </a:lnTo>
                  <a:lnTo>
                    <a:pt x="48722" y="35440"/>
                  </a:lnTo>
                  <a:lnTo>
                    <a:pt x="49467" y="31887"/>
                  </a:lnTo>
                  <a:lnTo>
                    <a:pt x="25400" y="31750"/>
                  </a:lnTo>
                  <a:lnTo>
                    <a:pt x="25400" y="19050"/>
                  </a:lnTo>
                  <a:lnTo>
                    <a:pt x="49543" y="19050"/>
                  </a:lnTo>
                  <a:lnTo>
                    <a:pt x="48887" y="15662"/>
                  </a:lnTo>
                  <a:lnTo>
                    <a:pt x="43497" y="7572"/>
                  </a:lnTo>
                  <a:lnTo>
                    <a:pt x="35440" y="2077"/>
                  </a:lnTo>
                  <a:lnTo>
                    <a:pt x="25526" y="0"/>
                  </a:lnTo>
                  <a:close/>
                </a:path>
                <a:path w="669290" h="50800">
                  <a:moveTo>
                    <a:pt x="49570" y="19188"/>
                  </a:moveTo>
                  <a:lnTo>
                    <a:pt x="50800" y="25526"/>
                  </a:lnTo>
                  <a:lnTo>
                    <a:pt x="49467" y="31887"/>
                  </a:lnTo>
                  <a:lnTo>
                    <a:pt x="669162" y="35432"/>
                  </a:lnTo>
                  <a:lnTo>
                    <a:pt x="669162" y="22732"/>
                  </a:lnTo>
                  <a:lnTo>
                    <a:pt x="49570" y="19188"/>
                  </a:lnTo>
                  <a:close/>
                </a:path>
                <a:path w="669290" h="50800">
                  <a:moveTo>
                    <a:pt x="25400" y="19050"/>
                  </a:moveTo>
                  <a:lnTo>
                    <a:pt x="25400" y="31750"/>
                  </a:lnTo>
                  <a:lnTo>
                    <a:pt x="49467" y="31887"/>
                  </a:lnTo>
                  <a:lnTo>
                    <a:pt x="50800" y="25526"/>
                  </a:lnTo>
                  <a:lnTo>
                    <a:pt x="49570" y="19188"/>
                  </a:lnTo>
                  <a:lnTo>
                    <a:pt x="25400" y="19050"/>
                  </a:lnTo>
                  <a:close/>
                </a:path>
                <a:path w="669290" h="50800">
                  <a:moveTo>
                    <a:pt x="49543" y="19050"/>
                  </a:moveTo>
                  <a:lnTo>
                    <a:pt x="25400" y="19050"/>
                  </a:lnTo>
                  <a:lnTo>
                    <a:pt x="49570" y="19188"/>
                  </a:lnTo>
                  <a:lnTo>
                    <a:pt x="4954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087879" y="4424171"/>
            <a:ext cx="1615440" cy="43751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087879" y="3875532"/>
            <a:ext cx="1615440" cy="43624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22370" y="3966209"/>
            <a:ext cx="2220595" cy="634365"/>
          </a:xfrm>
          <a:custGeom>
            <a:avLst/>
            <a:gdLst/>
            <a:ahLst/>
            <a:cxnLst/>
            <a:rect l="l" t="t" r="r" b="b"/>
            <a:pathLst>
              <a:path w="2220595" h="634364">
                <a:moveTo>
                  <a:pt x="0" y="633983"/>
                </a:moveTo>
                <a:lnTo>
                  <a:pt x="2220468" y="633983"/>
                </a:lnTo>
                <a:lnTo>
                  <a:pt x="2220468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4571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0" dirty="0">
                <a:latin typeface="Segoe UI Semibold"/>
                <a:cs typeface="Segoe UI Semibold"/>
              </a:rPr>
              <a:t>Platform:</a:t>
            </a:r>
            <a:r>
              <a:rPr sz="3600" b="0" spc="-150" dirty="0">
                <a:latin typeface="Segoe UI Semibold"/>
                <a:cs typeface="Segoe UI Semibold"/>
              </a:rPr>
              <a:t> </a:t>
            </a:r>
            <a:r>
              <a:rPr sz="3600" b="0" spc="-55" dirty="0">
                <a:latin typeface="Segoe UI Semibold"/>
                <a:cs typeface="Segoe UI Semibold"/>
              </a:rPr>
              <a:t>Performance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735" y="1291564"/>
            <a:ext cx="4946650" cy="48818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spc="5" dirty="0">
                <a:solidFill>
                  <a:srgbClr val="0078D3"/>
                </a:solidFill>
                <a:latin typeface="Segoe UI"/>
                <a:cs typeface="Segoe UI"/>
              </a:rPr>
              <a:t>Overview</a:t>
            </a:r>
            <a:endParaRPr sz="1400">
              <a:latin typeface="Segoe UI"/>
              <a:cs typeface="Segoe UI"/>
            </a:endParaRPr>
          </a:p>
          <a:p>
            <a:pPr marL="12700" marR="330200">
              <a:lnSpc>
                <a:spcPct val="100000"/>
              </a:lnSpc>
              <a:spcBef>
                <a:spcPts val="994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Data </a:t>
            </a:r>
            <a:r>
              <a:rPr sz="1400" spc="-15" dirty="0">
                <a:latin typeface="Segoe UI"/>
                <a:cs typeface="Segoe UI"/>
              </a:rPr>
              <a:t>Warehouse’s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industry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leading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price-performance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comes </a:t>
            </a:r>
            <a:r>
              <a:rPr sz="1400" spc="-5" dirty="0">
                <a:latin typeface="Segoe UI"/>
                <a:cs typeface="Segoe UI"/>
              </a:rPr>
              <a:t>from leveraging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dirty="0">
                <a:latin typeface="Segoe UI"/>
                <a:cs typeface="Segoe UI"/>
              </a:rPr>
              <a:t>ecosystem and </a:t>
            </a:r>
            <a:r>
              <a:rPr sz="1400" spc="-5" dirty="0">
                <a:latin typeface="Segoe UI"/>
                <a:cs typeface="Segoe UI"/>
              </a:rPr>
              <a:t>core SQL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 </a:t>
            </a:r>
            <a:r>
              <a:rPr sz="1400" dirty="0">
                <a:latin typeface="Segoe UI"/>
                <a:cs typeface="Segoe UI"/>
              </a:rPr>
              <a:t>engine </a:t>
            </a:r>
            <a:r>
              <a:rPr sz="1400" spc="-5" dirty="0">
                <a:latin typeface="Segoe UI"/>
                <a:cs typeface="Segoe UI"/>
              </a:rPr>
              <a:t>improvements to </a:t>
            </a:r>
            <a:r>
              <a:rPr sz="1400" dirty="0">
                <a:latin typeface="Segoe UI"/>
                <a:cs typeface="Segoe UI"/>
              </a:rPr>
              <a:t>produce </a:t>
            </a:r>
            <a:r>
              <a:rPr sz="1400" spc="-5" dirty="0">
                <a:latin typeface="Segoe UI"/>
                <a:cs typeface="Segoe UI"/>
              </a:rPr>
              <a:t>massive </a:t>
            </a:r>
            <a:r>
              <a:rPr sz="1400" dirty="0">
                <a:latin typeface="Segoe UI"/>
                <a:cs typeface="Segoe UI"/>
              </a:rPr>
              <a:t>gains in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performance.</a:t>
            </a:r>
            <a:endParaRPr sz="1400">
              <a:latin typeface="Segoe UI"/>
              <a:cs typeface="Segoe UI"/>
            </a:endParaRPr>
          </a:p>
          <a:p>
            <a:pPr marL="12700" marR="419100">
              <a:lnSpc>
                <a:spcPct val="100000"/>
              </a:lnSpc>
              <a:spcBef>
                <a:spcPts val="1200"/>
              </a:spcBef>
            </a:pPr>
            <a:r>
              <a:rPr sz="1400" dirty="0">
                <a:latin typeface="Segoe UI"/>
                <a:cs typeface="Segoe UI"/>
              </a:rPr>
              <a:t>These </a:t>
            </a:r>
            <a:r>
              <a:rPr sz="1400" spc="-5" dirty="0">
                <a:latin typeface="Segoe UI"/>
                <a:cs typeface="Segoe UI"/>
              </a:rPr>
              <a:t>benefits </a:t>
            </a:r>
            <a:r>
              <a:rPr sz="1400" spc="-10" dirty="0">
                <a:latin typeface="Segoe UI"/>
                <a:cs typeface="Segoe UI"/>
              </a:rPr>
              <a:t>require </a:t>
            </a:r>
            <a:r>
              <a:rPr sz="1400" dirty="0">
                <a:latin typeface="Segoe UI"/>
                <a:cs typeface="Segoe UI"/>
              </a:rPr>
              <a:t>no customer configuration and </a:t>
            </a:r>
            <a:r>
              <a:rPr sz="1400" spc="-10" dirty="0">
                <a:latin typeface="Segoe UI"/>
                <a:cs typeface="Segoe UI"/>
              </a:rPr>
              <a:t>are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provided</a:t>
            </a:r>
            <a:r>
              <a:rPr sz="1400" dirty="0">
                <a:latin typeface="Segoe UI"/>
                <a:cs typeface="Segoe UI"/>
              </a:rPr>
              <a:t> out-of-the-box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every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warehouse</a:t>
            </a:r>
            <a:endParaRPr sz="1400">
              <a:latin typeface="Segoe UI"/>
              <a:cs typeface="Segoe UI"/>
            </a:endParaRPr>
          </a:p>
          <a:p>
            <a:pPr marL="299085" marR="10160" indent="-287020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Gen2 adaptive caching </a:t>
            </a:r>
            <a:r>
              <a:rPr sz="1400" dirty="0">
                <a:latin typeface="Segoe UI"/>
                <a:cs typeface="Segoe UI"/>
              </a:rPr>
              <a:t>– using </a:t>
            </a:r>
            <a:r>
              <a:rPr sz="1400" spc="-5" dirty="0">
                <a:latin typeface="Segoe UI"/>
                <a:cs typeface="Segoe UI"/>
              </a:rPr>
              <a:t>non-volatile </a:t>
            </a:r>
            <a:r>
              <a:rPr sz="1400" spc="10" dirty="0">
                <a:latin typeface="Segoe UI"/>
                <a:cs typeface="Segoe UI"/>
              </a:rPr>
              <a:t>memory </a:t>
            </a:r>
            <a:r>
              <a:rPr sz="1400" dirty="0">
                <a:latin typeface="Segoe UI"/>
                <a:cs typeface="Segoe UI"/>
              </a:rPr>
              <a:t>solid-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state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drives</a:t>
            </a:r>
            <a:r>
              <a:rPr sz="1400" spc="5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(NVMe)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increase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I/O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bandwidth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queries.</a:t>
            </a:r>
            <a:endParaRPr sz="1400">
              <a:latin typeface="Segoe UI"/>
              <a:cs typeface="Segoe UI"/>
            </a:endParaRPr>
          </a:p>
          <a:p>
            <a:pPr marL="299085" marR="147955" indent="-287020" algn="just">
              <a:lnSpc>
                <a:spcPct val="100000"/>
              </a:lnSpc>
              <a:spcBef>
                <a:spcPts val="1205"/>
              </a:spcBef>
              <a:buSzPct val="89285"/>
              <a:buFont typeface="Arial MT"/>
              <a:buChar char="•"/>
              <a:tabLst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 </a:t>
            </a:r>
            <a:r>
              <a:rPr sz="1400" dirty="0">
                <a:latin typeface="Segoe UI Semibold"/>
                <a:cs typeface="Segoe UI Semibold"/>
              </a:rPr>
              <a:t>FPGA-accelerated </a:t>
            </a:r>
            <a:r>
              <a:rPr sz="1400" spc="-5" dirty="0">
                <a:latin typeface="Segoe UI Semibold"/>
                <a:cs typeface="Segoe UI Semibold"/>
              </a:rPr>
              <a:t>networking </a:t>
            </a:r>
            <a:r>
              <a:rPr sz="1400" dirty="0">
                <a:latin typeface="Segoe UI Semibold"/>
                <a:cs typeface="Segoe UI Semibold"/>
              </a:rPr>
              <a:t>enhancements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 </a:t>
            </a:r>
            <a:r>
              <a:rPr sz="1400" dirty="0">
                <a:latin typeface="Segoe UI"/>
                <a:cs typeface="Segoe UI"/>
              </a:rPr>
              <a:t>data at rates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up </a:t>
            </a:r>
            <a:r>
              <a:rPr sz="1400" spc="-5" dirty="0">
                <a:latin typeface="Segoe UI"/>
                <a:cs typeface="Segoe UI"/>
              </a:rPr>
              <a:t>to 1GB/sec </a:t>
            </a:r>
            <a:r>
              <a:rPr sz="1400" dirty="0">
                <a:latin typeface="Segoe UI"/>
                <a:cs typeface="Segoe UI"/>
              </a:rPr>
              <a:t>per node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spc="-10" dirty="0">
                <a:latin typeface="Segoe UI"/>
                <a:cs typeface="Segoe UI"/>
              </a:rPr>
              <a:t>improve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Instant data movement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leverages multi-core parallelism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underlying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efficiently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between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nodes.</a:t>
            </a:r>
            <a:endParaRPr sz="1400">
              <a:latin typeface="Segoe UI"/>
              <a:cs typeface="Segoe UI"/>
            </a:endParaRPr>
          </a:p>
          <a:p>
            <a:pPr marL="299085" marR="112395" indent="-287020" algn="just">
              <a:lnSpc>
                <a:spcPct val="100000"/>
              </a:lnSpc>
              <a:spcBef>
                <a:spcPts val="1200"/>
              </a:spcBef>
              <a:buSzPct val="89285"/>
              <a:buFont typeface="Arial MT"/>
              <a:buChar char="•"/>
              <a:tabLst>
                <a:tab pos="299720" algn="l"/>
              </a:tabLst>
            </a:pPr>
            <a:r>
              <a:rPr sz="1400" spc="5" dirty="0">
                <a:latin typeface="Segoe UI Semibold"/>
                <a:cs typeface="Segoe UI Semibold"/>
              </a:rPr>
              <a:t>Query </a:t>
            </a:r>
            <a:r>
              <a:rPr sz="1400" spc="-5" dirty="0">
                <a:latin typeface="Segoe UI Semibold"/>
                <a:cs typeface="Segoe UI Semibold"/>
              </a:rPr>
              <a:t>Optimization </a:t>
            </a:r>
            <a:r>
              <a:rPr sz="1400" dirty="0">
                <a:latin typeface="Segoe UI"/>
                <a:cs typeface="Segoe UI"/>
              </a:rPr>
              <a:t>– ongoing </a:t>
            </a:r>
            <a:r>
              <a:rPr sz="1400" spc="-5" dirty="0">
                <a:latin typeface="Segoe UI"/>
                <a:cs typeface="Segoe UI"/>
              </a:rPr>
              <a:t>investments in </a:t>
            </a:r>
            <a:r>
              <a:rPr sz="1400" dirty="0">
                <a:latin typeface="Segoe UI"/>
                <a:cs typeface="Segoe UI"/>
              </a:rPr>
              <a:t>distributed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optimization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64935" y="1360932"/>
            <a:ext cx="5509260" cy="2453640"/>
            <a:chOff x="5964935" y="1360932"/>
            <a:chExt cx="5509260" cy="245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4935" y="1360932"/>
              <a:ext cx="3712464" cy="2453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9558" y="1515237"/>
              <a:ext cx="193294" cy="82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822" y="1560557"/>
              <a:ext cx="30472" cy="95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4320" y="1511935"/>
              <a:ext cx="1539367" cy="8597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3071" y="3988282"/>
            <a:ext cx="3255449" cy="23439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679558" y="4003040"/>
            <a:ext cx="1853564" cy="86360"/>
            <a:chOff x="9679558" y="4003040"/>
            <a:chExt cx="1853564" cy="86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9558" y="4006215"/>
              <a:ext cx="193294" cy="826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822" y="4051662"/>
              <a:ext cx="30472" cy="95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4320" y="4003040"/>
              <a:ext cx="1598802" cy="85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68111" y="0"/>
            <a:ext cx="6724015" cy="6858000"/>
            <a:chOff x="5468111" y="0"/>
            <a:chExt cx="672401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1" y="0"/>
              <a:ext cx="6723888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41135" y="406908"/>
              <a:ext cx="5762625" cy="6044565"/>
            </a:xfrm>
            <a:custGeom>
              <a:avLst/>
              <a:gdLst/>
              <a:ahLst/>
              <a:cxnLst/>
              <a:rect l="l" t="t" r="r" b="b"/>
              <a:pathLst>
                <a:path w="5762625" h="6044565">
                  <a:moveTo>
                    <a:pt x="5762244" y="0"/>
                  </a:moveTo>
                  <a:lnTo>
                    <a:pt x="0" y="0"/>
                  </a:lnTo>
                  <a:lnTo>
                    <a:pt x="0" y="6044184"/>
                  </a:lnTo>
                  <a:lnTo>
                    <a:pt x="5762244" y="6044184"/>
                  </a:lnTo>
                  <a:lnTo>
                    <a:pt x="5762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4620" y="1909571"/>
              <a:ext cx="4924425" cy="3732529"/>
            </a:xfrm>
            <a:custGeom>
              <a:avLst/>
              <a:gdLst/>
              <a:ahLst/>
              <a:cxnLst/>
              <a:rect l="l" t="t" r="r" b="b"/>
              <a:pathLst>
                <a:path w="4924425" h="3732529">
                  <a:moveTo>
                    <a:pt x="166116" y="3381756"/>
                  </a:moveTo>
                  <a:lnTo>
                    <a:pt x="0" y="3381756"/>
                  </a:lnTo>
                  <a:lnTo>
                    <a:pt x="0" y="3732276"/>
                  </a:lnTo>
                  <a:lnTo>
                    <a:pt x="166116" y="3732276"/>
                  </a:lnTo>
                  <a:lnTo>
                    <a:pt x="166116" y="3381756"/>
                  </a:lnTo>
                  <a:close/>
                </a:path>
                <a:path w="4924425" h="3732529">
                  <a:moveTo>
                    <a:pt x="393192" y="3473196"/>
                  </a:moveTo>
                  <a:lnTo>
                    <a:pt x="227076" y="3473196"/>
                  </a:lnTo>
                  <a:lnTo>
                    <a:pt x="227076" y="3732276"/>
                  </a:lnTo>
                  <a:lnTo>
                    <a:pt x="393192" y="3732276"/>
                  </a:lnTo>
                  <a:lnTo>
                    <a:pt x="393192" y="3473196"/>
                  </a:lnTo>
                  <a:close/>
                </a:path>
                <a:path w="4924425" h="3732529">
                  <a:moveTo>
                    <a:pt x="620268" y="2225040"/>
                  </a:moveTo>
                  <a:lnTo>
                    <a:pt x="454152" y="2225040"/>
                  </a:lnTo>
                  <a:lnTo>
                    <a:pt x="454152" y="3732276"/>
                  </a:lnTo>
                  <a:lnTo>
                    <a:pt x="620268" y="3732276"/>
                  </a:lnTo>
                  <a:lnTo>
                    <a:pt x="620268" y="2225040"/>
                  </a:lnTo>
                  <a:close/>
                </a:path>
                <a:path w="4924425" h="3732529">
                  <a:moveTo>
                    <a:pt x="845820" y="3317748"/>
                  </a:moveTo>
                  <a:lnTo>
                    <a:pt x="679704" y="3317748"/>
                  </a:lnTo>
                  <a:lnTo>
                    <a:pt x="679704" y="3732276"/>
                  </a:lnTo>
                  <a:lnTo>
                    <a:pt x="845820" y="3732276"/>
                  </a:lnTo>
                  <a:lnTo>
                    <a:pt x="845820" y="3317748"/>
                  </a:lnTo>
                  <a:close/>
                </a:path>
                <a:path w="4924425" h="3732529">
                  <a:moveTo>
                    <a:pt x="1077468" y="2769108"/>
                  </a:moveTo>
                  <a:lnTo>
                    <a:pt x="911352" y="2769108"/>
                  </a:lnTo>
                  <a:lnTo>
                    <a:pt x="911352" y="3732276"/>
                  </a:lnTo>
                  <a:lnTo>
                    <a:pt x="1077468" y="3732276"/>
                  </a:lnTo>
                  <a:lnTo>
                    <a:pt x="1077468" y="2769108"/>
                  </a:lnTo>
                  <a:close/>
                </a:path>
                <a:path w="4924425" h="3732529">
                  <a:moveTo>
                    <a:pt x="1299972" y="3645408"/>
                  </a:moveTo>
                  <a:lnTo>
                    <a:pt x="1132332" y="3645408"/>
                  </a:lnTo>
                  <a:lnTo>
                    <a:pt x="1132332" y="3732276"/>
                  </a:lnTo>
                  <a:lnTo>
                    <a:pt x="1299972" y="3732276"/>
                  </a:lnTo>
                  <a:lnTo>
                    <a:pt x="1299972" y="3645408"/>
                  </a:lnTo>
                  <a:close/>
                </a:path>
                <a:path w="4924425" h="3732529">
                  <a:moveTo>
                    <a:pt x="1525524" y="2755392"/>
                  </a:moveTo>
                  <a:lnTo>
                    <a:pt x="1359408" y="2755392"/>
                  </a:lnTo>
                  <a:lnTo>
                    <a:pt x="1359408" y="3732276"/>
                  </a:lnTo>
                  <a:lnTo>
                    <a:pt x="1525524" y="3732276"/>
                  </a:lnTo>
                  <a:lnTo>
                    <a:pt x="1525524" y="2755392"/>
                  </a:lnTo>
                  <a:close/>
                </a:path>
                <a:path w="4924425" h="3732529">
                  <a:moveTo>
                    <a:pt x="1752600" y="2308860"/>
                  </a:moveTo>
                  <a:lnTo>
                    <a:pt x="1586484" y="2308860"/>
                  </a:lnTo>
                  <a:lnTo>
                    <a:pt x="1586484" y="3732276"/>
                  </a:lnTo>
                  <a:lnTo>
                    <a:pt x="1752600" y="3732276"/>
                  </a:lnTo>
                  <a:lnTo>
                    <a:pt x="1752600" y="2308860"/>
                  </a:lnTo>
                  <a:close/>
                </a:path>
                <a:path w="4924425" h="3732529">
                  <a:moveTo>
                    <a:pt x="1979676" y="0"/>
                  </a:moveTo>
                  <a:lnTo>
                    <a:pt x="1812036" y="0"/>
                  </a:lnTo>
                  <a:lnTo>
                    <a:pt x="1812036" y="3732276"/>
                  </a:lnTo>
                  <a:lnTo>
                    <a:pt x="1979676" y="3732276"/>
                  </a:lnTo>
                  <a:lnTo>
                    <a:pt x="1979676" y="0"/>
                  </a:lnTo>
                  <a:close/>
                </a:path>
                <a:path w="4924425" h="3732529">
                  <a:moveTo>
                    <a:pt x="2205228" y="2936748"/>
                  </a:moveTo>
                  <a:lnTo>
                    <a:pt x="2039112" y="2936748"/>
                  </a:lnTo>
                  <a:lnTo>
                    <a:pt x="2039112" y="3732276"/>
                  </a:lnTo>
                  <a:lnTo>
                    <a:pt x="2205228" y="3732276"/>
                  </a:lnTo>
                  <a:lnTo>
                    <a:pt x="2205228" y="2936748"/>
                  </a:lnTo>
                  <a:close/>
                </a:path>
                <a:path w="4924425" h="3732529">
                  <a:moveTo>
                    <a:pt x="2432304" y="3403092"/>
                  </a:moveTo>
                  <a:lnTo>
                    <a:pt x="2266188" y="3403092"/>
                  </a:lnTo>
                  <a:lnTo>
                    <a:pt x="2266188" y="3732276"/>
                  </a:lnTo>
                  <a:lnTo>
                    <a:pt x="2432304" y="3732276"/>
                  </a:lnTo>
                  <a:lnTo>
                    <a:pt x="2432304" y="3403092"/>
                  </a:lnTo>
                  <a:close/>
                </a:path>
                <a:path w="4924425" h="3732529">
                  <a:moveTo>
                    <a:pt x="2657856" y="3518916"/>
                  </a:moveTo>
                  <a:lnTo>
                    <a:pt x="2491740" y="3518916"/>
                  </a:lnTo>
                  <a:lnTo>
                    <a:pt x="2491740" y="3732276"/>
                  </a:lnTo>
                  <a:lnTo>
                    <a:pt x="2657856" y="3732276"/>
                  </a:lnTo>
                  <a:lnTo>
                    <a:pt x="2657856" y="3518916"/>
                  </a:lnTo>
                  <a:close/>
                </a:path>
                <a:path w="4924425" h="3732529">
                  <a:moveTo>
                    <a:pt x="2884932" y="3273552"/>
                  </a:moveTo>
                  <a:lnTo>
                    <a:pt x="2718816" y="3273552"/>
                  </a:lnTo>
                  <a:lnTo>
                    <a:pt x="2718816" y="3732276"/>
                  </a:lnTo>
                  <a:lnTo>
                    <a:pt x="2884932" y="3732276"/>
                  </a:lnTo>
                  <a:lnTo>
                    <a:pt x="2884932" y="3273552"/>
                  </a:lnTo>
                  <a:close/>
                </a:path>
                <a:path w="4924425" h="3732529">
                  <a:moveTo>
                    <a:pt x="3112008" y="3558540"/>
                  </a:moveTo>
                  <a:lnTo>
                    <a:pt x="2945892" y="3558540"/>
                  </a:lnTo>
                  <a:lnTo>
                    <a:pt x="2945892" y="3732276"/>
                  </a:lnTo>
                  <a:lnTo>
                    <a:pt x="3112008" y="3732276"/>
                  </a:lnTo>
                  <a:lnTo>
                    <a:pt x="3112008" y="3558540"/>
                  </a:lnTo>
                  <a:close/>
                </a:path>
                <a:path w="4924425" h="3732529">
                  <a:moveTo>
                    <a:pt x="3337560" y="3590544"/>
                  </a:moveTo>
                  <a:lnTo>
                    <a:pt x="3171444" y="3590544"/>
                  </a:lnTo>
                  <a:lnTo>
                    <a:pt x="3171444" y="3732276"/>
                  </a:lnTo>
                  <a:lnTo>
                    <a:pt x="3337560" y="3732276"/>
                  </a:lnTo>
                  <a:lnTo>
                    <a:pt x="3337560" y="3590544"/>
                  </a:lnTo>
                  <a:close/>
                </a:path>
                <a:path w="4924425" h="3732529">
                  <a:moveTo>
                    <a:pt x="3564636" y="3532632"/>
                  </a:moveTo>
                  <a:lnTo>
                    <a:pt x="3398520" y="3532632"/>
                  </a:lnTo>
                  <a:lnTo>
                    <a:pt x="3398520" y="3732276"/>
                  </a:lnTo>
                  <a:lnTo>
                    <a:pt x="3564636" y="3732276"/>
                  </a:lnTo>
                  <a:lnTo>
                    <a:pt x="3564636" y="3532632"/>
                  </a:lnTo>
                  <a:close/>
                </a:path>
                <a:path w="4924425" h="3732529">
                  <a:moveTo>
                    <a:pt x="3791712" y="2703576"/>
                  </a:moveTo>
                  <a:lnTo>
                    <a:pt x="3624072" y="2703576"/>
                  </a:lnTo>
                  <a:lnTo>
                    <a:pt x="3624072" y="3732276"/>
                  </a:lnTo>
                  <a:lnTo>
                    <a:pt x="3791712" y="3732276"/>
                  </a:lnTo>
                  <a:lnTo>
                    <a:pt x="3791712" y="2703576"/>
                  </a:lnTo>
                  <a:close/>
                </a:path>
                <a:path w="4924425" h="3732529">
                  <a:moveTo>
                    <a:pt x="4017264" y="2625852"/>
                  </a:moveTo>
                  <a:lnTo>
                    <a:pt x="3851148" y="2625852"/>
                  </a:lnTo>
                  <a:lnTo>
                    <a:pt x="3851148" y="3732276"/>
                  </a:lnTo>
                  <a:lnTo>
                    <a:pt x="4017264" y="3732276"/>
                  </a:lnTo>
                  <a:lnTo>
                    <a:pt x="4017264" y="2625852"/>
                  </a:lnTo>
                  <a:close/>
                </a:path>
                <a:path w="4924425" h="3732529">
                  <a:moveTo>
                    <a:pt x="4244340" y="3098292"/>
                  </a:moveTo>
                  <a:lnTo>
                    <a:pt x="4078224" y="3098292"/>
                  </a:lnTo>
                  <a:lnTo>
                    <a:pt x="4078224" y="3732276"/>
                  </a:lnTo>
                  <a:lnTo>
                    <a:pt x="4244340" y="3732276"/>
                  </a:lnTo>
                  <a:lnTo>
                    <a:pt x="4244340" y="3098292"/>
                  </a:lnTo>
                  <a:close/>
                </a:path>
                <a:path w="4924425" h="3732529">
                  <a:moveTo>
                    <a:pt x="4472940" y="3686556"/>
                  </a:moveTo>
                  <a:lnTo>
                    <a:pt x="4306824" y="3686556"/>
                  </a:lnTo>
                  <a:lnTo>
                    <a:pt x="4306824" y="3732276"/>
                  </a:lnTo>
                  <a:lnTo>
                    <a:pt x="4472940" y="3732276"/>
                  </a:lnTo>
                  <a:lnTo>
                    <a:pt x="4472940" y="3686556"/>
                  </a:lnTo>
                  <a:close/>
                </a:path>
                <a:path w="4924425" h="3732529">
                  <a:moveTo>
                    <a:pt x="4696968" y="918972"/>
                  </a:moveTo>
                  <a:lnTo>
                    <a:pt x="4530852" y="918972"/>
                  </a:lnTo>
                  <a:lnTo>
                    <a:pt x="4530852" y="3732276"/>
                  </a:lnTo>
                  <a:lnTo>
                    <a:pt x="4696968" y="3732276"/>
                  </a:lnTo>
                  <a:lnTo>
                    <a:pt x="4696968" y="918972"/>
                  </a:lnTo>
                  <a:close/>
                </a:path>
                <a:path w="4924425" h="3732529">
                  <a:moveTo>
                    <a:pt x="4924044" y="3395472"/>
                  </a:moveTo>
                  <a:lnTo>
                    <a:pt x="4757928" y="3395472"/>
                  </a:lnTo>
                  <a:lnTo>
                    <a:pt x="4757928" y="3732276"/>
                  </a:lnTo>
                  <a:lnTo>
                    <a:pt x="4924044" y="3732276"/>
                  </a:lnTo>
                  <a:lnTo>
                    <a:pt x="4924044" y="33954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1072" y="5641847"/>
              <a:ext cx="5274310" cy="0"/>
            </a:xfrm>
            <a:custGeom>
              <a:avLst/>
              <a:gdLst/>
              <a:ahLst/>
              <a:cxnLst/>
              <a:rect l="l" t="t" r="r" b="b"/>
              <a:pathLst>
                <a:path w="5274309">
                  <a:moveTo>
                    <a:pt x="0" y="0"/>
                  </a:moveTo>
                  <a:lnTo>
                    <a:pt x="5274309" y="0"/>
                  </a:lnTo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996" y="2165730"/>
            <a:ext cx="48964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first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only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analytics</a:t>
            </a:r>
            <a:r>
              <a:rPr sz="3600" b="0" spc="-1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system</a:t>
            </a:r>
            <a:r>
              <a:rPr sz="3600" b="0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3600" b="0" spc="-1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3600" b="0" spc="-9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run</a:t>
            </a:r>
            <a:r>
              <a:rPr sz="3600" b="0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35" dirty="0">
                <a:solidFill>
                  <a:srgbClr val="FFFFFF"/>
                </a:solidFill>
                <a:latin typeface="Segoe UI Semibold"/>
                <a:cs typeface="Segoe UI Semibold"/>
              </a:rPr>
              <a:t>all</a:t>
            </a:r>
            <a:r>
              <a:rPr sz="3600" b="0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TPC-H</a:t>
            </a:r>
            <a:r>
              <a:rPr sz="3600" b="0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queries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3600" b="0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at</a:t>
            </a:r>
            <a:r>
              <a:rPr sz="3600" b="0" spc="-1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FFFFFF"/>
                </a:solidFill>
                <a:latin typeface="Segoe UI Semibold"/>
                <a:cs typeface="Segoe UI Semibold"/>
              </a:rPr>
              <a:t>petabyte-scale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9036" y="5669991"/>
            <a:ext cx="4880610" cy="52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35585" algn="l"/>
                <a:tab pos="471170" algn="l"/>
                <a:tab pos="699135" algn="l"/>
                <a:tab pos="919480" algn="l"/>
                <a:tab pos="1150620" algn="l"/>
                <a:tab pos="1372235" algn="l"/>
                <a:tab pos="1604010" algn="l"/>
                <a:tab pos="1830705" algn="l"/>
                <a:tab pos="2025014" algn="l"/>
              </a:tabLst>
            </a:pPr>
            <a:r>
              <a:rPr sz="900" dirty="0">
                <a:solidFill>
                  <a:srgbClr val="50E6FF"/>
                </a:solidFill>
                <a:latin typeface="Segoe UI"/>
                <a:cs typeface="Segoe UI"/>
              </a:rPr>
              <a:t>1	2	3	4	5	6	7	8	9	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10</a:t>
            </a:r>
            <a:r>
              <a:rPr sz="900" spc="5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11</a:t>
            </a:r>
            <a:r>
              <a:rPr sz="900" spc="62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12</a:t>
            </a:r>
            <a:r>
              <a:rPr sz="900" spc="54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13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14</a:t>
            </a:r>
            <a:r>
              <a:rPr sz="900" spc="60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15</a:t>
            </a:r>
            <a:r>
              <a:rPr sz="900" spc="52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16</a:t>
            </a:r>
            <a:r>
              <a:rPr sz="900" spc="54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17</a:t>
            </a:r>
            <a:r>
              <a:rPr sz="900" spc="57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18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19</a:t>
            </a:r>
            <a:r>
              <a:rPr sz="900" spc="484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20</a:t>
            </a:r>
            <a:r>
              <a:rPr sz="900" spc="6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21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50E6FF"/>
                </a:solidFill>
                <a:latin typeface="Segoe UI"/>
                <a:cs typeface="Segoe UI"/>
              </a:rPr>
              <a:t>22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Segoe UI"/>
              <a:cs typeface="Segoe UI"/>
            </a:endParaRPr>
          </a:p>
          <a:p>
            <a:pPr marL="2170430">
              <a:lnSpc>
                <a:spcPct val="100000"/>
              </a:lnSpc>
            </a:pPr>
            <a:r>
              <a:rPr sz="1400" dirty="0">
                <a:solidFill>
                  <a:srgbClr val="50E6FF"/>
                </a:solidFill>
                <a:latin typeface="Segoe UI Semibold"/>
                <a:cs typeface="Segoe UI Semibold"/>
              </a:rPr>
              <a:t>TPC-H</a:t>
            </a:r>
            <a:r>
              <a:rPr sz="1400" spc="-5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50E6FF"/>
                </a:solidFill>
                <a:latin typeface="Segoe UI Semibold"/>
                <a:cs typeface="Segoe UI Semibold"/>
              </a:rPr>
              <a:t>queries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4251" y="876427"/>
            <a:ext cx="431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TPC-H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4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Petabyte</a:t>
            </a:r>
            <a:r>
              <a:rPr sz="2400" b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Segoe UI"/>
                <a:cs typeface="Segoe UI"/>
              </a:rPr>
              <a:t>query</a:t>
            </a:r>
            <a:r>
              <a:rPr sz="24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times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6363" y="0"/>
            <a:ext cx="6776084" cy="6858000"/>
            <a:chOff x="5416363" y="0"/>
            <a:chExt cx="6776084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363" y="0"/>
              <a:ext cx="677563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35395" y="0"/>
              <a:ext cx="6356985" cy="6858000"/>
            </a:xfrm>
            <a:custGeom>
              <a:avLst/>
              <a:gdLst/>
              <a:ahLst/>
              <a:cxnLst/>
              <a:rect l="l" t="t" r="r" b="b"/>
              <a:pathLst>
                <a:path w="6356984" h="6858000">
                  <a:moveTo>
                    <a:pt x="635660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56604" y="6858000"/>
                  </a:lnTo>
                  <a:lnTo>
                    <a:pt x="635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4620" y="1909571"/>
              <a:ext cx="4924425" cy="3732529"/>
            </a:xfrm>
            <a:custGeom>
              <a:avLst/>
              <a:gdLst/>
              <a:ahLst/>
              <a:cxnLst/>
              <a:rect l="l" t="t" r="r" b="b"/>
              <a:pathLst>
                <a:path w="4924425" h="3732529">
                  <a:moveTo>
                    <a:pt x="166116" y="3381756"/>
                  </a:moveTo>
                  <a:lnTo>
                    <a:pt x="0" y="3381756"/>
                  </a:lnTo>
                  <a:lnTo>
                    <a:pt x="0" y="3732276"/>
                  </a:lnTo>
                  <a:lnTo>
                    <a:pt x="166116" y="3732276"/>
                  </a:lnTo>
                  <a:lnTo>
                    <a:pt x="166116" y="3381756"/>
                  </a:lnTo>
                  <a:close/>
                </a:path>
                <a:path w="4924425" h="3732529">
                  <a:moveTo>
                    <a:pt x="393192" y="3473196"/>
                  </a:moveTo>
                  <a:lnTo>
                    <a:pt x="227076" y="3473196"/>
                  </a:lnTo>
                  <a:lnTo>
                    <a:pt x="227076" y="3732276"/>
                  </a:lnTo>
                  <a:lnTo>
                    <a:pt x="393192" y="3732276"/>
                  </a:lnTo>
                  <a:lnTo>
                    <a:pt x="393192" y="3473196"/>
                  </a:lnTo>
                  <a:close/>
                </a:path>
                <a:path w="4924425" h="3732529">
                  <a:moveTo>
                    <a:pt x="620268" y="2225040"/>
                  </a:moveTo>
                  <a:lnTo>
                    <a:pt x="454152" y="2225040"/>
                  </a:lnTo>
                  <a:lnTo>
                    <a:pt x="454152" y="3732276"/>
                  </a:lnTo>
                  <a:lnTo>
                    <a:pt x="620268" y="3732276"/>
                  </a:lnTo>
                  <a:lnTo>
                    <a:pt x="620268" y="2225040"/>
                  </a:lnTo>
                  <a:close/>
                </a:path>
                <a:path w="4924425" h="3732529">
                  <a:moveTo>
                    <a:pt x="845820" y="3317748"/>
                  </a:moveTo>
                  <a:lnTo>
                    <a:pt x="679704" y="3317748"/>
                  </a:lnTo>
                  <a:lnTo>
                    <a:pt x="679704" y="3732276"/>
                  </a:lnTo>
                  <a:lnTo>
                    <a:pt x="845820" y="3732276"/>
                  </a:lnTo>
                  <a:lnTo>
                    <a:pt x="845820" y="3317748"/>
                  </a:lnTo>
                  <a:close/>
                </a:path>
                <a:path w="4924425" h="3732529">
                  <a:moveTo>
                    <a:pt x="1077468" y="2769108"/>
                  </a:moveTo>
                  <a:lnTo>
                    <a:pt x="911352" y="2769108"/>
                  </a:lnTo>
                  <a:lnTo>
                    <a:pt x="911352" y="3732276"/>
                  </a:lnTo>
                  <a:lnTo>
                    <a:pt x="1077468" y="3732276"/>
                  </a:lnTo>
                  <a:lnTo>
                    <a:pt x="1077468" y="2769108"/>
                  </a:lnTo>
                  <a:close/>
                </a:path>
                <a:path w="4924425" h="3732529">
                  <a:moveTo>
                    <a:pt x="1299972" y="3645408"/>
                  </a:moveTo>
                  <a:lnTo>
                    <a:pt x="1132332" y="3645408"/>
                  </a:lnTo>
                  <a:lnTo>
                    <a:pt x="1132332" y="3732276"/>
                  </a:lnTo>
                  <a:lnTo>
                    <a:pt x="1299972" y="3732276"/>
                  </a:lnTo>
                  <a:lnTo>
                    <a:pt x="1299972" y="3645408"/>
                  </a:lnTo>
                  <a:close/>
                </a:path>
                <a:path w="4924425" h="3732529">
                  <a:moveTo>
                    <a:pt x="1525524" y="2755392"/>
                  </a:moveTo>
                  <a:lnTo>
                    <a:pt x="1359408" y="2755392"/>
                  </a:lnTo>
                  <a:lnTo>
                    <a:pt x="1359408" y="3732276"/>
                  </a:lnTo>
                  <a:lnTo>
                    <a:pt x="1525524" y="3732276"/>
                  </a:lnTo>
                  <a:lnTo>
                    <a:pt x="1525524" y="2755392"/>
                  </a:lnTo>
                  <a:close/>
                </a:path>
                <a:path w="4924425" h="3732529">
                  <a:moveTo>
                    <a:pt x="1752600" y="2308860"/>
                  </a:moveTo>
                  <a:lnTo>
                    <a:pt x="1586484" y="2308860"/>
                  </a:lnTo>
                  <a:lnTo>
                    <a:pt x="1586484" y="3732276"/>
                  </a:lnTo>
                  <a:lnTo>
                    <a:pt x="1752600" y="3732276"/>
                  </a:lnTo>
                  <a:lnTo>
                    <a:pt x="1752600" y="2308860"/>
                  </a:lnTo>
                  <a:close/>
                </a:path>
                <a:path w="4924425" h="3732529">
                  <a:moveTo>
                    <a:pt x="1979676" y="0"/>
                  </a:moveTo>
                  <a:lnTo>
                    <a:pt x="1812036" y="0"/>
                  </a:lnTo>
                  <a:lnTo>
                    <a:pt x="1812036" y="3732276"/>
                  </a:lnTo>
                  <a:lnTo>
                    <a:pt x="1979676" y="3732276"/>
                  </a:lnTo>
                  <a:lnTo>
                    <a:pt x="1979676" y="0"/>
                  </a:lnTo>
                  <a:close/>
                </a:path>
                <a:path w="4924425" h="3732529">
                  <a:moveTo>
                    <a:pt x="2205228" y="2936748"/>
                  </a:moveTo>
                  <a:lnTo>
                    <a:pt x="2039112" y="2936748"/>
                  </a:lnTo>
                  <a:lnTo>
                    <a:pt x="2039112" y="3732276"/>
                  </a:lnTo>
                  <a:lnTo>
                    <a:pt x="2205228" y="3732276"/>
                  </a:lnTo>
                  <a:lnTo>
                    <a:pt x="2205228" y="2936748"/>
                  </a:lnTo>
                  <a:close/>
                </a:path>
                <a:path w="4924425" h="3732529">
                  <a:moveTo>
                    <a:pt x="2432304" y="3403092"/>
                  </a:moveTo>
                  <a:lnTo>
                    <a:pt x="2266188" y="3403092"/>
                  </a:lnTo>
                  <a:lnTo>
                    <a:pt x="2266188" y="3732276"/>
                  </a:lnTo>
                  <a:lnTo>
                    <a:pt x="2432304" y="3732276"/>
                  </a:lnTo>
                  <a:lnTo>
                    <a:pt x="2432304" y="3403092"/>
                  </a:lnTo>
                  <a:close/>
                </a:path>
                <a:path w="4924425" h="3732529">
                  <a:moveTo>
                    <a:pt x="2657856" y="3518916"/>
                  </a:moveTo>
                  <a:lnTo>
                    <a:pt x="2491740" y="3518916"/>
                  </a:lnTo>
                  <a:lnTo>
                    <a:pt x="2491740" y="3732276"/>
                  </a:lnTo>
                  <a:lnTo>
                    <a:pt x="2657856" y="3732276"/>
                  </a:lnTo>
                  <a:lnTo>
                    <a:pt x="2657856" y="3518916"/>
                  </a:lnTo>
                  <a:close/>
                </a:path>
                <a:path w="4924425" h="3732529">
                  <a:moveTo>
                    <a:pt x="2884932" y="3273552"/>
                  </a:moveTo>
                  <a:lnTo>
                    <a:pt x="2718816" y="3273552"/>
                  </a:lnTo>
                  <a:lnTo>
                    <a:pt x="2718816" y="3732276"/>
                  </a:lnTo>
                  <a:lnTo>
                    <a:pt x="2884932" y="3732276"/>
                  </a:lnTo>
                  <a:lnTo>
                    <a:pt x="2884932" y="3273552"/>
                  </a:lnTo>
                  <a:close/>
                </a:path>
                <a:path w="4924425" h="3732529">
                  <a:moveTo>
                    <a:pt x="3112008" y="3558540"/>
                  </a:moveTo>
                  <a:lnTo>
                    <a:pt x="2945892" y="3558540"/>
                  </a:lnTo>
                  <a:lnTo>
                    <a:pt x="2945892" y="3732276"/>
                  </a:lnTo>
                  <a:lnTo>
                    <a:pt x="3112008" y="3732276"/>
                  </a:lnTo>
                  <a:lnTo>
                    <a:pt x="3112008" y="3558540"/>
                  </a:lnTo>
                  <a:close/>
                </a:path>
                <a:path w="4924425" h="3732529">
                  <a:moveTo>
                    <a:pt x="3337560" y="3590544"/>
                  </a:moveTo>
                  <a:lnTo>
                    <a:pt x="3171444" y="3590544"/>
                  </a:lnTo>
                  <a:lnTo>
                    <a:pt x="3171444" y="3732276"/>
                  </a:lnTo>
                  <a:lnTo>
                    <a:pt x="3337560" y="3732276"/>
                  </a:lnTo>
                  <a:lnTo>
                    <a:pt x="3337560" y="3590544"/>
                  </a:lnTo>
                  <a:close/>
                </a:path>
                <a:path w="4924425" h="3732529">
                  <a:moveTo>
                    <a:pt x="3564636" y="3532632"/>
                  </a:moveTo>
                  <a:lnTo>
                    <a:pt x="3398520" y="3532632"/>
                  </a:lnTo>
                  <a:lnTo>
                    <a:pt x="3398520" y="3732276"/>
                  </a:lnTo>
                  <a:lnTo>
                    <a:pt x="3564636" y="3732276"/>
                  </a:lnTo>
                  <a:lnTo>
                    <a:pt x="3564636" y="3532632"/>
                  </a:lnTo>
                  <a:close/>
                </a:path>
                <a:path w="4924425" h="3732529">
                  <a:moveTo>
                    <a:pt x="3791712" y="2703576"/>
                  </a:moveTo>
                  <a:lnTo>
                    <a:pt x="3624072" y="2703576"/>
                  </a:lnTo>
                  <a:lnTo>
                    <a:pt x="3624072" y="3732276"/>
                  </a:lnTo>
                  <a:lnTo>
                    <a:pt x="3791712" y="3732276"/>
                  </a:lnTo>
                  <a:lnTo>
                    <a:pt x="3791712" y="2703576"/>
                  </a:lnTo>
                  <a:close/>
                </a:path>
                <a:path w="4924425" h="3732529">
                  <a:moveTo>
                    <a:pt x="4017264" y="2625852"/>
                  </a:moveTo>
                  <a:lnTo>
                    <a:pt x="3851148" y="2625852"/>
                  </a:lnTo>
                  <a:lnTo>
                    <a:pt x="3851148" y="3732276"/>
                  </a:lnTo>
                  <a:lnTo>
                    <a:pt x="4017264" y="3732276"/>
                  </a:lnTo>
                  <a:lnTo>
                    <a:pt x="4017264" y="2625852"/>
                  </a:lnTo>
                  <a:close/>
                </a:path>
                <a:path w="4924425" h="3732529">
                  <a:moveTo>
                    <a:pt x="4244340" y="3098292"/>
                  </a:moveTo>
                  <a:lnTo>
                    <a:pt x="4078224" y="3098292"/>
                  </a:lnTo>
                  <a:lnTo>
                    <a:pt x="4078224" y="3732276"/>
                  </a:lnTo>
                  <a:lnTo>
                    <a:pt x="4244340" y="3732276"/>
                  </a:lnTo>
                  <a:lnTo>
                    <a:pt x="4244340" y="3098292"/>
                  </a:lnTo>
                  <a:close/>
                </a:path>
                <a:path w="4924425" h="3732529">
                  <a:moveTo>
                    <a:pt x="4696968" y="918972"/>
                  </a:moveTo>
                  <a:lnTo>
                    <a:pt x="4530852" y="918972"/>
                  </a:lnTo>
                  <a:lnTo>
                    <a:pt x="4530852" y="3732276"/>
                  </a:lnTo>
                  <a:lnTo>
                    <a:pt x="4696968" y="3732276"/>
                  </a:lnTo>
                  <a:lnTo>
                    <a:pt x="4696968" y="918972"/>
                  </a:lnTo>
                  <a:close/>
                </a:path>
                <a:path w="4924425" h="3732529">
                  <a:moveTo>
                    <a:pt x="4924044" y="3395472"/>
                  </a:moveTo>
                  <a:lnTo>
                    <a:pt x="4757928" y="3395472"/>
                  </a:lnTo>
                  <a:lnTo>
                    <a:pt x="4757928" y="3732276"/>
                  </a:lnTo>
                  <a:lnTo>
                    <a:pt x="4924044" y="3732276"/>
                  </a:lnTo>
                  <a:lnTo>
                    <a:pt x="4924044" y="33954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5051" y="1911172"/>
            <a:ext cx="505587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latin typeface="Segoe UI Semibold"/>
                <a:cs typeface="Segoe UI Semibold"/>
              </a:rPr>
              <a:t>Azure</a:t>
            </a:r>
            <a:r>
              <a:rPr sz="3600" spc="-114" dirty="0">
                <a:latin typeface="Segoe UI Semibold"/>
                <a:cs typeface="Segoe UI Semibold"/>
              </a:rPr>
              <a:t> </a:t>
            </a:r>
            <a:r>
              <a:rPr sz="3600" spc="-60" dirty="0">
                <a:latin typeface="Segoe UI Semibold"/>
                <a:cs typeface="Segoe UI Semibold"/>
              </a:rPr>
              <a:t>Synapse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30" dirty="0">
                <a:latin typeface="Segoe UI Semibold"/>
                <a:cs typeface="Segoe UI Semibold"/>
              </a:rPr>
              <a:t>is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35" dirty="0">
                <a:latin typeface="Segoe UI Semibold"/>
                <a:cs typeface="Segoe UI Semibold"/>
              </a:rPr>
              <a:t>the</a:t>
            </a:r>
            <a:r>
              <a:rPr sz="3600" spc="-120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first </a:t>
            </a:r>
            <a:r>
              <a:rPr sz="3600" spc="-975" dirty="0">
                <a:latin typeface="Segoe UI Semibold"/>
                <a:cs typeface="Segoe UI Semibold"/>
              </a:rPr>
              <a:t> </a:t>
            </a:r>
            <a:r>
              <a:rPr sz="3600" spc="-35" dirty="0">
                <a:latin typeface="Segoe UI Semibold"/>
                <a:cs typeface="Segoe UI Semibold"/>
              </a:rPr>
              <a:t>and</a:t>
            </a:r>
            <a:r>
              <a:rPr sz="3600" spc="5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only</a:t>
            </a:r>
            <a:r>
              <a:rPr sz="3600" spc="10" dirty="0">
                <a:latin typeface="Segoe UI Semibold"/>
                <a:cs typeface="Segoe UI Semibold"/>
              </a:rPr>
              <a:t> </a:t>
            </a:r>
            <a:r>
              <a:rPr sz="3600" spc="-45" dirty="0">
                <a:latin typeface="Segoe UI Semibold"/>
                <a:cs typeface="Segoe UI Semibold"/>
              </a:rPr>
              <a:t>analytics </a:t>
            </a:r>
            <a:r>
              <a:rPr sz="3600" spc="-40" dirty="0">
                <a:latin typeface="Segoe UI Semibold"/>
                <a:cs typeface="Segoe UI Semibold"/>
              </a:rPr>
              <a:t> </a:t>
            </a:r>
            <a:r>
              <a:rPr sz="3600" spc="-55" dirty="0">
                <a:latin typeface="Segoe UI Semibold"/>
                <a:cs typeface="Segoe UI Semibold"/>
              </a:rPr>
              <a:t>system </a:t>
            </a:r>
            <a:r>
              <a:rPr sz="3600" spc="-40" dirty="0">
                <a:latin typeface="Segoe UI Semibold"/>
                <a:cs typeface="Segoe UI Semibold"/>
              </a:rPr>
              <a:t>to </a:t>
            </a:r>
            <a:r>
              <a:rPr sz="3600" spc="-45" dirty="0">
                <a:latin typeface="Segoe UI Semibold"/>
                <a:cs typeface="Segoe UI Semibold"/>
              </a:rPr>
              <a:t>have </a:t>
            </a:r>
            <a:r>
              <a:rPr sz="3600" spc="-35" dirty="0">
                <a:latin typeface="Segoe UI Semibold"/>
                <a:cs typeface="Segoe UI Semibold"/>
              </a:rPr>
              <a:t>run all </a:t>
            </a:r>
            <a:r>
              <a:rPr sz="3600" spc="-30" dirty="0">
                <a:latin typeface="Segoe UI Semibold"/>
                <a:cs typeface="Segoe UI Semibold"/>
              </a:rPr>
              <a:t> </a:t>
            </a:r>
            <a:r>
              <a:rPr sz="3600" spc="-40" dirty="0">
                <a:latin typeface="Segoe UI Semibold"/>
                <a:cs typeface="Segoe UI Semibold"/>
              </a:rPr>
              <a:t>TPC-H </a:t>
            </a:r>
            <a:r>
              <a:rPr sz="3600" spc="-45" dirty="0">
                <a:latin typeface="Segoe UI Semibold"/>
                <a:cs typeface="Segoe UI Semibold"/>
              </a:rPr>
              <a:t>queries </a:t>
            </a:r>
            <a:r>
              <a:rPr sz="3600" spc="-25" dirty="0">
                <a:latin typeface="Segoe UI Semibold"/>
                <a:cs typeface="Segoe UI Semibold"/>
              </a:rPr>
              <a:t>at </a:t>
            </a:r>
            <a:r>
              <a:rPr sz="3600" dirty="0">
                <a:latin typeface="Segoe UI Semibold"/>
                <a:cs typeface="Segoe UI Semibold"/>
              </a:rPr>
              <a:t>1 </a:t>
            </a:r>
            <a:r>
              <a:rPr sz="3600" spc="5" dirty="0">
                <a:latin typeface="Segoe UI Semibold"/>
                <a:cs typeface="Segoe UI Semibold"/>
              </a:rPr>
              <a:t> </a:t>
            </a:r>
            <a:r>
              <a:rPr sz="3600" spc="-50" dirty="0">
                <a:latin typeface="Segoe UI Semibold"/>
                <a:cs typeface="Segoe UI Semibold"/>
              </a:rPr>
              <a:t>petabyte-scale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1071" y="5596128"/>
            <a:ext cx="5274310" cy="52069"/>
            <a:chOff x="6291071" y="5596128"/>
            <a:chExt cx="5274310" cy="52069"/>
          </a:xfrm>
        </p:grpSpPr>
        <p:sp>
          <p:nvSpPr>
            <p:cNvPr id="8" name="object 8"/>
            <p:cNvSpPr/>
            <p:nvPr/>
          </p:nvSpPr>
          <p:spPr>
            <a:xfrm>
              <a:off x="10791443" y="5596128"/>
              <a:ext cx="166370" cy="45720"/>
            </a:xfrm>
            <a:custGeom>
              <a:avLst/>
              <a:gdLst/>
              <a:ahLst/>
              <a:cxnLst/>
              <a:rect l="l" t="t" r="r" b="b"/>
              <a:pathLst>
                <a:path w="166370" h="45720">
                  <a:moveTo>
                    <a:pt x="16611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66116" y="4572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1071" y="5641848"/>
              <a:ext cx="5274310" cy="0"/>
            </a:xfrm>
            <a:custGeom>
              <a:avLst/>
              <a:gdLst/>
              <a:ahLst/>
              <a:cxnLst/>
              <a:rect l="l" t="t" r="r" b="b"/>
              <a:pathLst>
                <a:path w="5274309">
                  <a:moveTo>
                    <a:pt x="0" y="0"/>
                  </a:moveTo>
                  <a:lnTo>
                    <a:pt x="5274309" y="0"/>
                  </a:lnTo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06336" y="5669991"/>
            <a:ext cx="4893310" cy="52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  <a:tab pos="483870" algn="l"/>
                <a:tab pos="711835" algn="l"/>
                <a:tab pos="932180" algn="l"/>
                <a:tab pos="1163320" algn="l"/>
                <a:tab pos="1384935" algn="l"/>
                <a:tab pos="1616710" algn="l"/>
                <a:tab pos="1843405" algn="l"/>
                <a:tab pos="2037714" algn="l"/>
              </a:tabLst>
            </a:pPr>
            <a:r>
              <a:rPr sz="900" dirty="0">
                <a:solidFill>
                  <a:srgbClr val="50E6FF"/>
                </a:solidFill>
                <a:latin typeface="Segoe UI"/>
                <a:cs typeface="Segoe UI"/>
              </a:rPr>
              <a:t>1	2	3	4	5	6	7	8	9	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10</a:t>
            </a:r>
            <a:r>
              <a:rPr sz="900" spc="5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11</a:t>
            </a:r>
            <a:r>
              <a:rPr sz="900" spc="62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12</a:t>
            </a:r>
            <a:r>
              <a:rPr sz="900" spc="54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13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14</a:t>
            </a:r>
            <a:r>
              <a:rPr sz="900" spc="600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15</a:t>
            </a:r>
            <a:r>
              <a:rPr sz="900" spc="52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16</a:t>
            </a:r>
            <a:r>
              <a:rPr sz="900" spc="54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17</a:t>
            </a:r>
            <a:r>
              <a:rPr sz="900" spc="57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18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19</a:t>
            </a:r>
            <a:r>
              <a:rPr sz="900" spc="484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20</a:t>
            </a:r>
            <a:r>
              <a:rPr sz="900" spc="6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50E6FF"/>
                </a:solidFill>
                <a:latin typeface="Segoe UI"/>
                <a:cs typeface="Segoe UI"/>
              </a:rPr>
              <a:t>21</a:t>
            </a:r>
            <a:r>
              <a:rPr sz="900" spc="5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50E6FF"/>
                </a:solidFill>
                <a:latin typeface="Segoe UI"/>
                <a:cs typeface="Segoe UI"/>
              </a:rPr>
              <a:t>22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Segoe UI"/>
              <a:cs typeface="Segoe UI"/>
            </a:endParaRPr>
          </a:p>
          <a:p>
            <a:pPr marL="2183130">
              <a:lnSpc>
                <a:spcPct val="100000"/>
              </a:lnSpc>
            </a:pPr>
            <a:r>
              <a:rPr sz="1400" dirty="0">
                <a:solidFill>
                  <a:srgbClr val="50E6FF"/>
                </a:solidFill>
                <a:latin typeface="Segoe UI Semibold"/>
                <a:cs typeface="Segoe UI Semibold"/>
              </a:rPr>
              <a:t>TPC-H</a:t>
            </a:r>
            <a:r>
              <a:rPr sz="1400" spc="-5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50E6FF"/>
                </a:solidFill>
                <a:latin typeface="Segoe UI Semibold"/>
                <a:cs typeface="Segoe UI Semibold"/>
              </a:rPr>
              <a:t>queries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93890" y="876427"/>
            <a:ext cx="498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</a:rPr>
              <a:t>TPC-H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1</a:t>
            </a:r>
            <a:r>
              <a:rPr sz="2400" spc="-20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Petabyte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15" dirty="0">
                <a:solidFill>
                  <a:srgbClr val="FFFFFF"/>
                </a:solidFill>
              </a:rPr>
              <a:t>Query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Execution</a:t>
            </a:r>
            <a:endParaRPr sz="2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9747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9346" y="2113915"/>
            <a:ext cx="168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T-SQL</a:t>
            </a:r>
            <a:r>
              <a:rPr sz="18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Querying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9346" y="2542158"/>
            <a:ext cx="2135505" cy="119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Windowing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aggregates</a:t>
            </a:r>
            <a:endParaRPr sz="1400">
              <a:latin typeface="Segoe UI"/>
              <a:cs typeface="Segoe UI"/>
            </a:endParaRPr>
          </a:p>
          <a:p>
            <a:pPr marL="299085" marR="14604" indent="-287020">
              <a:lnSpc>
                <a:spcPct val="110000"/>
              </a:lnSpc>
              <a:spcBef>
                <a:spcPts val="994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Approximate</a:t>
            </a:r>
            <a:r>
              <a:rPr sz="1400" spc="-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execution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(Hyperloglog)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JSON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874" y="2084959"/>
            <a:ext cx="2673350" cy="283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Advanced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storage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system</a:t>
            </a:r>
            <a:endParaRPr sz="18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121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Columnstore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Indexes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30" dirty="0">
                <a:latin typeface="Segoe UI"/>
                <a:cs typeface="Segoe UI"/>
              </a:rPr>
              <a:t>Table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partitions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Distributed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Isolation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modes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Materialized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7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Nonclustered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Indexes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Result-set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4564" y="2084959"/>
            <a:ext cx="293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Complete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object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model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4564" y="2513202"/>
            <a:ext cx="1751964" cy="1325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Views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latin typeface="Segoe UI"/>
                <a:cs typeface="Segoe UI"/>
              </a:rPr>
              <a:t>Stored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procedures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1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Functions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2592959" cy="1247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4802" y="345947"/>
            <a:ext cx="1115094" cy="126949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222240" cy="53403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OVER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clause</a:t>
            </a:r>
            <a:endParaRPr sz="1800">
              <a:latin typeface="Segoe UI Semibold"/>
              <a:cs typeface="Segoe UI Semibold"/>
            </a:endParaRPr>
          </a:p>
          <a:p>
            <a:pPr marL="12700" marR="17526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Defines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specified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Computes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5" dirty="0">
                <a:latin typeface="Segoe UI"/>
                <a:cs typeface="Segoe UI"/>
              </a:rPr>
              <a:t> row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-10" dirty="0">
                <a:latin typeface="Segoe UI"/>
                <a:cs typeface="Segoe UI"/>
              </a:rPr>
              <a:t>window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Aggregate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620"/>
              </a:spcBef>
            </a:pPr>
            <a:r>
              <a:rPr sz="1600" spc="-30" dirty="0">
                <a:latin typeface="Segoe UI"/>
                <a:cs typeface="Segoe UI"/>
              </a:rPr>
              <a:t>COUNT,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MAX,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AVG,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SUM,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APPROX_COUNT_DISTINCT, </a:t>
            </a:r>
            <a:r>
              <a:rPr sz="1600" spc="-10" dirty="0">
                <a:latin typeface="Segoe UI"/>
                <a:cs typeface="Segoe UI"/>
              </a:rPr>
              <a:t> MIN,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STDEV,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STDEVP,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STRING_AGG,</a:t>
            </a:r>
            <a:r>
              <a:rPr sz="1600" spc="7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VAR,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75" dirty="0">
                <a:latin typeface="Segoe UI"/>
                <a:cs typeface="Segoe UI"/>
              </a:rPr>
              <a:t>VARP, 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GROUPING,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GROUPING_ID,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COUNT_BIG,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CHECKSUM_AGG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Ranking functions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dirty="0">
                <a:latin typeface="Segoe UI"/>
                <a:cs typeface="Segoe UI"/>
              </a:rPr>
              <a:t>RANK, </a:t>
            </a:r>
            <a:r>
              <a:rPr sz="1600" spc="-5" dirty="0">
                <a:latin typeface="Segoe UI"/>
                <a:cs typeface="Segoe UI"/>
              </a:rPr>
              <a:t>NTILE,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DENSE_RANK,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ROW_NUMBER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Analytical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304165">
              <a:lnSpc>
                <a:spcPct val="110000"/>
              </a:lnSpc>
              <a:spcBef>
                <a:spcPts val="620"/>
              </a:spcBef>
            </a:pPr>
            <a:r>
              <a:rPr sz="1600" dirty="0">
                <a:latin typeface="Segoe UI"/>
                <a:cs typeface="Segoe UI"/>
              </a:rPr>
              <a:t>LAG,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LEAD,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FIRST_VALUE,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LAST_VALUE,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CUME_DIST, </a:t>
            </a:r>
            <a:r>
              <a:rPr sz="1600" spc="-15" dirty="0">
                <a:latin typeface="Segoe UI"/>
                <a:cs typeface="Segoe UI"/>
              </a:rPr>
              <a:t> PERCENTILE_CONT,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PERCENTILE_DISC,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PERCENT_RANK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ROWS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|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RANGE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PRECEDING,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UNBOUNDING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PRECEDING,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CURRENT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ROW,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BETWEEN,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FOLLOWING,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UNBOUNDED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FOLLOWING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842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6835" y="961644"/>
            <a:ext cx="6096000" cy="175450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342900">
              <a:lnSpc>
                <a:spcPct val="100000"/>
              </a:lnSpc>
            </a:pP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ROW_NUMBER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endParaRPr sz="1200">
              <a:latin typeface="Consolas"/>
              <a:cs typeface="Consolas"/>
            </a:endParaRPr>
          </a:p>
          <a:p>
            <a:pPr marL="342900" marR="4482465" indent="-25146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"Row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Number"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SalesYTD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&lt;&gt;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PostalCode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02578" y="2910458"/>
          <a:ext cx="6132830" cy="3731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Row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Number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LastName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SalesYTD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PostalCode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4254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71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Mitchell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4251368.5497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875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Blythe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3763178.1787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939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Carson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3189418.3662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Reiter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2315185.611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3679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Vargas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1453719.4653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Ansman-Wolfe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1352577.1325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98027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Pak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4116870.2277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Varkey Chudukaktil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3121616.3202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489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Saraiva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2604540.7172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Ito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2458535.6169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Valdez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1827066.7118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Mensa-Annan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1576562.1966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6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Campbell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1573012.9383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6606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Tsoflias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1421810.9242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98055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923155" cy="10325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Analytical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functions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dirty="0">
                <a:latin typeface="Segoe UI"/>
                <a:cs typeface="Segoe UI"/>
              </a:rPr>
              <a:t>LAG,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LEAD,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FIRST_VALUE,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LAST_VALUE,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CUME_DIST, </a:t>
            </a:r>
            <a:r>
              <a:rPr sz="1600" spc="-15" dirty="0">
                <a:latin typeface="Segoe UI"/>
                <a:cs typeface="Segoe UI"/>
              </a:rPr>
              <a:t> PERCENTILE_CONT,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PERCENTILE_DISC,</a:t>
            </a:r>
            <a:r>
              <a:rPr sz="1600" spc="6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PERCENT_RANK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09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2296" y="2070480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39" h="178435">
                <a:moveTo>
                  <a:pt x="167639" y="0"/>
                </a:moveTo>
                <a:lnTo>
                  <a:pt x="0" y="0"/>
                </a:lnTo>
                <a:lnTo>
                  <a:pt x="0" y="178308"/>
                </a:lnTo>
                <a:lnTo>
                  <a:pt x="167639" y="178308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2296" y="2347848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20" h="178435">
                <a:moveTo>
                  <a:pt x="502920" y="0"/>
                </a:moveTo>
                <a:lnTo>
                  <a:pt x="0" y="0"/>
                </a:lnTo>
                <a:lnTo>
                  <a:pt x="0" y="178308"/>
                </a:lnTo>
                <a:lnTo>
                  <a:pt x="502920" y="178308"/>
                </a:lnTo>
                <a:lnTo>
                  <a:pt x="502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2296" y="2625217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8"/>
                </a:lnTo>
                <a:lnTo>
                  <a:pt x="335279" y="178308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2296" y="2902585"/>
            <a:ext cx="840105" cy="178435"/>
          </a:xfrm>
          <a:custGeom>
            <a:avLst/>
            <a:gdLst/>
            <a:ahLst/>
            <a:cxnLst/>
            <a:rect l="l" t="t" r="r" b="b"/>
            <a:pathLst>
              <a:path w="840104" h="178435">
                <a:moveTo>
                  <a:pt x="839724" y="0"/>
                </a:moveTo>
                <a:lnTo>
                  <a:pt x="0" y="0"/>
                </a:lnTo>
                <a:lnTo>
                  <a:pt x="0" y="178308"/>
                </a:lnTo>
                <a:lnTo>
                  <a:pt x="839724" y="178308"/>
                </a:lnTo>
                <a:lnTo>
                  <a:pt x="839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2296" y="3179952"/>
            <a:ext cx="251460" cy="178435"/>
          </a:xfrm>
          <a:custGeom>
            <a:avLst/>
            <a:gdLst/>
            <a:ahLst/>
            <a:cxnLst/>
            <a:rect l="l" t="t" r="r" b="b"/>
            <a:pathLst>
              <a:path w="251460" h="178435">
                <a:moveTo>
                  <a:pt x="251460" y="0"/>
                </a:moveTo>
                <a:lnTo>
                  <a:pt x="0" y="0"/>
                </a:lnTo>
                <a:lnTo>
                  <a:pt x="0" y="178308"/>
                </a:lnTo>
                <a:lnTo>
                  <a:pt x="251460" y="178308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32296" y="3457321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2296" y="3734689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32932" y="2060448"/>
            <a:ext cx="6259195" cy="18719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--LAG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Function</a:t>
            </a:r>
            <a:endParaRPr sz="1200">
              <a:latin typeface="Consolas"/>
              <a:cs typeface="Consolas"/>
            </a:endParaRPr>
          </a:p>
          <a:p>
            <a:pPr marR="3812540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SalesQuota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CurrentQuota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R="445770">
              <a:lnSpc>
                <a:spcPct val="151700"/>
              </a:lnSpc>
            </a:pPr>
            <a:r>
              <a:rPr sz="1200" dirty="0">
                <a:latin typeface="Consolas"/>
                <a:cs typeface="Consolas"/>
              </a:rPr>
              <a:t>LAG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SalesQuota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PreviousQuota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SalesPersonQuotaHistory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275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YEAR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QuotaDate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'2005'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'2006'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5791" y="4273296"/>
            <a:ext cx="6096000" cy="1569720"/>
          </a:xfrm>
          <a:custGeom>
            <a:avLst/>
            <a:gdLst/>
            <a:ahLst/>
            <a:cxnLst/>
            <a:rect l="l" t="t" r="r" b="b"/>
            <a:pathLst>
              <a:path w="6096000" h="1569720">
                <a:moveTo>
                  <a:pt x="0" y="1569719"/>
                </a:moveTo>
                <a:lnTo>
                  <a:pt x="6096000" y="1569719"/>
                </a:lnTo>
                <a:lnTo>
                  <a:pt x="6096000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35421" y="4302328"/>
            <a:ext cx="17811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BusinessEntityID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SalesYear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418" y="4302328"/>
            <a:ext cx="9474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CurrentQuota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48393" y="4302328"/>
            <a:ext cx="10128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PreviousQuota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48121" y="4603740"/>
            <a:ext cx="4291965" cy="10160"/>
            <a:chOff x="6048121" y="4603740"/>
            <a:chExt cx="4291965" cy="10160"/>
          </a:xfrm>
        </p:grpSpPr>
        <p:sp>
          <p:nvSpPr>
            <p:cNvPr id="17" name="object 17"/>
            <p:cNvSpPr/>
            <p:nvPr/>
          </p:nvSpPr>
          <p:spPr>
            <a:xfrm>
              <a:off x="6048121" y="4608539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3961" y="4608539"/>
              <a:ext cx="669290" cy="0"/>
            </a:xfrm>
            <a:custGeom>
              <a:avLst/>
              <a:gdLst/>
              <a:ahLst/>
              <a:cxnLst/>
              <a:rect l="l" t="t" r="r" b="b"/>
              <a:pathLst>
                <a:path w="669290">
                  <a:moveTo>
                    <a:pt x="0" y="0"/>
                  </a:moveTo>
                  <a:lnTo>
                    <a:pt x="669021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59573" y="4608539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40">
                  <a:moveTo>
                    <a:pt x="0" y="0"/>
                  </a:moveTo>
                  <a:lnTo>
                    <a:pt x="12725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67546" y="4608539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40">
                  <a:moveTo>
                    <a:pt x="0" y="0"/>
                  </a:moveTo>
                  <a:lnTo>
                    <a:pt x="12725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955791" y="4608540"/>
          <a:ext cx="4031615" cy="1235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67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367000.00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57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3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556000.00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367000.00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502000.00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556000.00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550000.00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502000.00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54">
                <a:tc>
                  <a:txBody>
                    <a:bodyPr/>
                    <a:lstStyle/>
                    <a:p>
                      <a:pPr marL="92075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1429000.00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325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550000.00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275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2006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1324000.00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1429000.00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8768207" y="4779517"/>
            <a:ext cx="416559" cy="887094"/>
          </a:xfrm>
          <a:custGeom>
            <a:avLst/>
            <a:gdLst/>
            <a:ahLst/>
            <a:cxnLst/>
            <a:rect l="l" t="t" r="r" b="b"/>
            <a:pathLst>
              <a:path w="416559" h="887095">
                <a:moveTo>
                  <a:pt x="384302" y="329692"/>
                </a:moveTo>
                <a:lnTo>
                  <a:pt x="368160" y="310896"/>
                </a:lnTo>
                <a:lnTo>
                  <a:pt x="328803" y="265049"/>
                </a:lnTo>
                <a:lnTo>
                  <a:pt x="316471" y="294297"/>
                </a:lnTo>
                <a:lnTo>
                  <a:pt x="4826" y="163068"/>
                </a:lnTo>
                <a:lnTo>
                  <a:pt x="0" y="174752"/>
                </a:lnTo>
                <a:lnTo>
                  <a:pt x="311543" y="305993"/>
                </a:lnTo>
                <a:lnTo>
                  <a:pt x="299212" y="335280"/>
                </a:lnTo>
                <a:lnTo>
                  <a:pt x="384302" y="329692"/>
                </a:lnTo>
                <a:close/>
              </a:path>
              <a:path w="416559" h="887095">
                <a:moveTo>
                  <a:pt x="384302" y="166624"/>
                </a:moveTo>
                <a:lnTo>
                  <a:pt x="368160" y="147828"/>
                </a:lnTo>
                <a:lnTo>
                  <a:pt x="328803" y="101981"/>
                </a:lnTo>
                <a:lnTo>
                  <a:pt x="316471" y="131229"/>
                </a:lnTo>
                <a:lnTo>
                  <a:pt x="4826" y="0"/>
                </a:lnTo>
                <a:lnTo>
                  <a:pt x="0" y="11684"/>
                </a:lnTo>
                <a:lnTo>
                  <a:pt x="311543" y="142925"/>
                </a:lnTo>
                <a:lnTo>
                  <a:pt x="299212" y="172212"/>
                </a:lnTo>
                <a:lnTo>
                  <a:pt x="384302" y="166624"/>
                </a:lnTo>
                <a:close/>
              </a:path>
              <a:path w="416559" h="887095">
                <a:moveTo>
                  <a:pt x="394970" y="504952"/>
                </a:moveTo>
                <a:lnTo>
                  <a:pt x="378828" y="486156"/>
                </a:lnTo>
                <a:lnTo>
                  <a:pt x="339471" y="440309"/>
                </a:lnTo>
                <a:lnTo>
                  <a:pt x="327139" y="469557"/>
                </a:lnTo>
                <a:lnTo>
                  <a:pt x="15494" y="338328"/>
                </a:lnTo>
                <a:lnTo>
                  <a:pt x="10668" y="350012"/>
                </a:lnTo>
                <a:lnTo>
                  <a:pt x="322211" y="481253"/>
                </a:lnTo>
                <a:lnTo>
                  <a:pt x="309880" y="510540"/>
                </a:lnTo>
                <a:lnTo>
                  <a:pt x="394970" y="504952"/>
                </a:lnTo>
                <a:close/>
              </a:path>
              <a:path w="416559" h="887095">
                <a:moveTo>
                  <a:pt x="416306" y="881367"/>
                </a:moveTo>
                <a:lnTo>
                  <a:pt x="400177" y="862584"/>
                </a:lnTo>
                <a:lnTo>
                  <a:pt x="360807" y="816686"/>
                </a:lnTo>
                <a:lnTo>
                  <a:pt x="348475" y="845959"/>
                </a:lnTo>
                <a:lnTo>
                  <a:pt x="36830" y="714756"/>
                </a:lnTo>
                <a:lnTo>
                  <a:pt x="32004" y="726440"/>
                </a:lnTo>
                <a:lnTo>
                  <a:pt x="343535" y="857669"/>
                </a:lnTo>
                <a:lnTo>
                  <a:pt x="331216" y="886917"/>
                </a:lnTo>
                <a:lnTo>
                  <a:pt x="416306" y="881367"/>
                </a:lnTo>
                <a:close/>
              </a:path>
              <a:path w="416559" h="887095">
                <a:moveTo>
                  <a:pt x="416306" y="687832"/>
                </a:moveTo>
                <a:lnTo>
                  <a:pt x="400164" y="669036"/>
                </a:lnTo>
                <a:lnTo>
                  <a:pt x="360807" y="623189"/>
                </a:lnTo>
                <a:lnTo>
                  <a:pt x="348475" y="652437"/>
                </a:lnTo>
                <a:lnTo>
                  <a:pt x="36830" y="521208"/>
                </a:lnTo>
                <a:lnTo>
                  <a:pt x="32004" y="532892"/>
                </a:lnTo>
                <a:lnTo>
                  <a:pt x="343547" y="664133"/>
                </a:lnTo>
                <a:lnTo>
                  <a:pt x="331216" y="693420"/>
                </a:lnTo>
                <a:lnTo>
                  <a:pt x="416306" y="6878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16801" y="2125789"/>
            <a:ext cx="5434965" cy="3347085"/>
            <a:chOff x="316801" y="2125789"/>
            <a:chExt cx="5434965" cy="3347085"/>
          </a:xfrm>
        </p:grpSpPr>
        <p:sp>
          <p:nvSpPr>
            <p:cNvPr id="24" name="object 24"/>
            <p:cNvSpPr/>
            <p:nvPr/>
          </p:nvSpPr>
          <p:spPr>
            <a:xfrm>
              <a:off x="321563" y="2130551"/>
              <a:ext cx="5425440" cy="3337560"/>
            </a:xfrm>
            <a:custGeom>
              <a:avLst/>
              <a:gdLst/>
              <a:ahLst/>
              <a:cxnLst/>
              <a:rect l="l" t="t" r="r" b="b"/>
              <a:pathLst>
                <a:path w="5425440" h="3337560">
                  <a:moveTo>
                    <a:pt x="0" y="3337560"/>
                  </a:moveTo>
                  <a:lnTo>
                    <a:pt x="5425440" y="3337560"/>
                  </a:lnTo>
                  <a:lnTo>
                    <a:pt x="5425440" y="0"/>
                  </a:lnTo>
                  <a:lnTo>
                    <a:pt x="0" y="0"/>
                  </a:lnTo>
                  <a:lnTo>
                    <a:pt x="0" y="33375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551" y="2140838"/>
              <a:ext cx="167640" cy="178435"/>
            </a:xfrm>
            <a:custGeom>
              <a:avLst/>
              <a:gdLst/>
              <a:ahLst/>
              <a:cxnLst/>
              <a:rect l="l" t="t" r="r" b="b"/>
              <a:pathLst>
                <a:path w="167640" h="178435">
                  <a:moveTo>
                    <a:pt x="167640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167640" y="17830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8863" y="2116328"/>
            <a:ext cx="2969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PERCENTILE_CONT,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PERCENTILE_DISC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1551" y="2418207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19" h="178435">
                <a:moveTo>
                  <a:pt x="502919" y="0"/>
                </a:moveTo>
                <a:lnTo>
                  <a:pt x="0" y="0"/>
                </a:lnTo>
                <a:lnTo>
                  <a:pt x="0" y="178308"/>
                </a:lnTo>
                <a:lnTo>
                  <a:pt x="502919" y="178308"/>
                </a:lnTo>
                <a:lnTo>
                  <a:pt x="502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8863" y="2393950"/>
            <a:ext cx="322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DISTINCT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DepartmentName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1551" y="2695575"/>
            <a:ext cx="83820" cy="178435"/>
          </a:xfrm>
          <a:custGeom>
            <a:avLst/>
            <a:gdLst/>
            <a:ahLst/>
            <a:cxnLst/>
            <a:rect l="l" t="t" r="r" b="b"/>
            <a:pathLst>
              <a:path w="83820" h="178435">
                <a:moveTo>
                  <a:pt x="83819" y="0"/>
                </a:moveTo>
                <a:lnTo>
                  <a:pt x="0" y="0"/>
                </a:lnTo>
                <a:lnTo>
                  <a:pt x="0" y="178308"/>
                </a:lnTo>
                <a:lnTo>
                  <a:pt x="83819" y="178308"/>
                </a:lnTo>
                <a:lnTo>
                  <a:pt x="83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8863" y="2671317"/>
            <a:ext cx="4485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PERCENTILE_CONT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0.5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WITHIN GROUP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Rate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1551" y="2972942"/>
            <a:ext cx="1850389" cy="178435"/>
          </a:xfrm>
          <a:custGeom>
            <a:avLst/>
            <a:gdLst/>
            <a:ahLst/>
            <a:cxnLst/>
            <a:rect l="l" t="t" r="r" b="b"/>
            <a:pathLst>
              <a:path w="1850389" h="178435">
                <a:moveTo>
                  <a:pt x="1850136" y="0"/>
                </a:moveTo>
                <a:lnTo>
                  <a:pt x="0" y="0"/>
                </a:lnTo>
                <a:lnTo>
                  <a:pt x="0" y="178308"/>
                </a:lnTo>
                <a:lnTo>
                  <a:pt x="1850136" y="178308"/>
                </a:lnTo>
                <a:lnTo>
                  <a:pt x="1850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59254" y="2948685"/>
            <a:ext cx="3223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MedianCont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1551" y="3250310"/>
            <a:ext cx="83820" cy="178435"/>
          </a:xfrm>
          <a:custGeom>
            <a:avLst/>
            <a:gdLst/>
            <a:ahLst/>
            <a:cxnLst/>
            <a:rect l="l" t="t" r="r" b="b"/>
            <a:pathLst>
              <a:path w="83820" h="178435">
                <a:moveTo>
                  <a:pt x="83819" y="0"/>
                </a:moveTo>
                <a:lnTo>
                  <a:pt x="0" y="0"/>
                </a:lnTo>
                <a:lnTo>
                  <a:pt x="0" y="178308"/>
                </a:lnTo>
                <a:lnTo>
                  <a:pt x="83819" y="178308"/>
                </a:lnTo>
                <a:lnTo>
                  <a:pt x="838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8863" y="3226053"/>
            <a:ext cx="4485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PERCENTILE_DISC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0.5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WITHIN GROUP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Rate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1551" y="3527678"/>
            <a:ext cx="1850389" cy="178435"/>
          </a:xfrm>
          <a:custGeom>
            <a:avLst/>
            <a:gdLst/>
            <a:ahLst/>
            <a:cxnLst/>
            <a:rect l="l" t="t" r="r" b="b"/>
            <a:pathLst>
              <a:path w="1850389" h="178435">
                <a:moveTo>
                  <a:pt x="1850136" y="0"/>
                </a:moveTo>
                <a:lnTo>
                  <a:pt x="0" y="0"/>
                </a:lnTo>
                <a:lnTo>
                  <a:pt x="0" y="178308"/>
                </a:lnTo>
                <a:lnTo>
                  <a:pt x="1850136" y="178308"/>
                </a:lnTo>
                <a:lnTo>
                  <a:pt x="1850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159254" y="3503421"/>
            <a:ext cx="3223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MedianDisc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1551" y="3805046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80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8863" y="3780790"/>
            <a:ext cx="297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1551" y="4082415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08863" y="4058539"/>
            <a:ext cx="4822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 JOIN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EmployeeDepartmentHistory</a:t>
            </a:r>
            <a:r>
              <a:rPr sz="1200" spc="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1551" y="4359783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80" h="178435">
                <a:moveTo>
                  <a:pt x="335279" y="0"/>
                </a:moveTo>
                <a:lnTo>
                  <a:pt x="0" y="0"/>
                </a:lnTo>
                <a:lnTo>
                  <a:pt x="0" y="178307"/>
                </a:lnTo>
                <a:lnTo>
                  <a:pt x="335279" y="178307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4144" y="4335907"/>
            <a:ext cx="297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DepartmentID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DepartmentID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1551" y="4637151"/>
            <a:ext cx="419100" cy="733425"/>
          </a:xfrm>
          <a:custGeom>
            <a:avLst/>
            <a:gdLst/>
            <a:ahLst/>
            <a:cxnLst/>
            <a:rect l="l" t="t" r="r" b="b"/>
            <a:pathLst>
              <a:path w="419100" h="733425">
                <a:moveTo>
                  <a:pt x="335267" y="277368"/>
                </a:moveTo>
                <a:lnTo>
                  <a:pt x="0" y="277368"/>
                </a:lnTo>
                <a:lnTo>
                  <a:pt x="0" y="455676"/>
                </a:lnTo>
                <a:lnTo>
                  <a:pt x="335267" y="455676"/>
                </a:lnTo>
                <a:lnTo>
                  <a:pt x="335267" y="277368"/>
                </a:lnTo>
                <a:close/>
              </a:path>
              <a:path w="419100" h="733425">
                <a:moveTo>
                  <a:pt x="419100" y="554736"/>
                </a:moveTo>
                <a:lnTo>
                  <a:pt x="0" y="554736"/>
                </a:lnTo>
                <a:lnTo>
                  <a:pt x="0" y="733044"/>
                </a:lnTo>
                <a:lnTo>
                  <a:pt x="419100" y="733044"/>
                </a:lnTo>
                <a:lnTo>
                  <a:pt x="419100" y="554736"/>
                </a:lnTo>
                <a:close/>
              </a:path>
              <a:path w="419100" h="733425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8863" y="4518786"/>
            <a:ext cx="423227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280">
              <a:lnSpc>
                <a:spcPct val="1517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EmployeePayHistory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EndDate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IS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NULL;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21563" y="5500115"/>
            <a:ext cx="5425440" cy="1199515"/>
          </a:xfrm>
          <a:custGeom>
            <a:avLst/>
            <a:gdLst/>
            <a:ahLst/>
            <a:cxnLst/>
            <a:rect l="l" t="t" r="r" b="b"/>
            <a:pathLst>
              <a:path w="5425440" h="1199515">
                <a:moveTo>
                  <a:pt x="0" y="1199388"/>
                </a:moveTo>
                <a:lnTo>
                  <a:pt x="5425440" y="1199388"/>
                </a:lnTo>
                <a:lnTo>
                  <a:pt x="5425440" y="0"/>
                </a:lnTo>
                <a:lnTo>
                  <a:pt x="0" y="0"/>
                </a:lnTo>
                <a:lnTo>
                  <a:pt x="0" y="1199388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00304" y="5529478"/>
            <a:ext cx="21926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DepartmentName</a:t>
            </a:r>
            <a:r>
              <a:rPr sz="1200" spc="6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MedianCont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--------------------</a:t>
            </a:r>
            <a:r>
              <a:rPr sz="1200" spc="57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-------------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Document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Control</a:t>
            </a:r>
            <a:r>
              <a:rPr sz="1200" spc="26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16.8269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1348105" algn="l"/>
              </a:tabLst>
            </a:pPr>
            <a:r>
              <a:rPr sz="1200" spc="-5" dirty="0">
                <a:latin typeface="Segoe UI"/>
                <a:cs typeface="Segoe UI"/>
              </a:rPr>
              <a:t>Engineering	34.375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tabLst>
                <a:tab pos="1334770" algn="l"/>
              </a:tabLst>
            </a:pPr>
            <a:r>
              <a:rPr sz="1200" spc="-5" dirty="0">
                <a:latin typeface="Segoe UI"/>
                <a:cs typeface="Segoe UI"/>
              </a:rPr>
              <a:t>Executive	54.32695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Human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Resources</a:t>
            </a:r>
            <a:r>
              <a:rPr sz="1200" spc="59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17.427850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21610" y="5529478"/>
            <a:ext cx="8185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MedianDisc</a:t>
            </a:r>
            <a:endParaRPr sz="1200">
              <a:latin typeface="Segoe UI"/>
              <a:cs typeface="Segoe UI"/>
            </a:endParaRPr>
          </a:p>
          <a:p>
            <a:pPr marL="33655" marR="8255" indent="-2159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--------</a:t>
            </a:r>
            <a:r>
              <a:rPr sz="1200" spc="-15" dirty="0">
                <a:latin typeface="Segoe UI"/>
                <a:cs typeface="Segoe UI"/>
              </a:rPr>
              <a:t>-</a:t>
            </a:r>
            <a:r>
              <a:rPr sz="1200" dirty="0">
                <a:latin typeface="Segoe UI"/>
                <a:cs typeface="Segoe UI"/>
              </a:rPr>
              <a:t>-</a:t>
            </a:r>
            <a:r>
              <a:rPr sz="1200" spc="-15" dirty="0">
                <a:latin typeface="Segoe UI"/>
                <a:cs typeface="Segoe UI"/>
              </a:rPr>
              <a:t>-</a:t>
            </a:r>
            <a:r>
              <a:rPr sz="1200" dirty="0">
                <a:latin typeface="Segoe UI"/>
                <a:cs typeface="Segoe UI"/>
              </a:rPr>
              <a:t>--  </a:t>
            </a:r>
            <a:r>
              <a:rPr sz="1200" spc="-5" dirty="0">
                <a:latin typeface="Segoe UI"/>
                <a:cs typeface="Segoe UI"/>
              </a:rPr>
              <a:t>16.8269</a:t>
            </a:r>
            <a:endParaRPr sz="1200">
              <a:latin typeface="Segoe UI"/>
              <a:cs typeface="Segoe UI"/>
            </a:endParaRPr>
          </a:p>
          <a:p>
            <a:pPr marL="508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32.6923</a:t>
            </a:r>
            <a:endParaRPr sz="1200">
              <a:latin typeface="Segoe UI"/>
              <a:cs typeface="Segoe UI"/>
            </a:endParaRPr>
          </a:p>
          <a:p>
            <a:pPr marL="3683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48.5577</a:t>
            </a:r>
            <a:endParaRPr sz="12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16.5865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09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817" y="1233678"/>
            <a:ext cx="5793105" cy="1000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ROWS</a:t>
            </a:r>
            <a:r>
              <a:rPr sz="18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|</a:t>
            </a:r>
            <a:r>
              <a:rPr sz="18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RANGE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Segoe UI"/>
                <a:cs typeface="Segoe UI"/>
              </a:rPr>
              <a:t>PRECEDING, UNBOUNDING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PRECEDING,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CURRENT </a:t>
            </a:r>
            <a:r>
              <a:rPr sz="1800" spc="-30" dirty="0">
                <a:latin typeface="Segoe UI"/>
                <a:cs typeface="Segoe UI"/>
              </a:rPr>
              <a:t>ROW,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BETWEEN,</a:t>
            </a:r>
            <a:r>
              <a:rPr sz="1800" spc="-10" dirty="0">
                <a:latin typeface="Segoe UI"/>
                <a:cs typeface="Segoe UI"/>
              </a:rPr>
              <a:t> FOLLOWING,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UNBOUNDED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FOLLOWING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14718" y="1557782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40" h="178435">
                <a:moveTo>
                  <a:pt x="167640" y="0"/>
                </a:moveTo>
                <a:lnTo>
                  <a:pt x="0" y="0"/>
                </a:lnTo>
                <a:lnTo>
                  <a:pt x="0" y="178308"/>
                </a:lnTo>
                <a:lnTo>
                  <a:pt x="167640" y="178308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14718" y="1835150"/>
            <a:ext cx="502920" cy="178435"/>
          </a:xfrm>
          <a:custGeom>
            <a:avLst/>
            <a:gdLst/>
            <a:ahLst/>
            <a:cxnLst/>
            <a:rect l="l" t="t" r="r" b="b"/>
            <a:pathLst>
              <a:path w="502920" h="178435">
                <a:moveTo>
                  <a:pt x="502920" y="0"/>
                </a:moveTo>
                <a:lnTo>
                  <a:pt x="0" y="0"/>
                </a:lnTo>
                <a:lnTo>
                  <a:pt x="0" y="178308"/>
                </a:lnTo>
                <a:lnTo>
                  <a:pt x="502920" y="178308"/>
                </a:lnTo>
                <a:lnTo>
                  <a:pt x="502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4718" y="2112517"/>
            <a:ext cx="923925" cy="178435"/>
          </a:xfrm>
          <a:custGeom>
            <a:avLst/>
            <a:gdLst/>
            <a:ahLst/>
            <a:cxnLst/>
            <a:rect l="l" t="t" r="r" b="b"/>
            <a:pathLst>
              <a:path w="923925" h="178435">
                <a:moveTo>
                  <a:pt x="923544" y="0"/>
                </a:moveTo>
                <a:lnTo>
                  <a:pt x="0" y="0"/>
                </a:lnTo>
                <a:lnTo>
                  <a:pt x="0" y="178308"/>
                </a:lnTo>
                <a:lnTo>
                  <a:pt x="923544" y="178308"/>
                </a:lnTo>
                <a:lnTo>
                  <a:pt x="9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4719" y="2389885"/>
            <a:ext cx="1176655" cy="379730"/>
          </a:xfrm>
          <a:custGeom>
            <a:avLst/>
            <a:gdLst/>
            <a:ahLst/>
            <a:cxnLst/>
            <a:rect l="l" t="t" r="r" b="b"/>
            <a:pathLst>
              <a:path w="1176654" h="379730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  <a:path w="1176654" h="379730">
                <a:moveTo>
                  <a:pt x="1176528" y="201168"/>
                </a:moveTo>
                <a:lnTo>
                  <a:pt x="0" y="201168"/>
                </a:lnTo>
                <a:lnTo>
                  <a:pt x="0" y="379476"/>
                </a:lnTo>
                <a:lnTo>
                  <a:pt x="1176528" y="379476"/>
                </a:lnTo>
                <a:lnTo>
                  <a:pt x="1176528" y="201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14718" y="2868422"/>
            <a:ext cx="335280" cy="178435"/>
          </a:xfrm>
          <a:custGeom>
            <a:avLst/>
            <a:gdLst/>
            <a:ahLst/>
            <a:cxnLst/>
            <a:rect l="l" t="t" r="r" b="b"/>
            <a:pathLst>
              <a:path w="335279" h="178435">
                <a:moveTo>
                  <a:pt x="335279" y="0"/>
                </a:moveTo>
                <a:lnTo>
                  <a:pt x="0" y="0"/>
                </a:lnTo>
                <a:lnTo>
                  <a:pt x="0" y="178308"/>
                </a:lnTo>
                <a:lnTo>
                  <a:pt x="335279" y="178308"/>
                </a:lnTo>
                <a:lnTo>
                  <a:pt x="335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14718" y="3145789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8"/>
                </a:lnTo>
                <a:lnTo>
                  <a:pt x="419100" y="178308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14718" y="3423158"/>
            <a:ext cx="167640" cy="178435"/>
          </a:xfrm>
          <a:custGeom>
            <a:avLst/>
            <a:gdLst/>
            <a:ahLst/>
            <a:cxnLst/>
            <a:rect l="l" t="t" r="r" b="b"/>
            <a:pathLst>
              <a:path w="167640" h="178435">
                <a:moveTo>
                  <a:pt x="167640" y="0"/>
                </a:moveTo>
                <a:lnTo>
                  <a:pt x="0" y="0"/>
                </a:lnTo>
                <a:lnTo>
                  <a:pt x="0" y="178308"/>
                </a:lnTo>
                <a:lnTo>
                  <a:pt x="167640" y="178308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4718" y="3700526"/>
            <a:ext cx="419100" cy="178435"/>
          </a:xfrm>
          <a:custGeom>
            <a:avLst/>
            <a:gdLst/>
            <a:ahLst/>
            <a:cxnLst/>
            <a:rect l="l" t="t" r="r" b="b"/>
            <a:pathLst>
              <a:path w="419100" h="178435">
                <a:moveTo>
                  <a:pt x="419100" y="0"/>
                </a:moveTo>
                <a:lnTo>
                  <a:pt x="0" y="0"/>
                </a:lnTo>
                <a:lnTo>
                  <a:pt x="0" y="178307"/>
                </a:lnTo>
                <a:lnTo>
                  <a:pt x="419100" y="178307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15100" y="1546860"/>
            <a:ext cx="5361940" cy="23545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First_Value</a:t>
            </a:r>
            <a:endParaRPr sz="1200">
              <a:latin typeface="Consolas"/>
              <a:cs typeface="Consolas"/>
            </a:endParaRPr>
          </a:p>
          <a:p>
            <a:pPr marR="893444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JobTitle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VacationHours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VacHours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FIRST_VALUE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LastName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OVER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200" dirty="0">
                <a:latin typeface="Consolas"/>
                <a:cs typeface="Consolas"/>
              </a:rPr>
              <a:t>JobTitle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VacationHours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ASC ROWS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UNBOUNDED PRECEDING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Consolas"/>
                <a:cs typeface="Consolas"/>
              </a:rPr>
              <a:t>FewestVacHours</a:t>
            </a:r>
            <a:endParaRPr sz="1200">
              <a:latin typeface="Consolas"/>
              <a:cs typeface="Consolas"/>
            </a:endParaRPr>
          </a:p>
          <a:p>
            <a:pPr marR="2577465">
              <a:lnSpc>
                <a:spcPct val="1517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Employee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Person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Person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</a:t>
            </a:r>
            <a:endParaRPr sz="1200">
              <a:latin typeface="Consolas"/>
              <a:cs typeface="Consolas"/>
            </a:endParaRPr>
          </a:p>
          <a:p>
            <a:pPr marR="1820545">
              <a:lnSpc>
                <a:spcPct val="15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200" dirty="0"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p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BusinessEntityID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JobTitle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58458" y="4398508"/>
            <a:ext cx="3002915" cy="10160"/>
            <a:chOff x="6458458" y="4398508"/>
            <a:chExt cx="3002915" cy="10160"/>
          </a:xfrm>
        </p:grpSpPr>
        <p:sp>
          <p:nvSpPr>
            <p:cNvPr id="14" name="object 14"/>
            <p:cNvSpPr/>
            <p:nvPr/>
          </p:nvSpPr>
          <p:spPr>
            <a:xfrm>
              <a:off x="6458458" y="4403307"/>
              <a:ext cx="1996439" cy="0"/>
            </a:xfrm>
            <a:custGeom>
              <a:avLst/>
              <a:gdLst/>
              <a:ahLst/>
              <a:cxnLst/>
              <a:rect l="l" t="t" r="r" b="b"/>
              <a:pathLst>
                <a:path w="1996440">
                  <a:moveTo>
                    <a:pt x="0" y="0"/>
                  </a:moveTo>
                  <a:lnTo>
                    <a:pt x="1996440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0204" y="4403307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73" y="0"/>
                  </a:lnTo>
                </a:path>
              </a:pathLst>
            </a:custGeom>
            <a:ln w="959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621011" y="4403307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061" y="0"/>
                </a:lnTo>
              </a:path>
            </a:pathLst>
          </a:custGeom>
          <a:ln w="95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1657" y="4403307"/>
            <a:ext cx="1152525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0"/>
                </a:moveTo>
                <a:lnTo>
                  <a:pt x="1152144" y="0"/>
                </a:lnTo>
              </a:path>
            </a:pathLst>
          </a:custGeom>
          <a:ln w="959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65747" y="4069079"/>
            <a:ext cx="5524500" cy="193865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  <a:tabLst>
                <a:tab pos="2177415" algn="l"/>
                <a:tab pos="3259454" algn="l"/>
                <a:tab pos="4099560" algn="l"/>
              </a:tabLst>
            </a:pPr>
            <a:r>
              <a:rPr sz="1200" spc="-5" dirty="0">
                <a:latin typeface="Segoe UI"/>
                <a:cs typeface="Segoe UI"/>
              </a:rPr>
              <a:t>JobTitle	</a:t>
            </a:r>
            <a:r>
              <a:rPr sz="1200" dirty="0">
                <a:latin typeface="Segoe UI"/>
                <a:cs typeface="Segoe UI"/>
              </a:rPr>
              <a:t>LastName	</a:t>
            </a:r>
            <a:r>
              <a:rPr sz="1200" spc="-10" dirty="0">
                <a:latin typeface="Segoe UI"/>
                <a:cs typeface="Segoe UI"/>
              </a:rPr>
              <a:t>VacHours	FewestVacHours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  <a:tabLst>
                <a:tab pos="2219960" algn="l"/>
                <a:tab pos="3443604" algn="l"/>
                <a:tab pos="4103370" algn="l"/>
              </a:tabLst>
            </a:pPr>
            <a:r>
              <a:rPr sz="1200" dirty="0">
                <a:latin typeface="Segoe UI"/>
                <a:cs typeface="Segoe UI"/>
              </a:rPr>
              <a:t>Accountant	</a:t>
            </a:r>
            <a:r>
              <a:rPr sz="1200" spc="-5" dirty="0">
                <a:latin typeface="Segoe UI"/>
                <a:cs typeface="Segoe UI"/>
              </a:rPr>
              <a:t>Moreland	58	Moreland</a:t>
            </a:r>
            <a:endParaRPr sz="120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tabLst>
                <a:tab pos="2219960" algn="l"/>
                <a:tab pos="3437254" algn="l"/>
                <a:tab pos="4097020" algn="l"/>
              </a:tabLst>
            </a:pPr>
            <a:r>
              <a:rPr sz="1200" dirty="0">
                <a:latin typeface="Segoe UI"/>
                <a:cs typeface="Segoe UI"/>
              </a:rPr>
              <a:t>Accountant	</a:t>
            </a:r>
            <a:r>
              <a:rPr sz="1200" spc="-5" dirty="0">
                <a:latin typeface="Segoe UI"/>
                <a:cs typeface="Segoe UI"/>
              </a:rPr>
              <a:t>Seamans	59	Moreland</a:t>
            </a:r>
            <a:endParaRPr sz="1200">
              <a:latin typeface="Segoe UI"/>
              <a:cs typeface="Segoe UI"/>
            </a:endParaRPr>
          </a:p>
          <a:p>
            <a:pPr marL="92710" marR="1029335">
              <a:lnSpc>
                <a:spcPct val="100000"/>
              </a:lnSpc>
              <a:tabLst>
                <a:tab pos="2215515" algn="l"/>
                <a:tab pos="3430270" algn="l"/>
                <a:tab pos="3458845" algn="l"/>
                <a:tab pos="4091940" algn="l"/>
                <a:tab pos="4118610" algn="l"/>
              </a:tabLst>
            </a:pP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Manager	</a:t>
            </a:r>
            <a:r>
              <a:rPr sz="1200" spc="-5" dirty="0">
                <a:latin typeface="Segoe UI"/>
                <a:cs typeface="Segoe UI"/>
              </a:rPr>
              <a:t>Liu	57	Liu </a:t>
            </a:r>
            <a:r>
              <a:rPr sz="1200" dirty="0">
                <a:latin typeface="Segoe UI"/>
                <a:cs typeface="Segoe UI"/>
              </a:rPr>
              <a:t> Ac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ounts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40" dirty="0">
                <a:latin typeface="Segoe UI"/>
                <a:cs typeface="Segoe UI"/>
              </a:rPr>
              <a:t>P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y</a:t>
            </a:r>
            <a:r>
              <a:rPr sz="1200" dirty="0">
                <a:latin typeface="Segoe UI"/>
                <a:cs typeface="Segoe UI"/>
              </a:rPr>
              <a:t>ab</a:t>
            </a:r>
            <a:r>
              <a:rPr sz="1200" spc="-5" dirty="0">
                <a:latin typeface="Segoe UI"/>
                <a:cs typeface="Segoe UI"/>
              </a:rPr>
              <a:t>l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</a:t>
            </a:r>
            <a:r>
              <a:rPr sz="1200" spc="-10" dirty="0">
                <a:latin typeface="Segoe UI"/>
                <a:cs typeface="Segoe UI"/>
              </a:rPr>
              <a:t>c</a:t>
            </a:r>
            <a:r>
              <a:rPr sz="1200" spc="-5" dirty="0">
                <a:latin typeface="Segoe UI"/>
                <a:cs typeface="Segoe UI"/>
              </a:rPr>
              <a:t>ial</a:t>
            </a:r>
            <a:r>
              <a:rPr sz="1200" spc="-10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t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	</a:t>
            </a:r>
            <a:r>
              <a:rPr sz="1200" spc="-3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6</a:t>
            </a:r>
            <a:r>
              <a:rPr sz="1200" dirty="0">
                <a:latin typeface="Segoe UI"/>
                <a:cs typeface="Segoe UI"/>
              </a:rPr>
              <a:t>3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  Ac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ounts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40" dirty="0">
                <a:latin typeface="Segoe UI"/>
                <a:cs typeface="Segoe UI"/>
              </a:rPr>
              <a:t>P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y</a:t>
            </a:r>
            <a:r>
              <a:rPr sz="1200" dirty="0">
                <a:latin typeface="Segoe UI"/>
                <a:cs typeface="Segoe UI"/>
              </a:rPr>
              <a:t>ab</a:t>
            </a:r>
            <a:r>
              <a:rPr sz="1200" spc="-5" dirty="0">
                <a:latin typeface="Segoe UI"/>
                <a:cs typeface="Segoe UI"/>
              </a:rPr>
              <a:t>l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</a:t>
            </a:r>
            <a:r>
              <a:rPr sz="1200" spc="-10" dirty="0">
                <a:latin typeface="Segoe UI"/>
                <a:cs typeface="Segoe UI"/>
              </a:rPr>
              <a:t>c</a:t>
            </a:r>
            <a:r>
              <a:rPr sz="1200" spc="-5" dirty="0">
                <a:latin typeface="Segoe UI"/>
                <a:cs typeface="Segoe UI"/>
              </a:rPr>
              <a:t>ial</a:t>
            </a:r>
            <a:r>
              <a:rPr sz="1200" spc="-10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t	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Shepe</a:t>
            </a:r>
            <a:r>
              <a:rPr sz="1200" spc="-15" dirty="0">
                <a:latin typeface="Segoe UI"/>
                <a:cs typeface="Segoe UI"/>
              </a:rPr>
              <a:t>r</a:t>
            </a:r>
            <a:r>
              <a:rPr sz="1200" dirty="0">
                <a:latin typeface="Segoe UI"/>
                <a:cs typeface="Segoe UI"/>
              </a:rPr>
              <a:t>digian	</a:t>
            </a:r>
            <a:r>
              <a:rPr sz="1200" spc="-5" dirty="0">
                <a:latin typeface="Segoe UI"/>
                <a:cs typeface="Segoe UI"/>
              </a:rPr>
              <a:t>6</a:t>
            </a:r>
            <a:r>
              <a:rPr sz="1200" dirty="0">
                <a:latin typeface="Segoe UI"/>
                <a:cs typeface="Segoe UI"/>
              </a:rPr>
              <a:t>4	</a:t>
            </a:r>
            <a:r>
              <a:rPr sz="1200" spc="-12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o</a:t>
            </a:r>
            <a:r>
              <a:rPr sz="1200" spc="-5" dirty="0">
                <a:latin typeface="Segoe UI"/>
                <a:cs typeface="Segoe UI"/>
              </a:rPr>
              <a:t>mi</a:t>
            </a:r>
            <a:r>
              <a:rPr sz="1200" dirty="0">
                <a:latin typeface="Segoe UI"/>
                <a:cs typeface="Segoe UI"/>
              </a:rPr>
              <a:t>c  </a:t>
            </a: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Specialist</a:t>
            </a:r>
            <a:r>
              <a:rPr sz="1200" spc="695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Poe	</a:t>
            </a:r>
            <a:r>
              <a:rPr sz="1200" spc="-5" dirty="0">
                <a:latin typeface="Segoe UI"/>
                <a:cs typeface="Segoe UI"/>
              </a:rPr>
              <a:t>60	</a:t>
            </a:r>
            <a:r>
              <a:rPr sz="1200" spc="-20" dirty="0">
                <a:latin typeface="Segoe UI"/>
                <a:cs typeface="Segoe UI"/>
              </a:rPr>
              <a:t>Poe 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Accounts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 Specialist</a:t>
            </a:r>
            <a:r>
              <a:rPr sz="1200" spc="69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Spoon		61		</a:t>
            </a:r>
            <a:r>
              <a:rPr sz="1200" spc="-20" dirty="0">
                <a:latin typeface="Segoe UI"/>
                <a:cs typeface="Segoe UI"/>
              </a:rPr>
              <a:t>Poe 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Accounts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Receivable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Specialist</a:t>
            </a:r>
            <a:r>
              <a:rPr sz="1200" spc="67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Walton		</a:t>
            </a:r>
            <a:r>
              <a:rPr sz="1200" spc="-5" dirty="0">
                <a:latin typeface="Segoe UI"/>
                <a:cs typeface="Segoe UI"/>
              </a:rPr>
              <a:t>62		</a:t>
            </a:r>
            <a:r>
              <a:rPr sz="1200" spc="-20" dirty="0">
                <a:latin typeface="Segoe UI"/>
                <a:cs typeface="Segoe UI"/>
              </a:rPr>
              <a:t>Poe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7884"/>
            <a:ext cx="1903983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951720" cy="52743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HyperLogLog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accuracy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Will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2%</a:t>
            </a:r>
            <a:r>
              <a:rPr sz="1600" spc="-5" dirty="0">
                <a:latin typeface="Segoe UI"/>
                <a:cs typeface="Segoe UI"/>
              </a:rPr>
              <a:t> accuracy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true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cardinality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average.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e.g.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COUNT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(DISTINCT)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1,000,000,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HyperLogLog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999,736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1,016,234.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APPROX_COUNT_DISTINCT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Returns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approximate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unique</a:t>
            </a:r>
            <a:r>
              <a:rPr sz="1600" spc="-5" dirty="0">
                <a:latin typeface="Segoe UI"/>
                <a:cs typeface="Segoe UI"/>
              </a:rPr>
              <a:t> non-null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Use</a:t>
            </a:r>
            <a:r>
              <a:rPr sz="1800" spc="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Case: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Approximating</a:t>
            </a:r>
            <a:r>
              <a:rPr sz="18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web</a:t>
            </a:r>
            <a:r>
              <a:rPr sz="1800" spc="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usage trend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behavior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Segoe UI Semibold"/>
              <a:cs typeface="Segoe UI Semibold"/>
            </a:endParaRPr>
          </a:p>
          <a:p>
            <a:pPr marL="104139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Syntax</a:t>
            </a:r>
            <a:endParaRPr sz="1600">
              <a:latin typeface="Consolas"/>
              <a:cs typeface="Consolas"/>
            </a:endParaRPr>
          </a:p>
          <a:p>
            <a:pPr marL="104139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APPROX_COUNT_DISTINCT</a:t>
            </a:r>
            <a:r>
              <a:rPr sz="1600" spc="-20" dirty="0">
                <a:solidFill>
                  <a:srgbClr val="FF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expression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150">
              <a:latin typeface="Consolas"/>
              <a:cs typeface="Consolas"/>
            </a:endParaRPr>
          </a:p>
          <a:p>
            <a:pPr marL="104139" marR="57150">
              <a:lnSpc>
                <a:spcPct val="1313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approximate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number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different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keys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status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from the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orders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table.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O_OrderStatus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APPROX_COUNT_DISTINCT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O_OrderKey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600" spc="8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600" spc="869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Approx_Distinct_OrderKey 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600" spc="-10" dirty="0">
                <a:latin typeface="Consolas"/>
                <a:cs typeface="Consolas"/>
              </a:rPr>
              <a:t>dbo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Orders</a:t>
            </a:r>
            <a:endParaRPr sz="1600">
              <a:latin typeface="Consolas"/>
              <a:cs typeface="Consolas"/>
            </a:endParaRPr>
          </a:p>
          <a:p>
            <a:pPr marL="104139" marR="7281545">
              <a:lnSpc>
                <a:spcPts val="2530"/>
              </a:lnSpc>
              <a:spcBef>
                <a:spcPts val="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600" spc="-5" dirty="0">
                <a:latin typeface="Consolas"/>
                <a:cs typeface="Consolas"/>
              </a:rPr>
              <a:t>O_OrderStatus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O_OrderStatus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5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2015363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057" y="1070813"/>
            <a:ext cx="2849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 Semibold"/>
                <a:cs typeface="Segoe UI Semibold"/>
              </a:rPr>
              <a:t>APPROX_COUNT_DISTINCT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5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41620" y="4474464"/>
            <a:ext cx="6581140" cy="2034539"/>
            <a:chOff x="5341620" y="4474464"/>
            <a:chExt cx="6581140" cy="20345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764" y="4483608"/>
              <a:ext cx="6562344" cy="20162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46192" y="4479036"/>
              <a:ext cx="6571615" cy="2025650"/>
            </a:xfrm>
            <a:custGeom>
              <a:avLst/>
              <a:gdLst/>
              <a:ahLst/>
              <a:cxnLst/>
              <a:rect l="l" t="t" r="r" b="b"/>
              <a:pathLst>
                <a:path w="6571615" h="2025650">
                  <a:moveTo>
                    <a:pt x="0" y="2025395"/>
                  </a:moveTo>
                  <a:lnTo>
                    <a:pt x="6571488" y="2025395"/>
                  </a:lnTo>
                  <a:lnTo>
                    <a:pt x="6571488" y="0"/>
                  </a:lnTo>
                  <a:lnTo>
                    <a:pt x="0" y="0"/>
                  </a:lnTo>
                  <a:lnTo>
                    <a:pt x="0" y="2025395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41620" y="1571244"/>
            <a:ext cx="6581140" cy="2156460"/>
            <a:chOff x="5341620" y="1571244"/>
            <a:chExt cx="6581140" cy="2156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0764" y="1580388"/>
              <a:ext cx="6562344" cy="21381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46192" y="1575816"/>
              <a:ext cx="6571615" cy="2147570"/>
            </a:xfrm>
            <a:custGeom>
              <a:avLst/>
              <a:gdLst/>
              <a:ahLst/>
              <a:cxnLst/>
              <a:rect l="l" t="t" r="r" b="b"/>
              <a:pathLst>
                <a:path w="6571615" h="2147570">
                  <a:moveTo>
                    <a:pt x="0" y="2147316"/>
                  </a:moveTo>
                  <a:lnTo>
                    <a:pt x="6571488" y="2147316"/>
                  </a:lnTo>
                  <a:lnTo>
                    <a:pt x="6571488" y="0"/>
                  </a:lnTo>
                  <a:lnTo>
                    <a:pt x="0" y="0"/>
                  </a:lnTo>
                  <a:lnTo>
                    <a:pt x="0" y="21473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7576" y="1583436"/>
            <a:ext cx="4796155" cy="1889760"/>
            <a:chOff x="417576" y="1583436"/>
            <a:chExt cx="4796155" cy="18897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20" y="1592580"/>
              <a:ext cx="4777740" cy="18714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148" y="1588008"/>
              <a:ext cx="4787265" cy="1880870"/>
            </a:xfrm>
            <a:custGeom>
              <a:avLst/>
              <a:gdLst/>
              <a:ahLst/>
              <a:cxnLst/>
              <a:rect l="l" t="t" r="r" b="b"/>
              <a:pathLst>
                <a:path w="4787265" h="1880870">
                  <a:moveTo>
                    <a:pt x="0" y="1880616"/>
                  </a:moveTo>
                  <a:lnTo>
                    <a:pt x="4786884" y="1880616"/>
                  </a:lnTo>
                  <a:lnTo>
                    <a:pt x="4786884" y="0"/>
                  </a:lnTo>
                  <a:lnTo>
                    <a:pt x="0" y="0"/>
                  </a:lnTo>
                  <a:lnTo>
                    <a:pt x="0" y="18806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7576" y="4474464"/>
            <a:ext cx="4796155" cy="2034539"/>
            <a:chOff x="417576" y="4474464"/>
            <a:chExt cx="4796155" cy="2034539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" y="4483608"/>
              <a:ext cx="4777740" cy="20162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2148" y="4479036"/>
              <a:ext cx="4787265" cy="2025650"/>
            </a:xfrm>
            <a:custGeom>
              <a:avLst/>
              <a:gdLst/>
              <a:ahLst/>
              <a:cxnLst/>
              <a:rect l="l" t="t" r="r" b="b"/>
              <a:pathLst>
                <a:path w="4787265" h="2025650">
                  <a:moveTo>
                    <a:pt x="0" y="2025395"/>
                  </a:moveTo>
                  <a:lnTo>
                    <a:pt x="4786884" y="2025395"/>
                  </a:lnTo>
                  <a:lnTo>
                    <a:pt x="4786884" y="0"/>
                  </a:lnTo>
                  <a:lnTo>
                    <a:pt x="0" y="0"/>
                  </a:lnTo>
                  <a:lnTo>
                    <a:pt x="0" y="202539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0057" y="3968242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 Semibold"/>
                <a:cs typeface="Segoe UI Semibold"/>
              </a:rPr>
              <a:t>COUNT</a:t>
            </a:r>
            <a:r>
              <a:rPr sz="1800" spc="-6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DISTINCT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3655" y="89281"/>
            <a:ext cx="2015363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935736"/>
            <a:ext cx="10335768" cy="498652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1057118"/>
            <a:ext cx="5488940" cy="147383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Group</a:t>
            </a:r>
            <a:r>
              <a:rPr sz="1800" spc="-5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by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with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rollup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31400"/>
              </a:lnSpc>
              <a:spcBef>
                <a:spcPts val="185"/>
              </a:spcBef>
            </a:pPr>
            <a:r>
              <a:rPr sz="1600" spc="-10" dirty="0">
                <a:latin typeface="Segoe UI"/>
                <a:cs typeface="Segoe UI"/>
              </a:rPr>
              <a:t>Creates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combination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column </a:t>
            </a:r>
            <a:r>
              <a:rPr sz="1600" spc="-10" dirty="0">
                <a:latin typeface="Segoe UI"/>
                <a:cs typeface="Segoe UI"/>
              </a:rPr>
              <a:t>expressions.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Rolls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5" dirty="0">
                <a:latin typeface="Segoe UI"/>
                <a:cs typeface="Segoe UI"/>
              </a:rPr>
              <a:t>results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subtotals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grand totals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Calculate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" y="2955950"/>
            <a:ext cx="5916930" cy="10598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Grouping</a:t>
            </a:r>
            <a:r>
              <a:rPr sz="16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sets</a:t>
            </a:r>
            <a:endParaRPr sz="16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Combine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BY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clauses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BY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CLAUSE.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Equivalent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UNION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1756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7352" y="1098803"/>
            <a:ext cx="5137785" cy="227711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GROUP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ROLLUP Example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  <a:p>
            <a:pPr marL="92710" marR="3368675">
              <a:lnSpc>
                <a:spcPct val="1312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Region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92710" marR="2367915">
              <a:lnSpc>
                <a:spcPts val="2520"/>
              </a:lnSpc>
              <a:spcBef>
                <a:spcPts val="185"/>
              </a:spcBef>
            </a:pP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SUM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Sales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600" spc="-10" dirty="0">
                <a:latin typeface="Consolas"/>
                <a:cs typeface="Consolas"/>
              </a:rPr>
              <a:t>TotalSales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Sales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41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ROLLUP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10" dirty="0">
                <a:latin typeface="Consolas"/>
                <a:cs typeface="Consolas"/>
              </a:rPr>
              <a:t>Region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Results</a:t>
            </a:r>
            <a:r>
              <a:rPr sz="16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01636" y="3653282"/>
          <a:ext cx="4773930" cy="260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Country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Region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4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TotalSales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749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Alberta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British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Columbia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500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Canada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600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States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Montana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2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States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NULL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700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681480" cy="1233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05155" y="4362983"/>
            <a:ext cx="4361815" cy="16275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GROUP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SETS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Example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endParaRPr sz="1600">
              <a:latin typeface="Consolas"/>
              <a:cs typeface="Consolas"/>
            </a:endParaRPr>
          </a:p>
          <a:p>
            <a:pPr marL="12700" marR="1673225">
              <a:lnSpc>
                <a:spcPct val="1313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SUM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Sales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600" spc="-10" dirty="0">
                <a:latin typeface="Consolas"/>
                <a:cs typeface="Consolas"/>
              </a:rPr>
              <a:t>TotalSales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600" spc="-10" dirty="0">
                <a:latin typeface="Consolas"/>
                <a:cs typeface="Consolas"/>
              </a:rPr>
              <a:t>Sales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BY </a:t>
            </a:r>
            <a:r>
              <a:rPr sz="1600" spc="-10" dirty="0">
                <a:solidFill>
                  <a:srgbClr val="FF00FF"/>
                </a:solidFill>
                <a:latin typeface="Consolas"/>
                <a:cs typeface="Consolas"/>
              </a:rPr>
              <a:t>GROUPING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SETS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Country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()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 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6303010" cy="13766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Specifies that statements cannot </a:t>
            </a:r>
            <a:r>
              <a:rPr sz="1600" spc="-10" dirty="0">
                <a:latin typeface="Segoe UI"/>
                <a:cs typeface="Segoe UI"/>
              </a:rPr>
              <a:t>read </a:t>
            </a:r>
            <a:r>
              <a:rPr sz="1600" spc="-5" dirty="0">
                <a:latin typeface="Segoe UI"/>
                <a:cs typeface="Segoe UI"/>
              </a:rPr>
              <a:t>data that has been modified </a:t>
            </a:r>
            <a:r>
              <a:rPr sz="1600" spc="-10" dirty="0">
                <a:latin typeface="Segoe UI"/>
                <a:cs typeface="Segoe UI"/>
              </a:rPr>
              <a:t>but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committed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other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dirty </a:t>
            </a:r>
            <a:r>
              <a:rPr sz="1600" spc="-10" dirty="0">
                <a:latin typeface="Segoe UI"/>
                <a:cs typeface="Segoe UI"/>
              </a:rPr>
              <a:t>reads.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652499"/>
            <a:ext cx="6531609" cy="414020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Isolation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level</a:t>
            </a:r>
            <a:endParaRPr sz="180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spcBef>
                <a:spcPts val="82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READ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25" dirty="0">
                <a:latin typeface="Segoe UI"/>
                <a:cs typeface="Segoe UI"/>
              </a:rPr>
              <a:t>REPEATABLE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READ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Segoe UI"/>
                <a:cs typeface="Segoe UI"/>
              </a:rPr>
              <a:t>SNAPSHOT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Segoe UI"/>
                <a:cs typeface="Segoe UI"/>
              </a:rPr>
              <a:t>READ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UNCOMMITTED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(dirty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reads)</a:t>
            </a: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SzPct val="8928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Segoe UI"/>
                <a:cs typeface="Segoe UI"/>
              </a:rPr>
              <a:t>SERIALIZABLE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Segoe UI"/>
                <a:cs typeface="Segoe UI"/>
              </a:rPr>
              <a:t>READ_COMMITTED_SNAPSHOT</a:t>
            </a:r>
            <a:endParaRPr sz="1600">
              <a:latin typeface="Segoe UI"/>
              <a:cs typeface="Segoe UI"/>
            </a:endParaRPr>
          </a:p>
          <a:p>
            <a:pPr marL="12700" marR="407670">
              <a:lnSpc>
                <a:spcPct val="110000"/>
              </a:lnSpc>
              <a:spcBef>
                <a:spcPts val="600"/>
              </a:spcBef>
            </a:pPr>
            <a:r>
              <a:rPr sz="1600" b="1" spc="-10" dirty="0">
                <a:latin typeface="Segoe UI"/>
                <a:cs typeface="Segoe UI"/>
              </a:rPr>
              <a:t>OFF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(Default)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10" dirty="0">
                <a:latin typeface="Segoe UI"/>
                <a:cs typeface="Segoe UI"/>
              </a:rPr>
              <a:t>shared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locks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other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modifying</a:t>
            </a:r>
            <a:r>
              <a:rPr sz="1600" spc="-10" dirty="0">
                <a:latin typeface="Segoe UI"/>
                <a:cs typeface="Segoe UI"/>
              </a:rPr>
              <a:t> 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while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operation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600"/>
              </a:spcBef>
            </a:pPr>
            <a:r>
              <a:rPr sz="1600" b="1" spc="-5" dirty="0">
                <a:latin typeface="Segoe UI"/>
                <a:cs typeface="Segoe UI"/>
              </a:rPr>
              <a:t>ON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Uses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versioning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present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statement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a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transactionally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consistent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snapshot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 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at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dirty="0">
                <a:latin typeface="Segoe UI"/>
                <a:cs typeface="Segoe UI"/>
              </a:rPr>
              <a:t> start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statement.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protect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26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9706" y="1478661"/>
            <a:ext cx="28498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0000FC"/>
                </a:solidFill>
                <a:latin typeface="Calibri"/>
                <a:cs typeface="Calibri"/>
              </a:rPr>
              <a:t>ALTER</a:t>
            </a:r>
            <a:r>
              <a:rPr sz="1400" spc="-2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000FC"/>
                </a:solidFill>
                <a:latin typeface="Calibri"/>
                <a:cs typeface="Calibri"/>
              </a:rPr>
              <a:t>DATABASE</a:t>
            </a:r>
            <a:r>
              <a:rPr sz="1400" spc="-4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MyDatabase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FC"/>
                </a:solidFill>
                <a:latin typeface="Calibri"/>
                <a:cs typeface="Calibri"/>
              </a:rPr>
              <a:t>SET</a:t>
            </a:r>
            <a:r>
              <a:rPr sz="1400" spc="-3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71717"/>
                </a:solidFill>
                <a:latin typeface="Calibri"/>
                <a:cs typeface="Calibri"/>
              </a:rPr>
              <a:t>ALLOW_SNAPSHOT_ISOLATION</a:t>
            </a:r>
            <a:r>
              <a:rPr sz="14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0FC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9706" y="2118741"/>
            <a:ext cx="25863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0000FC"/>
                </a:solidFill>
                <a:latin typeface="Calibri"/>
                <a:cs typeface="Calibri"/>
              </a:rPr>
              <a:t>ALTER</a:t>
            </a:r>
            <a:r>
              <a:rPr sz="1400" spc="-1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000FC"/>
                </a:solidFill>
                <a:latin typeface="Calibri"/>
                <a:cs typeface="Calibri"/>
              </a:rPr>
              <a:t>DATABASE</a:t>
            </a:r>
            <a:r>
              <a:rPr sz="1400" spc="-35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MyDatabase</a:t>
            </a:r>
            <a:r>
              <a:rPr sz="1400" spc="1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00FC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0000FC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Calibri"/>
                <a:cs typeface="Calibri"/>
              </a:rPr>
              <a:t>READ_COMMITTED_SNAPSHOT</a:t>
            </a:r>
            <a:r>
              <a:rPr sz="1400" spc="-5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00FC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36470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331970" cy="412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enables</a:t>
            </a:r>
            <a:r>
              <a:rPr sz="1600" spc="-10" dirty="0">
                <a:latin typeface="Segoe UI"/>
                <a:cs typeface="Segoe UI"/>
              </a:rPr>
              <a:t> representation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complex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structures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  <a:p>
            <a:pPr marL="12700" marR="9779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is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 </a:t>
            </a:r>
            <a:r>
              <a:rPr sz="1600" spc="-20" dirty="0">
                <a:latin typeface="Segoe UI"/>
                <a:cs typeface="Segoe UI"/>
              </a:rPr>
              <a:t>NVARCHAR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columns.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450215">
              <a:lnSpc>
                <a:spcPct val="110000"/>
              </a:lnSpc>
              <a:spcBef>
                <a:spcPts val="1220"/>
              </a:spcBef>
            </a:pPr>
            <a:r>
              <a:rPr sz="1600" spc="-20" dirty="0">
                <a:latin typeface="Segoe UI"/>
                <a:cs typeface="Segoe UI"/>
              </a:rPr>
              <a:t>Transform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arrays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</a:t>
            </a:r>
            <a:r>
              <a:rPr sz="1600" spc="-10" dirty="0">
                <a:latin typeface="Segoe UI"/>
                <a:cs typeface="Segoe UI"/>
              </a:rPr>
              <a:t> 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 marL="12700" marR="318770">
              <a:lnSpc>
                <a:spcPct val="1101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Performance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optimization</a:t>
            </a:r>
            <a:r>
              <a:rPr sz="1600" spc="-10" dirty="0">
                <a:latin typeface="Segoe UI"/>
                <a:cs typeface="Segoe UI"/>
              </a:rPr>
              <a:t> using clustered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indexes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optimized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8218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4164" y="1120139"/>
            <a:ext cx="6169660" cy="51714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339979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Create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Table with column for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 string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TABLE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5"/>
              </a:spcBef>
            </a:pPr>
            <a:r>
              <a:rPr sz="120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61290" marR="3573145">
              <a:lnSpc>
                <a:spcPct val="141700"/>
              </a:lnSpc>
              <a:tabLst>
                <a:tab pos="862330" algn="l"/>
              </a:tabLst>
            </a:pPr>
            <a:r>
              <a:rPr sz="1200" spc="-5" dirty="0">
                <a:latin typeface="Calibri"/>
                <a:cs typeface="Calibri"/>
              </a:rPr>
              <a:t>CustomerId</a:t>
            </a:r>
            <a:r>
              <a:rPr sz="1200" spc="51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BIGINT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NULL</a:t>
            </a:r>
            <a:r>
              <a:rPr sz="1200" dirty="0">
                <a:latin typeface="Calibri"/>
                <a:cs typeface="Calibri"/>
              </a:rPr>
              <a:t>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Country	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NVARCHAR(150)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NULL</a:t>
            </a:r>
            <a:r>
              <a:rPr sz="1200" dirty="0"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Calibri"/>
                <a:cs typeface="Calibri"/>
              </a:rPr>
              <a:t>OrderDetails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NVARCHAR(3000)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NULL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–-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NVARCHAR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column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for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JSON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ROUND_ROBIN</a:t>
            </a:r>
            <a:r>
              <a:rPr sz="1200" spc="-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91440" marR="3395979">
              <a:lnSpc>
                <a:spcPct val="141700"/>
              </a:lnSpc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Populate table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with semi-structured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data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INSERT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INTO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  <a:p>
            <a:pPr marL="161290" marR="4765040" indent="-70485">
              <a:lnSpc>
                <a:spcPct val="141700"/>
              </a:lnSpc>
            </a:pPr>
            <a:r>
              <a:rPr sz="1200" dirty="0">
                <a:latin typeface="Calibri"/>
                <a:cs typeface="Calibri"/>
              </a:rPr>
              <a:t>( 101,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CustomerId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'Bahrain'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Country</a:t>
            </a:r>
            <a:endParaRPr sz="12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N'[{</a:t>
            </a:r>
            <a:r>
              <a:rPr sz="1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StoreId":</a:t>
            </a:r>
            <a:r>
              <a:rPr sz="1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"AW73565",</a:t>
            </a:r>
            <a:endParaRPr sz="12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  <a:spcBef>
                <a:spcPts val="605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"Order":</a:t>
            </a:r>
            <a:r>
              <a:rPr sz="1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{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"Number":"SO43659",</a:t>
            </a:r>
            <a:endParaRPr sz="1200">
              <a:latin typeface="Calibri"/>
              <a:cs typeface="Calibri"/>
            </a:endParaRPr>
          </a:p>
          <a:p>
            <a:pPr marL="75438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"Date":"2011-05-31T00:00:00"</a:t>
            </a:r>
            <a:endParaRPr sz="1200">
              <a:latin typeface="Calibri"/>
              <a:cs typeface="Calibri"/>
            </a:endParaRPr>
          </a:p>
          <a:p>
            <a:pPr marL="65087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},</a:t>
            </a:r>
            <a:endParaRPr sz="12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"Item":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 {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"Price":2024.40,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"Quantity":1</a:t>
            </a:r>
            <a:r>
              <a:rPr sz="1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}]’</a:t>
            </a:r>
            <a:r>
              <a:rPr sz="1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27329"/>
          </a:xfrm>
          <a:custGeom>
            <a:avLst/>
            <a:gdLst/>
            <a:ahLst/>
            <a:cxnLst/>
            <a:rect l="l" t="t" r="r" b="b"/>
            <a:pathLst>
              <a:path w="12192000" h="227329">
                <a:moveTo>
                  <a:pt x="0" y="227075"/>
                </a:moveTo>
                <a:lnTo>
                  <a:pt x="12192000" y="227075"/>
                </a:lnTo>
                <a:lnTo>
                  <a:pt x="12192000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0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43434"/>
            <a:ext cx="1760728" cy="12344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029835" cy="405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10540">
              <a:lnSpc>
                <a:spcPct val="110000"/>
              </a:lnSpc>
              <a:spcBef>
                <a:spcPts val="1220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following: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ISJSON</a:t>
            </a:r>
            <a:r>
              <a:rPr sz="1600" spc="2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–</a:t>
            </a:r>
            <a:r>
              <a:rPr sz="1600" spc="1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verify if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text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valid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solidFill>
                  <a:srgbClr val="0000FF"/>
                </a:solidFill>
                <a:latin typeface="Segoe UI"/>
                <a:cs typeface="Segoe UI"/>
              </a:rPr>
              <a:t>JSON_VALUE</a:t>
            </a:r>
            <a:r>
              <a:rPr sz="1600" spc="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extract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scalar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endParaRPr sz="1600">
              <a:latin typeface="Segoe UI"/>
              <a:cs typeface="Segoe UI"/>
            </a:endParaRPr>
          </a:p>
          <a:p>
            <a:pPr marL="299085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JSON_QUERY</a:t>
            </a:r>
            <a:r>
              <a:rPr sz="1600" spc="6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extract a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array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well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0" dirty="0">
                <a:latin typeface="Segoe UI"/>
                <a:cs typeface="Segoe UI"/>
              </a:rPr>
              <a:t>Perform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filter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224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60728" cy="1233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71388" y="1208532"/>
            <a:ext cx="5927090" cy="8305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346202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Return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rows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valid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data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CustomerId, OrderDetails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ISJSON</a:t>
            </a:r>
            <a:r>
              <a:rPr sz="1200" dirty="0">
                <a:latin typeface="Calibri"/>
                <a:cs typeface="Calibri"/>
              </a:rPr>
              <a:t>(OrderDetails)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&gt;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30887" y="2369756"/>
          <a:ext cx="5941695" cy="92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844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1543685" algn="l"/>
                        </a:tabLst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	OrderDetails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solidFill>
                      <a:srgbClr val="3B3B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N'[{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StoreId":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"AW73565",</a:t>
                      </a:r>
                      <a:r>
                        <a:rPr sz="1200" spc="2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"Order":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"Number":"SO43659",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"Date":"2011-05-31T00:00:00“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},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"Item": 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"Price":2024.40,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"Quantity":1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}}]'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B3B41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855208" y="4130040"/>
            <a:ext cx="5907405" cy="12014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3742054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Extract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values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from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string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CustomerId,</a:t>
            </a:r>
            <a:endParaRPr sz="12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Country,</a:t>
            </a:r>
            <a:endParaRPr sz="1200">
              <a:latin typeface="Calibri"/>
              <a:cs typeface="Calibri"/>
            </a:endParaRPr>
          </a:p>
          <a:p>
            <a:pPr marL="336550" marR="240474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JSON_VALUE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(OrderDetails,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'$.StoreId'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)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1200" dirty="0">
                <a:latin typeface="Calibri"/>
                <a:cs typeface="Calibri"/>
              </a:rPr>
              <a:t>StoreId,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JSON_QUERY</a:t>
            </a:r>
            <a:r>
              <a:rPr sz="1200" spc="-5" dirty="0">
                <a:latin typeface="Calibri"/>
                <a:cs typeface="Calibri"/>
              </a:rPr>
              <a:t>(OrderDetails,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'$.Item'</a:t>
            </a:r>
            <a:r>
              <a:rPr sz="1200" spc="-5" dirty="0">
                <a:latin typeface="Calibri"/>
                <a:cs typeface="Calibri"/>
              </a:rPr>
              <a:t>)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ItemDetails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850953" y="5488749"/>
          <a:ext cx="5941060" cy="65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87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Country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ItemDetails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solidFill>
                      <a:srgbClr val="3B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Bahrain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AW73565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{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"Price":2024.40,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"Quantity":1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}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3B3B41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916170" cy="252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 and </a:t>
            </a:r>
            <a:r>
              <a:rPr sz="1600" spc="-10" dirty="0">
                <a:latin typeface="Segoe UI"/>
                <a:cs typeface="Segoe UI"/>
              </a:rPr>
              <a:t>values 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text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analytical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dirty="0">
                <a:latin typeface="Segoe UI"/>
                <a:cs typeface="Segoe UI"/>
              </a:rPr>
              <a:t>Modify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following: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JSON_MODIFY</a:t>
            </a:r>
            <a:r>
              <a:rPr sz="1600" spc="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modifies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endParaRPr sz="1600">
              <a:latin typeface="Segoe UI"/>
              <a:cs typeface="Segoe UI"/>
            </a:endParaRPr>
          </a:p>
          <a:p>
            <a:pPr marL="299085" marR="300990" indent="-287020">
              <a:lnSpc>
                <a:spcPct val="110000"/>
              </a:lnSpc>
              <a:spcBef>
                <a:spcPts val="12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OPENJSON</a:t>
            </a:r>
            <a:r>
              <a:rPr sz="1600" spc="4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convert</a:t>
            </a:r>
            <a:r>
              <a:rPr sz="1600" spc="-10" dirty="0">
                <a:latin typeface="Segoe UI"/>
                <a:cs typeface="Segoe UI"/>
              </a:rPr>
              <a:t> JSON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collection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4008346"/>
            <a:ext cx="4525010" cy="110807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Flexibility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Convert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hierarchical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flat tabular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structure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99441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8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100" y="1074419"/>
            <a:ext cx="6009640" cy="64643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Modify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Item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Quantity</a:t>
            </a:r>
            <a:r>
              <a:rPr sz="1200" spc="-5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value</a:t>
            </a:r>
            <a:endParaRPr sz="1200">
              <a:latin typeface="Calibri"/>
              <a:cs typeface="Calibri"/>
            </a:endParaRPr>
          </a:p>
          <a:p>
            <a:pPr marL="91440" marR="20618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UPDATE </a:t>
            </a:r>
            <a:r>
              <a:rPr sz="1200" spc="-5" dirty="0">
                <a:latin typeface="Calibri"/>
                <a:cs typeface="Calibri"/>
              </a:rPr>
              <a:t>CustomerOrders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1200" spc="-5" dirty="0">
                <a:latin typeface="Calibri"/>
                <a:cs typeface="Calibri"/>
              </a:rPr>
              <a:t>OrderDetails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JSON_MODIFY</a:t>
            </a:r>
            <a:r>
              <a:rPr sz="1200" spc="-5" dirty="0">
                <a:latin typeface="Calibri"/>
                <a:cs typeface="Calibri"/>
              </a:rPr>
              <a:t>(OrderDetails,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'$.OrderDetails.Item.Quantity'</a:t>
            </a:r>
            <a:r>
              <a:rPr sz="1200" spc="-5" dirty="0">
                <a:latin typeface="Calibri"/>
                <a:cs typeface="Calibri"/>
              </a:rPr>
              <a:t>,2)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60728" cy="123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35396" y="3332988"/>
            <a:ext cx="5303520" cy="24917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 marR="226822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Convert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JSON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collection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rows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and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columns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CustomerId,</a:t>
            </a:r>
            <a:endParaRPr sz="1200">
              <a:latin typeface="Calibri"/>
              <a:cs typeface="Calibri"/>
            </a:endParaRPr>
          </a:p>
          <a:p>
            <a:pPr marL="336550" marR="34366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StoreId,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OrderDetails.OrderDate,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OrderDetails.OrderPrice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CustomerOrders</a:t>
            </a:r>
            <a:endParaRPr sz="1200">
              <a:latin typeface="Calibri"/>
              <a:cs typeface="Calibri"/>
            </a:endParaRPr>
          </a:p>
          <a:p>
            <a:pPr marL="92075" marR="1689100">
              <a:lnSpc>
                <a:spcPct val="100000"/>
              </a:lnSpc>
              <a:tabLst>
                <a:tab pos="1242695" algn="l"/>
              </a:tabLst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CROSS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APPLY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OPENJSON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(CustomerOrders.OrderDetails)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(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StoreId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VARCHAR(50)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'$.StoreId'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336550" marR="2099945">
              <a:lnSpc>
                <a:spcPct val="100000"/>
              </a:lnSpc>
              <a:tabLst>
                <a:tab pos="1146810" algn="l"/>
                <a:tab pos="1166495" algn="l"/>
                <a:tab pos="1834514" algn="l"/>
                <a:tab pos="1925955" algn="l"/>
                <a:tab pos="1991360" algn="l"/>
              </a:tabLst>
            </a:pPr>
            <a:r>
              <a:rPr sz="1200" spc="-5" dirty="0">
                <a:latin typeface="Calibri"/>
                <a:cs typeface="Calibri"/>
              </a:rPr>
              <a:t>OrderNumber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VARCHAR(100)</a:t>
            </a:r>
            <a:r>
              <a:rPr sz="1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'$.Order.Date'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spc="-26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OrderDate	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DATETIME		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'$.Order.Date'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OrderPrice	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DECIMAL	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‘$.Item.Price'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OrderQuantity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INT	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'$.Item.Quantity'</a:t>
            </a:r>
            <a:endParaRPr sz="1200">
              <a:latin typeface="Calibri"/>
              <a:cs typeface="Calibri"/>
            </a:endParaRPr>
          </a:p>
          <a:p>
            <a:pPr marL="30099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24537" y="1953069"/>
            <a:ext cx="5056505" cy="752475"/>
            <a:chOff x="5824537" y="1953069"/>
            <a:chExt cx="5056505" cy="752475"/>
          </a:xfrm>
        </p:grpSpPr>
        <p:sp>
          <p:nvSpPr>
            <p:cNvPr id="11" name="object 11"/>
            <p:cNvSpPr/>
            <p:nvPr/>
          </p:nvSpPr>
          <p:spPr>
            <a:xfrm>
              <a:off x="5835650" y="2232152"/>
              <a:ext cx="0" cy="466725"/>
            </a:xfrm>
            <a:custGeom>
              <a:avLst/>
              <a:gdLst/>
              <a:ahLst/>
              <a:cxnLst/>
              <a:rect l="l" t="t" r="r" b="b"/>
              <a:pathLst>
                <a:path h="466725">
                  <a:moveTo>
                    <a:pt x="0" y="0"/>
                  </a:moveTo>
                  <a:lnTo>
                    <a:pt x="0" y="466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9300" y="1957832"/>
              <a:ext cx="5046980" cy="741045"/>
            </a:xfrm>
            <a:custGeom>
              <a:avLst/>
              <a:gdLst/>
              <a:ahLst/>
              <a:cxnLst/>
              <a:rect l="l" t="t" r="r" b="b"/>
              <a:pathLst>
                <a:path w="5046980" h="741044">
                  <a:moveTo>
                    <a:pt x="5041900" y="0"/>
                  </a:moveTo>
                  <a:lnTo>
                    <a:pt x="5041900" y="741044"/>
                  </a:lnTo>
                </a:path>
                <a:path w="5046980" h="741044">
                  <a:moveTo>
                    <a:pt x="0" y="736345"/>
                  </a:moveTo>
                  <a:lnTo>
                    <a:pt x="5046726" y="736345"/>
                  </a:lnTo>
                </a:path>
              </a:pathLst>
            </a:custGeom>
            <a:ln w="9525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29300" y="1957895"/>
            <a:ext cx="5046980" cy="283845"/>
          </a:xfrm>
          <a:prstGeom prst="rect">
            <a:avLst/>
          </a:prstGeom>
          <a:solidFill>
            <a:srgbClr val="3B3B41"/>
          </a:solidFill>
        </p:spPr>
        <p:txBody>
          <a:bodyPr vert="horz" wrap="square" lIns="0" tIns="4127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25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OrderDetails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5405" y="2261361"/>
            <a:ext cx="3743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N'[{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StoreId":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"AW73565",</a:t>
            </a:r>
            <a:r>
              <a:rPr sz="1200" spc="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"Order":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{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"Number":"SO43659",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19414" y="2464054"/>
            <a:ext cx="1991995" cy="186055"/>
          </a:xfrm>
          <a:custGeom>
            <a:avLst/>
            <a:gdLst/>
            <a:ahLst/>
            <a:cxnLst/>
            <a:rect l="l" t="t" r="r" b="b"/>
            <a:pathLst>
              <a:path w="1991995" h="186055">
                <a:moveTo>
                  <a:pt x="1991868" y="0"/>
                </a:moveTo>
                <a:lnTo>
                  <a:pt x="0" y="0"/>
                </a:lnTo>
                <a:lnTo>
                  <a:pt x="0" y="185927"/>
                </a:lnTo>
                <a:lnTo>
                  <a:pt x="1991868" y="185927"/>
                </a:lnTo>
                <a:lnTo>
                  <a:pt x="1991868" y="0"/>
                </a:lnTo>
                <a:close/>
              </a:path>
            </a:pathLst>
          </a:custGeom>
          <a:solidFill>
            <a:srgbClr val="F0F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5405" y="2444241"/>
            <a:ext cx="4738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"Date":"2011-05-31T00:00:00“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},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"Item":</a:t>
            </a:r>
            <a:r>
              <a:rPr sz="1200" spc="2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{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"Price":2024.40,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"Quantity":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2}}]'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896927" y="5970409"/>
          <a:ext cx="5321300" cy="654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8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StoreId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OrderDate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OrderPrice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solidFill>
                      <a:srgbClr val="3B3B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3B3B41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AW73565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2011-05-31T00:00:00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2024.40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34276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group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or </a:t>
            </a:r>
            <a:r>
              <a:rPr sz="1600" spc="-10" dirty="0">
                <a:latin typeface="Segoe UI"/>
                <a:cs typeface="Segoe UI"/>
              </a:rPr>
              <a:t>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5" dirty="0">
                <a:latin typeface="Segoe UI"/>
                <a:cs typeface="Segoe UI"/>
              </a:rPr>
              <a:t> statements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Microsoft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Framework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common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language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(CLR)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method.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0" dirty="0">
                <a:latin typeface="Segoe UI"/>
                <a:cs typeface="Segoe UI"/>
              </a:rPr>
              <a:t>Promotes </a:t>
            </a:r>
            <a:r>
              <a:rPr sz="1600" spc="-5" dirty="0">
                <a:latin typeface="Segoe UI"/>
                <a:cs typeface="Segoe UI"/>
              </a:rPr>
              <a:t>flexibility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modularity.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parameters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nesting.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5" dirty="0">
                <a:latin typeface="Segoe UI"/>
                <a:cs typeface="Segoe UI"/>
              </a:rPr>
              <a:t>Reduced</a:t>
            </a:r>
            <a:r>
              <a:rPr sz="1600" spc="-5" dirty="0">
                <a:latin typeface="Segoe UI"/>
                <a:cs typeface="Segoe UI"/>
              </a:rPr>
              <a:t> server/client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traffic,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improved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performance</a:t>
            </a:r>
            <a:endParaRPr sz="1600">
              <a:latin typeface="Segoe UI"/>
              <a:cs typeface="Segoe UI"/>
            </a:endParaRPr>
          </a:p>
          <a:p>
            <a:pPr marL="12700" marR="2728595">
              <a:lnSpc>
                <a:spcPct val="172500"/>
              </a:lnSpc>
            </a:pPr>
            <a:r>
              <a:rPr sz="1600" spc="-15" dirty="0">
                <a:latin typeface="Segoe UI"/>
                <a:cs typeface="Segoe UI"/>
              </a:rPr>
              <a:t>Stronger</a:t>
            </a:r>
            <a:r>
              <a:rPr sz="1600" spc="-10" dirty="0">
                <a:latin typeface="Segoe UI"/>
                <a:cs typeface="Segoe UI"/>
              </a:rPr>
              <a:t> security </a:t>
            </a:r>
            <a:r>
              <a:rPr sz="1600" spc="-5" dirty="0">
                <a:latin typeface="Segoe UI"/>
                <a:cs typeface="Segoe UI"/>
              </a:rPr>
              <a:t> Easy</a:t>
            </a:r>
            <a:r>
              <a:rPr sz="1600" spc="-7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115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6252" y="1487424"/>
            <a:ext cx="6096000" cy="4030979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 marR="43688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PROCEDURE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600">
              <a:latin typeface="Consolas"/>
              <a:cs typeface="Consolas"/>
            </a:endParaRPr>
          </a:p>
          <a:p>
            <a:pPr marL="5372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NOCOUNT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537210" marR="21399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LastName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FirstName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JobTitle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Department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vEmployeeDepartment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Execute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procedures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EXECUTE</a:t>
            </a:r>
            <a:r>
              <a:rPr sz="16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7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Or</a:t>
            </a:r>
            <a:endParaRPr sz="1600">
              <a:latin typeface="Consolas"/>
              <a:cs typeface="Consolas"/>
            </a:endParaRPr>
          </a:p>
          <a:p>
            <a:pPr marL="92710" marR="165862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Or,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if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this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procedure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is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first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statement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within</a:t>
            </a:r>
            <a:r>
              <a:rPr sz="16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6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batch: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5"/>
              </a:spcBef>
            </a:pPr>
            <a:r>
              <a:rPr sz="1600" spc="-10" dirty="0">
                <a:latin typeface="Consolas"/>
                <a:cs typeface="Consolas"/>
              </a:rPr>
              <a:t>HumanResources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uspGetAllEmployees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655" y="89281"/>
            <a:ext cx="1733295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1936496"/>
            <a:ext cx="7120255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 marR="1233805">
              <a:lnSpc>
                <a:spcPts val="3890"/>
              </a:lnSpc>
              <a:spcBef>
                <a:spcPts val="295"/>
              </a:spcBef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orag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6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or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  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Optimizations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58518" y="1257417"/>
            <a:ext cx="1416050" cy="1412875"/>
            <a:chOff x="4558518" y="1257417"/>
            <a:chExt cx="1416050" cy="1412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8518" y="1257417"/>
              <a:ext cx="1415561" cy="14126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4296" y="1360932"/>
              <a:ext cx="1088390" cy="1085215"/>
            </a:xfrm>
            <a:custGeom>
              <a:avLst/>
              <a:gdLst/>
              <a:ahLst/>
              <a:cxnLst/>
              <a:rect l="l" t="t" r="r" b="b"/>
              <a:pathLst>
                <a:path w="1088389" h="1085214">
                  <a:moveTo>
                    <a:pt x="544067" y="0"/>
                  </a:moveTo>
                  <a:lnTo>
                    <a:pt x="497123" y="1991"/>
                  </a:lnTo>
                  <a:lnTo>
                    <a:pt x="451287" y="7858"/>
                  </a:lnTo>
                  <a:lnTo>
                    <a:pt x="406724" y="17437"/>
                  </a:lnTo>
                  <a:lnTo>
                    <a:pt x="363596" y="30565"/>
                  </a:lnTo>
                  <a:lnTo>
                    <a:pt x="322068" y="47079"/>
                  </a:lnTo>
                  <a:lnTo>
                    <a:pt x="282301" y="66816"/>
                  </a:lnTo>
                  <a:lnTo>
                    <a:pt x="244460" y="89613"/>
                  </a:lnTo>
                  <a:lnTo>
                    <a:pt x="208708" y="115307"/>
                  </a:lnTo>
                  <a:lnTo>
                    <a:pt x="175207" y="143736"/>
                  </a:lnTo>
                  <a:lnTo>
                    <a:pt x="144122" y="174735"/>
                  </a:lnTo>
                  <a:lnTo>
                    <a:pt x="115616" y="208143"/>
                  </a:lnTo>
                  <a:lnTo>
                    <a:pt x="89852" y="243796"/>
                  </a:lnTo>
                  <a:lnTo>
                    <a:pt x="66994" y="281531"/>
                  </a:lnTo>
                  <a:lnTo>
                    <a:pt x="47204" y="321186"/>
                  </a:lnTo>
                  <a:lnTo>
                    <a:pt x="30646" y="362597"/>
                  </a:lnTo>
                  <a:lnTo>
                    <a:pt x="17483" y="405601"/>
                  </a:lnTo>
                  <a:lnTo>
                    <a:pt x="7879" y="450035"/>
                  </a:lnTo>
                  <a:lnTo>
                    <a:pt x="1997" y="495737"/>
                  </a:lnTo>
                  <a:lnTo>
                    <a:pt x="0" y="542543"/>
                  </a:lnTo>
                  <a:lnTo>
                    <a:pt x="1997" y="589350"/>
                  </a:lnTo>
                  <a:lnTo>
                    <a:pt x="7879" y="635052"/>
                  </a:lnTo>
                  <a:lnTo>
                    <a:pt x="17483" y="679486"/>
                  </a:lnTo>
                  <a:lnTo>
                    <a:pt x="30646" y="722490"/>
                  </a:lnTo>
                  <a:lnTo>
                    <a:pt x="47204" y="763901"/>
                  </a:lnTo>
                  <a:lnTo>
                    <a:pt x="66994" y="803556"/>
                  </a:lnTo>
                  <a:lnTo>
                    <a:pt x="89852" y="841291"/>
                  </a:lnTo>
                  <a:lnTo>
                    <a:pt x="115616" y="876944"/>
                  </a:lnTo>
                  <a:lnTo>
                    <a:pt x="144122" y="910352"/>
                  </a:lnTo>
                  <a:lnTo>
                    <a:pt x="175207" y="941351"/>
                  </a:lnTo>
                  <a:lnTo>
                    <a:pt x="208708" y="969780"/>
                  </a:lnTo>
                  <a:lnTo>
                    <a:pt x="244460" y="995474"/>
                  </a:lnTo>
                  <a:lnTo>
                    <a:pt x="282301" y="1018271"/>
                  </a:lnTo>
                  <a:lnTo>
                    <a:pt x="322068" y="1038008"/>
                  </a:lnTo>
                  <a:lnTo>
                    <a:pt x="363596" y="1054522"/>
                  </a:lnTo>
                  <a:lnTo>
                    <a:pt x="406724" y="1067650"/>
                  </a:lnTo>
                  <a:lnTo>
                    <a:pt x="451287" y="1077229"/>
                  </a:lnTo>
                  <a:lnTo>
                    <a:pt x="497123" y="1083096"/>
                  </a:lnTo>
                  <a:lnTo>
                    <a:pt x="544067" y="1085088"/>
                  </a:lnTo>
                  <a:lnTo>
                    <a:pt x="591012" y="1083096"/>
                  </a:lnTo>
                  <a:lnTo>
                    <a:pt x="636848" y="1077229"/>
                  </a:lnTo>
                  <a:lnTo>
                    <a:pt x="681411" y="1067650"/>
                  </a:lnTo>
                  <a:lnTo>
                    <a:pt x="724539" y="1054522"/>
                  </a:lnTo>
                  <a:lnTo>
                    <a:pt x="766067" y="1038008"/>
                  </a:lnTo>
                  <a:lnTo>
                    <a:pt x="805834" y="1018271"/>
                  </a:lnTo>
                  <a:lnTo>
                    <a:pt x="843675" y="995474"/>
                  </a:lnTo>
                  <a:lnTo>
                    <a:pt x="879427" y="969780"/>
                  </a:lnTo>
                  <a:lnTo>
                    <a:pt x="912928" y="941351"/>
                  </a:lnTo>
                  <a:lnTo>
                    <a:pt x="944013" y="910352"/>
                  </a:lnTo>
                  <a:lnTo>
                    <a:pt x="972519" y="876944"/>
                  </a:lnTo>
                  <a:lnTo>
                    <a:pt x="998283" y="841291"/>
                  </a:lnTo>
                  <a:lnTo>
                    <a:pt x="1021141" y="803556"/>
                  </a:lnTo>
                  <a:lnTo>
                    <a:pt x="1040931" y="763901"/>
                  </a:lnTo>
                  <a:lnTo>
                    <a:pt x="1057489" y="722490"/>
                  </a:lnTo>
                  <a:lnTo>
                    <a:pt x="1070652" y="679486"/>
                  </a:lnTo>
                  <a:lnTo>
                    <a:pt x="1080256" y="635052"/>
                  </a:lnTo>
                  <a:lnTo>
                    <a:pt x="1086138" y="589350"/>
                  </a:lnTo>
                  <a:lnTo>
                    <a:pt x="1088136" y="542543"/>
                  </a:lnTo>
                  <a:lnTo>
                    <a:pt x="1086138" y="495737"/>
                  </a:lnTo>
                  <a:lnTo>
                    <a:pt x="1080256" y="450035"/>
                  </a:lnTo>
                  <a:lnTo>
                    <a:pt x="1070652" y="405601"/>
                  </a:lnTo>
                  <a:lnTo>
                    <a:pt x="1057489" y="362597"/>
                  </a:lnTo>
                  <a:lnTo>
                    <a:pt x="1040931" y="321186"/>
                  </a:lnTo>
                  <a:lnTo>
                    <a:pt x="1021141" y="281531"/>
                  </a:lnTo>
                  <a:lnTo>
                    <a:pt x="998283" y="243796"/>
                  </a:lnTo>
                  <a:lnTo>
                    <a:pt x="972519" y="208143"/>
                  </a:lnTo>
                  <a:lnTo>
                    <a:pt x="944013" y="174735"/>
                  </a:lnTo>
                  <a:lnTo>
                    <a:pt x="912928" y="143736"/>
                  </a:lnTo>
                  <a:lnTo>
                    <a:pt x="879427" y="115307"/>
                  </a:lnTo>
                  <a:lnTo>
                    <a:pt x="843675" y="89613"/>
                  </a:lnTo>
                  <a:lnTo>
                    <a:pt x="805834" y="66816"/>
                  </a:lnTo>
                  <a:lnTo>
                    <a:pt x="766067" y="47079"/>
                  </a:lnTo>
                  <a:lnTo>
                    <a:pt x="724539" y="30565"/>
                  </a:lnTo>
                  <a:lnTo>
                    <a:pt x="681411" y="17437"/>
                  </a:lnTo>
                  <a:lnTo>
                    <a:pt x="636848" y="7858"/>
                  </a:lnTo>
                  <a:lnTo>
                    <a:pt x="591012" y="1991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9368" y="1566672"/>
              <a:ext cx="688848" cy="685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2903" y="1733169"/>
            <a:ext cx="1840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Columnar</a:t>
            </a:r>
            <a:r>
              <a:rPr sz="1800" spc="-9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Storage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5414" y="1733169"/>
            <a:ext cx="1966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Columnar</a:t>
            </a:r>
            <a:r>
              <a:rPr sz="1800" spc="-10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Ordering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01583" y="1200911"/>
            <a:ext cx="1472565" cy="1472565"/>
            <a:chOff x="8101583" y="1200911"/>
            <a:chExt cx="1472565" cy="14725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1583" y="1200911"/>
              <a:ext cx="1472183" cy="1472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53983" y="1360931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5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483" y="1638299"/>
              <a:ext cx="688848" cy="6888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62903" y="3351021"/>
            <a:ext cx="1777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Segoe UI"/>
                <a:cs typeface="Segoe UI"/>
              </a:rPr>
              <a:t>Table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Partitioning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7990" y="2874498"/>
            <a:ext cx="1402715" cy="1416050"/>
            <a:chOff x="4557990" y="2874498"/>
            <a:chExt cx="1402715" cy="14160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990" y="2874498"/>
              <a:ext cx="1402373" cy="14155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54295" y="2977895"/>
              <a:ext cx="1074420" cy="1088390"/>
            </a:xfrm>
            <a:custGeom>
              <a:avLst/>
              <a:gdLst/>
              <a:ahLst/>
              <a:cxnLst/>
              <a:rect l="l" t="t" r="r" b="b"/>
              <a:pathLst>
                <a:path w="1074420" h="1088389">
                  <a:moveTo>
                    <a:pt x="537209" y="0"/>
                  </a:moveTo>
                  <a:lnTo>
                    <a:pt x="488316" y="2223"/>
                  </a:lnTo>
                  <a:lnTo>
                    <a:pt x="440651" y="8765"/>
                  </a:lnTo>
                  <a:lnTo>
                    <a:pt x="394405" y="19434"/>
                  </a:lnTo>
                  <a:lnTo>
                    <a:pt x="349768" y="34038"/>
                  </a:lnTo>
                  <a:lnTo>
                    <a:pt x="306929" y="52384"/>
                  </a:lnTo>
                  <a:lnTo>
                    <a:pt x="266079" y="74280"/>
                  </a:lnTo>
                  <a:lnTo>
                    <a:pt x="227406" y="99535"/>
                  </a:lnTo>
                  <a:lnTo>
                    <a:pt x="191101" y="127957"/>
                  </a:lnTo>
                  <a:lnTo>
                    <a:pt x="157353" y="159353"/>
                  </a:lnTo>
                  <a:lnTo>
                    <a:pt x="126351" y="193531"/>
                  </a:lnTo>
                  <a:lnTo>
                    <a:pt x="98287" y="230299"/>
                  </a:lnTo>
                  <a:lnTo>
                    <a:pt x="73349" y="269465"/>
                  </a:lnTo>
                  <a:lnTo>
                    <a:pt x="51727" y="310838"/>
                  </a:lnTo>
                  <a:lnTo>
                    <a:pt x="33611" y="354224"/>
                  </a:lnTo>
                  <a:lnTo>
                    <a:pt x="19191" y="399432"/>
                  </a:lnTo>
                  <a:lnTo>
                    <a:pt x="8655" y="446270"/>
                  </a:lnTo>
                  <a:lnTo>
                    <a:pt x="2195" y="494546"/>
                  </a:lnTo>
                  <a:lnTo>
                    <a:pt x="0" y="544067"/>
                  </a:lnTo>
                  <a:lnTo>
                    <a:pt x="2195" y="593589"/>
                  </a:lnTo>
                  <a:lnTo>
                    <a:pt x="8655" y="641865"/>
                  </a:lnTo>
                  <a:lnTo>
                    <a:pt x="19191" y="688703"/>
                  </a:lnTo>
                  <a:lnTo>
                    <a:pt x="33611" y="733911"/>
                  </a:lnTo>
                  <a:lnTo>
                    <a:pt x="51727" y="777297"/>
                  </a:lnTo>
                  <a:lnTo>
                    <a:pt x="73349" y="818670"/>
                  </a:lnTo>
                  <a:lnTo>
                    <a:pt x="98287" y="857836"/>
                  </a:lnTo>
                  <a:lnTo>
                    <a:pt x="126351" y="894604"/>
                  </a:lnTo>
                  <a:lnTo>
                    <a:pt x="157352" y="928782"/>
                  </a:lnTo>
                  <a:lnTo>
                    <a:pt x="191101" y="960178"/>
                  </a:lnTo>
                  <a:lnTo>
                    <a:pt x="227406" y="988600"/>
                  </a:lnTo>
                  <a:lnTo>
                    <a:pt x="266079" y="1013855"/>
                  </a:lnTo>
                  <a:lnTo>
                    <a:pt x="306929" y="1035751"/>
                  </a:lnTo>
                  <a:lnTo>
                    <a:pt x="349768" y="1054097"/>
                  </a:lnTo>
                  <a:lnTo>
                    <a:pt x="394405" y="1068701"/>
                  </a:lnTo>
                  <a:lnTo>
                    <a:pt x="440651" y="1079370"/>
                  </a:lnTo>
                  <a:lnTo>
                    <a:pt x="488316" y="1085912"/>
                  </a:lnTo>
                  <a:lnTo>
                    <a:pt x="537209" y="1088135"/>
                  </a:lnTo>
                  <a:lnTo>
                    <a:pt x="586103" y="1085912"/>
                  </a:lnTo>
                  <a:lnTo>
                    <a:pt x="633768" y="1079370"/>
                  </a:lnTo>
                  <a:lnTo>
                    <a:pt x="680014" y="1068701"/>
                  </a:lnTo>
                  <a:lnTo>
                    <a:pt x="724651" y="1054097"/>
                  </a:lnTo>
                  <a:lnTo>
                    <a:pt x="767490" y="1035751"/>
                  </a:lnTo>
                  <a:lnTo>
                    <a:pt x="808340" y="1013855"/>
                  </a:lnTo>
                  <a:lnTo>
                    <a:pt x="847013" y="988600"/>
                  </a:lnTo>
                  <a:lnTo>
                    <a:pt x="883318" y="960178"/>
                  </a:lnTo>
                  <a:lnTo>
                    <a:pt x="917066" y="928782"/>
                  </a:lnTo>
                  <a:lnTo>
                    <a:pt x="948068" y="894604"/>
                  </a:lnTo>
                  <a:lnTo>
                    <a:pt x="976132" y="857836"/>
                  </a:lnTo>
                  <a:lnTo>
                    <a:pt x="1001070" y="818670"/>
                  </a:lnTo>
                  <a:lnTo>
                    <a:pt x="1022692" y="777297"/>
                  </a:lnTo>
                  <a:lnTo>
                    <a:pt x="1040808" y="733911"/>
                  </a:lnTo>
                  <a:lnTo>
                    <a:pt x="1055228" y="688703"/>
                  </a:lnTo>
                  <a:lnTo>
                    <a:pt x="1065764" y="641865"/>
                  </a:lnTo>
                  <a:lnTo>
                    <a:pt x="1072224" y="593589"/>
                  </a:lnTo>
                  <a:lnTo>
                    <a:pt x="1074419" y="544067"/>
                  </a:lnTo>
                  <a:lnTo>
                    <a:pt x="1072224" y="494546"/>
                  </a:lnTo>
                  <a:lnTo>
                    <a:pt x="1065764" y="446270"/>
                  </a:lnTo>
                  <a:lnTo>
                    <a:pt x="1055228" y="399432"/>
                  </a:lnTo>
                  <a:lnTo>
                    <a:pt x="1040808" y="354224"/>
                  </a:lnTo>
                  <a:lnTo>
                    <a:pt x="1022692" y="310838"/>
                  </a:lnTo>
                  <a:lnTo>
                    <a:pt x="1001070" y="269465"/>
                  </a:lnTo>
                  <a:lnTo>
                    <a:pt x="976132" y="230299"/>
                  </a:lnTo>
                  <a:lnTo>
                    <a:pt x="948068" y="193531"/>
                  </a:lnTo>
                  <a:lnTo>
                    <a:pt x="917066" y="159353"/>
                  </a:lnTo>
                  <a:lnTo>
                    <a:pt x="883318" y="127957"/>
                  </a:lnTo>
                  <a:lnTo>
                    <a:pt x="847013" y="99535"/>
                  </a:lnTo>
                  <a:lnTo>
                    <a:pt x="808340" y="74280"/>
                  </a:lnTo>
                  <a:lnTo>
                    <a:pt x="767490" y="52384"/>
                  </a:lnTo>
                  <a:lnTo>
                    <a:pt x="724651" y="34038"/>
                  </a:lnTo>
                  <a:lnTo>
                    <a:pt x="680014" y="19434"/>
                  </a:lnTo>
                  <a:lnTo>
                    <a:pt x="633768" y="8765"/>
                  </a:lnTo>
                  <a:lnTo>
                    <a:pt x="586103" y="2223"/>
                  </a:lnTo>
                  <a:lnTo>
                    <a:pt x="537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795" y="3180587"/>
              <a:ext cx="679703" cy="6888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562845" y="3347973"/>
            <a:ext cx="177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Hash</a:t>
            </a:r>
            <a:r>
              <a:rPr sz="1800" spc="-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Distribution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58206" y="2871450"/>
            <a:ext cx="1416050" cy="1416050"/>
            <a:chOff x="8158206" y="2871450"/>
            <a:chExt cx="1416050" cy="14160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8206" y="2871450"/>
              <a:ext cx="1415561" cy="1415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53984" y="2974848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5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9056" y="3165348"/>
              <a:ext cx="688848" cy="687324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75563" y="2846959"/>
            <a:ext cx="326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5" dirty="0">
                <a:latin typeface="Segoe UI Semibold"/>
                <a:cs typeface="Segoe UI Semibold"/>
              </a:rPr>
              <a:t>D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5" dirty="0">
                <a:latin typeface="Segoe UI Semibold"/>
                <a:cs typeface="Segoe UI Semibold"/>
              </a:rPr>
              <a:t>t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85" dirty="0">
                <a:latin typeface="Segoe UI Semibold"/>
                <a:cs typeface="Segoe UI Semibold"/>
              </a:rPr>
              <a:t>b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5" dirty="0">
                <a:latin typeface="Segoe UI Semibold"/>
                <a:cs typeface="Segoe UI Semibold"/>
              </a:rPr>
              <a:t>s</a:t>
            </a:r>
            <a:r>
              <a:rPr sz="3600" b="0" dirty="0">
                <a:latin typeface="Segoe UI Semibold"/>
                <a:cs typeface="Segoe UI Semibold"/>
              </a:rPr>
              <a:t>e</a:t>
            </a:r>
            <a:r>
              <a:rPr sz="3600" b="0" spc="-135" dirty="0">
                <a:latin typeface="Segoe UI Semibold"/>
                <a:cs typeface="Segoe UI Semibold"/>
              </a:rPr>
              <a:t> </a:t>
            </a:r>
            <a:r>
              <a:rPr sz="3600" b="0" spc="-395" dirty="0">
                <a:latin typeface="Segoe UI Semibold"/>
                <a:cs typeface="Segoe UI Semibold"/>
              </a:rPr>
              <a:t>T</a:t>
            </a:r>
            <a:r>
              <a:rPr sz="3600" b="0" spc="-45" dirty="0">
                <a:latin typeface="Segoe UI Semibold"/>
                <a:cs typeface="Segoe UI Semibold"/>
              </a:rPr>
              <a:t>a</a:t>
            </a:r>
            <a:r>
              <a:rPr sz="3600" b="0" spc="-50" dirty="0">
                <a:latin typeface="Segoe UI Semibold"/>
                <a:cs typeface="Segoe UI Semibold"/>
              </a:rPr>
              <a:t>b</a:t>
            </a:r>
            <a:r>
              <a:rPr sz="3600" b="0" spc="-55" dirty="0">
                <a:latin typeface="Segoe UI Semibold"/>
                <a:cs typeface="Segoe UI Semibold"/>
              </a:rPr>
              <a:t>le</a:t>
            </a:r>
            <a:r>
              <a:rPr sz="3600" b="0" dirty="0"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563" y="4497704"/>
            <a:ext cx="2513330" cy="146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Segoe UI Semibold"/>
                <a:cs typeface="Segoe UI Semibold"/>
              </a:rPr>
              <a:t>O</a:t>
            </a:r>
            <a:r>
              <a:rPr sz="2400" spc="-45" dirty="0">
                <a:latin typeface="Segoe UI Semibold"/>
                <a:cs typeface="Segoe UI Semibold"/>
              </a:rPr>
              <a:t>p</a:t>
            </a:r>
            <a:r>
              <a:rPr sz="2400" spc="-55" dirty="0">
                <a:latin typeface="Segoe UI Semibold"/>
                <a:cs typeface="Segoe UI Semibold"/>
              </a:rPr>
              <a:t>ti</a:t>
            </a:r>
            <a:r>
              <a:rPr sz="2400" spc="-50" dirty="0">
                <a:latin typeface="Segoe UI Semibold"/>
                <a:cs typeface="Segoe UI Semibold"/>
              </a:rPr>
              <a:t>m</a:t>
            </a:r>
            <a:r>
              <a:rPr sz="2400" spc="-55" dirty="0">
                <a:latin typeface="Segoe UI Semibold"/>
                <a:cs typeface="Segoe UI Semibold"/>
              </a:rPr>
              <a:t>i</a:t>
            </a:r>
            <a:r>
              <a:rPr sz="2400" spc="-50" dirty="0">
                <a:latin typeface="Segoe UI Semibold"/>
                <a:cs typeface="Segoe UI Semibold"/>
              </a:rPr>
              <a:t>z</a:t>
            </a:r>
            <a:r>
              <a:rPr sz="2400" spc="-55" dirty="0">
                <a:latin typeface="Segoe UI Semibold"/>
                <a:cs typeface="Segoe UI Semibold"/>
              </a:rPr>
              <a:t>e</a:t>
            </a:r>
            <a:r>
              <a:rPr sz="2400" dirty="0">
                <a:latin typeface="Segoe UI Semibold"/>
                <a:cs typeface="Segoe UI Semibold"/>
              </a:rPr>
              <a:t>d</a:t>
            </a:r>
            <a:r>
              <a:rPr sz="2400" spc="-114" dirty="0">
                <a:latin typeface="Segoe UI Semibold"/>
                <a:cs typeface="Segoe UI Semibold"/>
              </a:rPr>
              <a:t> </a:t>
            </a:r>
            <a:r>
              <a:rPr sz="2400" spc="-120" dirty="0">
                <a:latin typeface="Segoe UI Semibold"/>
                <a:cs typeface="Segoe UI Semibold"/>
              </a:rPr>
              <a:t>S</a:t>
            </a:r>
            <a:r>
              <a:rPr sz="2400" spc="-65" dirty="0">
                <a:latin typeface="Segoe UI Semibold"/>
                <a:cs typeface="Segoe UI Semibold"/>
              </a:rPr>
              <a:t>t</a:t>
            </a:r>
            <a:r>
              <a:rPr sz="2400" spc="-55" dirty="0">
                <a:latin typeface="Segoe UI Semibold"/>
                <a:cs typeface="Segoe UI Semibold"/>
              </a:rPr>
              <a:t>o</a:t>
            </a:r>
            <a:r>
              <a:rPr sz="2400" spc="-50" dirty="0">
                <a:latin typeface="Segoe UI Semibold"/>
                <a:cs typeface="Segoe UI Semibold"/>
              </a:rPr>
              <a:t>r</a:t>
            </a:r>
            <a:r>
              <a:rPr sz="2400" spc="-55" dirty="0">
                <a:latin typeface="Segoe UI Semibold"/>
                <a:cs typeface="Segoe UI Semibold"/>
              </a:rPr>
              <a:t>a</a:t>
            </a:r>
            <a:r>
              <a:rPr sz="2400" spc="-45" dirty="0">
                <a:latin typeface="Segoe UI Semibold"/>
                <a:cs typeface="Segoe UI Semibold"/>
              </a:rPr>
              <a:t>g</a:t>
            </a:r>
            <a:r>
              <a:rPr sz="2400" dirty="0">
                <a:latin typeface="Segoe UI Semibold"/>
                <a:cs typeface="Segoe UI Semibold"/>
              </a:rPr>
              <a:t>e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5" dirty="0">
                <a:latin typeface="Segoe UI Semibold"/>
                <a:cs typeface="Segoe UI Semibold"/>
              </a:rPr>
              <a:t>ed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5" dirty="0">
                <a:latin typeface="Segoe UI Semibold"/>
                <a:cs typeface="Segoe UI Semibold"/>
              </a:rPr>
              <a:t>e</a:t>
            </a:r>
            <a:r>
              <a:rPr sz="1000" spc="-7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Mi</a:t>
            </a:r>
            <a:r>
              <a:rPr sz="1000" spc="-55" dirty="0">
                <a:latin typeface="Segoe UI Semibold"/>
                <a:cs typeface="Segoe UI Semibold"/>
              </a:rPr>
              <a:t>g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t</a:t>
            </a:r>
            <a:r>
              <a:rPr sz="1000" spc="-50" dirty="0">
                <a:latin typeface="Segoe UI Semibold"/>
                <a:cs typeface="Segoe UI Semibold"/>
              </a:rPr>
              <a:t>io</a:t>
            </a:r>
            <a:r>
              <a:rPr sz="1000" spc="-5" dirty="0">
                <a:latin typeface="Segoe UI Semibold"/>
                <a:cs typeface="Segoe UI Semibold"/>
              </a:rPr>
              <a:t>n</a:t>
            </a:r>
            <a:r>
              <a:rPr sz="1000" spc="-10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Ris</a:t>
            </a:r>
            <a:r>
              <a:rPr sz="1000" spc="-5" dirty="0">
                <a:latin typeface="Segoe UI Semibold"/>
                <a:cs typeface="Segoe UI Semibold"/>
              </a:rPr>
              <a:t>k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0" dirty="0">
                <a:latin typeface="Segoe UI Semibold"/>
                <a:cs typeface="Segoe UI Semibold"/>
              </a:rPr>
              <a:t>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r>
              <a:rPr sz="1000" spc="-12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D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t</a:t>
            </a:r>
            <a:r>
              <a:rPr sz="1000" spc="-5" dirty="0">
                <a:latin typeface="Segoe UI Semibold"/>
                <a:cs typeface="Segoe UI Semibold"/>
              </a:rPr>
              <a:t>a</a:t>
            </a:r>
            <a:r>
              <a:rPr sz="1000" spc="-100" dirty="0">
                <a:latin typeface="Segoe UI Semibold"/>
                <a:cs typeface="Segoe UI Semibold"/>
              </a:rPr>
              <a:t> </a:t>
            </a: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ann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d</a:t>
            </a:r>
            <a:endParaRPr sz="1000">
              <a:latin typeface="Segoe UI Semibold"/>
              <a:cs typeface="Segoe UI Semibold"/>
            </a:endParaRPr>
          </a:p>
          <a:p>
            <a:pPr marL="12700" marR="1253490">
              <a:lnSpc>
                <a:spcPct val="150000"/>
              </a:lnSpc>
              <a:spcBef>
                <a:spcPts val="5"/>
              </a:spcBef>
            </a:pP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0" dirty="0">
                <a:latin typeface="Segoe UI Semibold"/>
                <a:cs typeface="Segoe UI Semibold"/>
              </a:rPr>
              <a:t>m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ll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8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5" dirty="0">
                <a:latin typeface="Segoe UI Semibold"/>
                <a:cs typeface="Segoe UI Semibold"/>
              </a:rPr>
              <a:t>c</a:t>
            </a:r>
            <a:r>
              <a:rPr sz="1000" spc="-60" dirty="0">
                <a:latin typeface="Segoe UI Semibold"/>
                <a:cs typeface="Segoe UI Semibold"/>
              </a:rPr>
              <a:t>h</a:t>
            </a:r>
            <a:r>
              <a:rPr sz="1000" spc="-5" dirty="0">
                <a:latin typeface="Segoe UI Semibold"/>
                <a:cs typeface="Segoe UI Semibold"/>
              </a:rPr>
              <a:t>e</a:t>
            </a:r>
            <a:r>
              <a:rPr sz="1000" spc="-7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5" dirty="0">
                <a:latin typeface="Segoe UI Semibold"/>
                <a:cs typeface="Segoe UI Semibold"/>
              </a:rPr>
              <a:t>eq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0" dirty="0">
                <a:latin typeface="Segoe UI Semibold"/>
                <a:cs typeface="Segoe UI Semibold"/>
              </a:rPr>
              <a:t>ir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d  </a:t>
            </a:r>
            <a:r>
              <a:rPr sz="1000" spc="-60" dirty="0">
                <a:latin typeface="Segoe UI Semibold"/>
                <a:cs typeface="Segoe UI Semibold"/>
              </a:rPr>
              <a:t>S</a:t>
            </a:r>
            <a:r>
              <a:rPr sz="1000" spc="-50" dirty="0">
                <a:latin typeface="Segoe UI Semibold"/>
                <a:cs typeface="Segoe UI Semibold"/>
              </a:rPr>
              <a:t>m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ll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80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Cl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te</a:t>
            </a:r>
            <a:r>
              <a:rPr sz="1000" spc="-50" dirty="0">
                <a:latin typeface="Segoe UI Semibold"/>
                <a:cs typeface="Segoe UI Semibold"/>
              </a:rPr>
              <a:t>r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0" dirty="0">
                <a:latin typeface="Segoe UI Semibold"/>
                <a:cs typeface="Segoe UI Semibold"/>
              </a:rPr>
              <a:t>F</a:t>
            </a:r>
            <a:r>
              <a:rPr sz="1000" spc="-60" dirty="0">
                <a:latin typeface="Segoe UI Semibold"/>
                <a:cs typeface="Segoe UI Semibold"/>
              </a:rPr>
              <a:t>a</a:t>
            </a:r>
            <a:r>
              <a:rPr sz="1000" spc="-50" dirty="0">
                <a:latin typeface="Segoe UI Semibold"/>
                <a:cs typeface="Segoe UI Semibold"/>
              </a:rPr>
              <a:t>s</a:t>
            </a:r>
            <a:r>
              <a:rPr sz="1000" spc="-55" dirty="0">
                <a:latin typeface="Segoe UI Semibold"/>
                <a:cs typeface="Segoe UI Semibold"/>
              </a:rPr>
              <a:t>te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-95" dirty="0">
                <a:latin typeface="Segoe UI Semibold"/>
                <a:cs typeface="Segoe UI Semibold"/>
              </a:rPr>
              <a:t> </a:t>
            </a:r>
            <a:r>
              <a:rPr sz="1000" spc="-50" dirty="0">
                <a:latin typeface="Segoe UI Semibold"/>
                <a:cs typeface="Segoe UI Semibold"/>
              </a:rPr>
              <a:t>Q</a:t>
            </a:r>
            <a:r>
              <a:rPr sz="1000" spc="-60" dirty="0">
                <a:latin typeface="Segoe UI Semibold"/>
                <a:cs typeface="Segoe UI Semibold"/>
              </a:rPr>
              <a:t>u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0" dirty="0">
                <a:latin typeface="Segoe UI Semibold"/>
                <a:cs typeface="Segoe UI Semibold"/>
              </a:rPr>
              <a:t>ri</a:t>
            </a:r>
            <a:r>
              <a:rPr sz="1000" spc="-55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5471" y="4971033"/>
            <a:ext cx="219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Nonclustered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Indexes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01896" y="4436364"/>
            <a:ext cx="1472565" cy="1472565"/>
            <a:chOff x="4501896" y="4436364"/>
            <a:chExt cx="1472565" cy="147256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1896" y="4436364"/>
              <a:ext cx="1472184" cy="14721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54296" y="4596384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89" h="1088389">
                  <a:moveTo>
                    <a:pt x="544067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8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7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8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3272" y="4796028"/>
              <a:ext cx="688848" cy="68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3323" y="1120139"/>
            <a:ext cx="5247640" cy="544830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table with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index</a:t>
            </a:r>
            <a:endParaRPr sz="1600">
              <a:latin typeface="Consolas"/>
              <a:cs typeface="Consolas"/>
            </a:endParaRPr>
          </a:p>
          <a:p>
            <a:pPr marL="91440" marR="2589530">
              <a:lnSpc>
                <a:spcPct val="1313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6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orderTable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6575" marR="2145030">
              <a:lnSpc>
                <a:spcPct val="131300"/>
              </a:lnSpc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OrderId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600" spc="-10" dirty="0">
                <a:latin typeface="Consolas"/>
                <a:cs typeface="Consolas"/>
              </a:rPr>
              <a:t>NOT NULL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Date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NOT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NULL,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spcBef>
                <a:spcPts val="600"/>
              </a:spcBef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Name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spcBef>
                <a:spcPts val="605"/>
              </a:spcBef>
              <a:tabLst>
                <a:tab pos="1537335" algn="l"/>
              </a:tabLst>
            </a:pPr>
            <a:r>
              <a:rPr sz="1600" spc="-10" dirty="0">
                <a:latin typeface="Consolas"/>
                <a:cs typeface="Consolas"/>
              </a:rPr>
              <a:t>Country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1440" marR="4702175">
              <a:lnSpc>
                <a:spcPct val="1312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CLUSTERED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COLUMNSTORE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INDEX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800">
              <a:latin typeface="Consolas"/>
              <a:cs typeface="Consolas"/>
            </a:endParaRPr>
          </a:p>
          <a:p>
            <a:pPr marL="59118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HEAP</a:t>
            </a:r>
            <a:r>
              <a:rPr sz="1800" spc="-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800">
              <a:latin typeface="Consolas"/>
              <a:cs typeface="Consolas"/>
            </a:endParaRPr>
          </a:p>
          <a:p>
            <a:pPr marL="591185">
              <a:lnSpc>
                <a:spcPct val="100000"/>
              </a:lnSpc>
            </a:pP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CLUSTERED</a:t>
            </a:r>
            <a:r>
              <a:rPr sz="1800" spc="-4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INDEX</a:t>
            </a:r>
            <a:r>
              <a:rPr sz="1800" spc="-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Consolas"/>
                <a:cs typeface="Consolas"/>
              </a:rPr>
              <a:t>(OrderId)</a:t>
            </a:r>
            <a:endParaRPr sz="1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25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Add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non-clustered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index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table</a:t>
            </a:r>
            <a:endParaRPr sz="16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INDEX </a:t>
            </a:r>
            <a:r>
              <a:rPr sz="1600" spc="-5" dirty="0">
                <a:latin typeface="Consolas"/>
                <a:cs typeface="Consolas"/>
              </a:rPr>
              <a:t>NameIndex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orderTable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784" y="831176"/>
            <a:ext cx="4688840" cy="556831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Clustered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Columnstore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(Default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Primary)</a:t>
            </a:r>
            <a:endParaRPr sz="1800">
              <a:latin typeface="Segoe UI"/>
              <a:cs typeface="Segoe UI"/>
            </a:endParaRPr>
          </a:p>
          <a:p>
            <a:pPr marL="12700" marR="1646555">
              <a:lnSpc>
                <a:spcPct val="140000"/>
              </a:lnSpc>
              <a:spcBef>
                <a:spcPts val="45"/>
              </a:spcBef>
            </a:pPr>
            <a:r>
              <a:rPr sz="1600" spc="-5" dirty="0">
                <a:latin typeface="Segoe UI"/>
                <a:cs typeface="Segoe UI"/>
              </a:rPr>
              <a:t>Highest level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compression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Best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dirty="0">
                <a:latin typeface="Segoe UI"/>
                <a:cs typeface="Segoe UI"/>
              </a:rPr>
              <a:t> performance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Clustered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(Primary)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Performant</a:t>
            </a:r>
            <a:r>
              <a:rPr sz="1600" spc="-5" dirty="0">
                <a:latin typeface="Segoe UI"/>
                <a:cs typeface="Segoe UI"/>
              </a:rPr>
              <a:t> for </a:t>
            </a:r>
            <a:r>
              <a:rPr sz="1600" spc="-10" dirty="0">
                <a:latin typeface="Segoe UI"/>
                <a:cs typeface="Segoe UI"/>
              </a:rPr>
              <a:t>looking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Heap</a:t>
            </a:r>
            <a:r>
              <a:rPr sz="18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(Primary)</a:t>
            </a:r>
            <a:endParaRPr sz="1800">
              <a:latin typeface="Segoe UI"/>
              <a:cs typeface="Segoe UI"/>
            </a:endParaRPr>
          </a:p>
          <a:p>
            <a:pPr marL="12700" marR="858519">
              <a:lnSpc>
                <a:spcPct val="131200"/>
              </a:lnSpc>
              <a:spcBef>
                <a:spcPts val="190"/>
              </a:spcBef>
            </a:pPr>
            <a:r>
              <a:rPr sz="1600" spc="-15" dirty="0">
                <a:latin typeface="Segoe UI"/>
                <a:cs typeface="Segoe UI"/>
              </a:rPr>
              <a:t>Faster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landing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small </a:t>
            </a:r>
            <a:r>
              <a:rPr sz="1600" spc="-10" dirty="0">
                <a:latin typeface="Segoe UI"/>
                <a:cs typeface="Segoe UI"/>
              </a:rPr>
              <a:t>lookup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5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Nonclustered</a:t>
            </a: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indexes</a:t>
            </a:r>
            <a:r>
              <a:rPr sz="18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(Secondary)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600" spc="-5" dirty="0">
                <a:latin typeface="Segoe UI"/>
                <a:cs typeface="Segoe UI"/>
              </a:rPr>
              <a:t>Enable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ordering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</a:t>
            </a:r>
            <a:r>
              <a:rPr sz="1600" spc="-10" dirty="0">
                <a:latin typeface="Segoe UI"/>
                <a:cs typeface="Segoe UI"/>
              </a:rPr>
              <a:t>nonclustered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single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 marR="9525">
              <a:lnSpc>
                <a:spcPct val="131200"/>
              </a:lnSpc>
            </a:pPr>
            <a:r>
              <a:rPr sz="1600" spc="-10" dirty="0">
                <a:latin typeface="Segoe UI"/>
                <a:cs typeface="Segoe UI"/>
              </a:rPr>
              <a:t>Can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above </a:t>
            </a:r>
            <a:r>
              <a:rPr sz="1600" dirty="0">
                <a:latin typeface="Segoe UI"/>
                <a:cs typeface="Segoe UI"/>
              </a:rPr>
              <a:t>primary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lookup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51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66293"/>
            <a:ext cx="2512822" cy="12407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46750" y="394766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30" y="0"/>
                </a:lnTo>
              </a:path>
            </a:pathLst>
          </a:custGeom>
          <a:ln w="127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46750" y="416864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930" y="0"/>
                </a:lnTo>
              </a:path>
            </a:pathLst>
          </a:custGeom>
          <a:ln w="12700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88981" y="3403472"/>
            <a:ext cx="443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66069" y="3403472"/>
            <a:ext cx="276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0638" y="3403472"/>
            <a:ext cx="343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61393" y="3403472"/>
            <a:ext cx="455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Co</a:t>
            </a: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1681" y="374182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98137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78769" y="374182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13338" y="3741828"/>
            <a:ext cx="6667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74093" y="3741828"/>
            <a:ext cx="13906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1681" y="396280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98310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78769" y="396280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13338" y="3962808"/>
            <a:ext cx="88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74093" y="3962808"/>
            <a:ext cx="1524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01681" y="4183788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98799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8769" y="4183788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3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13338" y="4183788"/>
            <a:ext cx="762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74093" y="4183788"/>
            <a:ext cx="15430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NL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5065" y="377840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82147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82026" y="377840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16593" y="3778404"/>
            <a:ext cx="9588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77477" y="3778404"/>
            <a:ext cx="13906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05065" y="399938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85016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82026" y="399938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16593" y="3999384"/>
            <a:ext cx="7874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V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77477" y="3999384"/>
            <a:ext cx="16065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UK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05065" y="4220364"/>
            <a:ext cx="342900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85018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82026" y="4220364"/>
            <a:ext cx="58102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11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</a:t>
            </a:r>
            <a:r>
              <a:rPr sz="1000" spc="-10" dirty="0">
                <a:latin typeface="Segoe UI"/>
                <a:cs typeface="Segoe UI"/>
              </a:rPr>
              <a:t>-</a:t>
            </a:r>
            <a:r>
              <a:rPr sz="1000" spc="-5" dirty="0">
                <a:latin typeface="Segoe UI"/>
                <a:cs typeface="Segoe UI"/>
              </a:rPr>
              <a:t>2018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16593" y="4220364"/>
            <a:ext cx="9588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77477" y="4220364"/>
            <a:ext cx="137795" cy="1682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000" spc="-10" dirty="0">
                <a:latin typeface="Segoe UI"/>
                <a:cs typeface="Segoe UI"/>
              </a:rPr>
              <a:t>SP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99205" y="1615186"/>
            <a:ext cx="3432810" cy="2339975"/>
            <a:chOff x="3299205" y="1615186"/>
            <a:chExt cx="3432810" cy="2339975"/>
          </a:xfrm>
        </p:grpSpPr>
        <p:sp>
          <p:nvSpPr>
            <p:cNvPr id="33" name="object 33"/>
            <p:cNvSpPr/>
            <p:nvPr/>
          </p:nvSpPr>
          <p:spPr>
            <a:xfrm>
              <a:off x="3631691" y="1621536"/>
              <a:ext cx="3093720" cy="2022475"/>
            </a:xfrm>
            <a:custGeom>
              <a:avLst/>
              <a:gdLst/>
              <a:ahLst/>
              <a:cxnLst/>
              <a:rect l="l" t="t" r="r" b="b"/>
              <a:pathLst>
                <a:path w="3093720" h="2022475">
                  <a:moveTo>
                    <a:pt x="0" y="2022348"/>
                  </a:moveTo>
                  <a:lnTo>
                    <a:pt x="3093719" y="2022348"/>
                  </a:lnTo>
                  <a:lnTo>
                    <a:pt x="3093719" y="0"/>
                  </a:lnTo>
                  <a:lnTo>
                    <a:pt x="0" y="0"/>
                  </a:lnTo>
                  <a:lnTo>
                    <a:pt x="0" y="2022348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85387" y="1722120"/>
              <a:ext cx="3093720" cy="2060575"/>
            </a:xfrm>
            <a:custGeom>
              <a:avLst/>
              <a:gdLst/>
              <a:ahLst/>
              <a:cxnLst/>
              <a:rect l="l" t="t" r="r" b="b"/>
              <a:pathLst>
                <a:path w="3093720" h="2060575">
                  <a:moveTo>
                    <a:pt x="3093719" y="0"/>
                  </a:moveTo>
                  <a:lnTo>
                    <a:pt x="0" y="0"/>
                  </a:lnTo>
                  <a:lnTo>
                    <a:pt x="0" y="2060447"/>
                  </a:lnTo>
                  <a:lnTo>
                    <a:pt x="3093719" y="2060447"/>
                  </a:lnTo>
                  <a:lnTo>
                    <a:pt x="3093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85387" y="1722120"/>
              <a:ext cx="3093720" cy="2060575"/>
            </a:xfrm>
            <a:custGeom>
              <a:avLst/>
              <a:gdLst/>
              <a:ahLst/>
              <a:cxnLst/>
              <a:rect l="l" t="t" r="r" b="b"/>
              <a:pathLst>
                <a:path w="3093720" h="2060575">
                  <a:moveTo>
                    <a:pt x="0" y="2060447"/>
                  </a:moveTo>
                  <a:lnTo>
                    <a:pt x="3093719" y="2060447"/>
                  </a:lnTo>
                  <a:lnTo>
                    <a:pt x="3093719" y="0"/>
                  </a:lnTo>
                  <a:lnTo>
                    <a:pt x="0" y="0"/>
                  </a:lnTo>
                  <a:lnTo>
                    <a:pt x="0" y="2060447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05555" y="1857756"/>
              <a:ext cx="3093720" cy="2091055"/>
            </a:xfrm>
            <a:custGeom>
              <a:avLst/>
              <a:gdLst/>
              <a:ahLst/>
              <a:cxnLst/>
              <a:rect l="l" t="t" r="r" b="b"/>
              <a:pathLst>
                <a:path w="3093720" h="2091054">
                  <a:moveTo>
                    <a:pt x="3093720" y="0"/>
                  </a:moveTo>
                  <a:lnTo>
                    <a:pt x="0" y="0"/>
                  </a:lnTo>
                  <a:lnTo>
                    <a:pt x="0" y="2090928"/>
                  </a:lnTo>
                  <a:lnTo>
                    <a:pt x="3093720" y="2090928"/>
                  </a:lnTo>
                  <a:lnTo>
                    <a:pt x="3093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05555" y="1857756"/>
              <a:ext cx="3093720" cy="2091055"/>
            </a:xfrm>
            <a:custGeom>
              <a:avLst/>
              <a:gdLst/>
              <a:ahLst/>
              <a:cxnLst/>
              <a:rect l="l" t="t" r="r" b="b"/>
              <a:pathLst>
                <a:path w="3093720" h="2091054">
                  <a:moveTo>
                    <a:pt x="0" y="2090928"/>
                  </a:moveTo>
                  <a:lnTo>
                    <a:pt x="3093720" y="2090928"/>
                  </a:lnTo>
                  <a:lnTo>
                    <a:pt x="3093720" y="0"/>
                  </a:lnTo>
                  <a:lnTo>
                    <a:pt x="0" y="0"/>
                  </a:lnTo>
                  <a:lnTo>
                    <a:pt x="0" y="2090928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25951" y="253813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25951" y="275911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25951" y="2980093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80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5951" y="320094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25951" y="342192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25951" y="3642906"/>
              <a:ext cx="678815" cy="220979"/>
            </a:xfrm>
            <a:custGeom>
              <a:avLst/>
              <a:gdLst/>
              <a:ahLst/>
              <a:cxnLst/>
              <a:rect l="l" t="t" r="r" b="b"/>
              <a:pathLst>
                <a:path w="678814" h="220979">
                  <a:moveTo>
                    <a:pt x="678472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678472" y="220941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19602" y="2752724"/>
              <a:ext cx="691515" cy="896619"/>
            </a:xfrm>
            <a:custGeom>
              <a:avLst/>
              <a:gdLst/>
              <a:ahLst/>
              <a:cxnLst/>
              <a:rect l="l" t="t" r="r" b="b"/>
              <a:pathLst>
                <a:path w="691514" h="896620">
                  <a:moveTo>
                    <a:pt x="691134" y="883793"/>
                  </a:moveTo>
                  <a:lnTo>
                    <a:pt x="0" y="883793"/>
                  </a:lnTo>
                  <a:lnTo>
                    <a:pt x="0" y="896493"/>
                  </a:lnTo>
                  <a:lnTo>
                    <a:pt x="691134" y="896493"/>
                  </a:lnTo>
                  <a:lnTo>
                    <a:pt x="691134" y="883793"/>
                  </a:lnTo>
                  <a:close/>
                </a:path>
                <a:path w="691514" h="896620">
                  <a:moveTo>
                    <a:pt x="691134" y="662813"/>
                  </a:moveTo>
                  <a:lnTo>
                    <a:pt x="0" y="662813"/>
                  </a:lnTo>
                  <a:lnTo>
                    <a:pt x="0" y="675513"/>
                  </a:lnTo>
                  <a:lnTo>
                    <a:pt x="691134" y="675513"/>
                  </a:lnTo>
                  <a:lnTo>
                    <a:pt x="691134" y="662813"/>
                  </a:lnTo>
                  <a:close/>
                </a:path>
                <a:path w="691514" h="896620">
                  <a:moveTo>
                    <a:pt x="691134" y="441960"/>
                  </a:moveTo>
                  <a:lnTo>
                    <a:pt x="0" y="441960"/>
                  </a:lnTo>
                  <a:lnTo>
                    <a:pt x="0" y="454660"/>
                  </a:lnTo>
                  <a:lnTo>
                    <a:pt x="691134" y="454660"/>
                  </a:lnTo>
                  <a:lnTo>
                    <a:pt x="691134" y="441960"/>
                  </a:lnTo>
                  <a:close/>
                </a:path>
                <a:path w="691514" h="896620">
                  <a:moveTo>
                    <a:pt x="691134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691134" y="233680"/>
                  </a:lnTo>
                  <a:lnTo>
                    <a:pt x="691134" y="220980"/>
                  </a:lnTo>
                  <a:close/>
                </a:path>
                <a:path w="691514" h="896620">
                  <a:moveTo>
                    <a:pt x="69113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91134" y="12700"/>
                  </a:lnTo>
                  <a:lnTo>
                    <a:pt x="691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19601" y="2531872"/>
              <a:ext cx="691515" cy="1338580"/>
            </a:xfrm>
            <a:custGeom>
              <a:avLst/>
              <a:gdLst/>
              <a:ahLst/>
              <a:cxnLst/>
              <a:rect l="l" t="t" r="r" b="b"/>
              <a:pathLst>
                <a:path w="691514" h="1338579">
                  <a:moveTo>
                    <a:pt x="6350" y="0"/>
                  </a:moveTo>
                  <a:lnTo>
                    <a:pt x="6350" y="1338326"/>
                  </a:lnTo>
                </a:path>
                <a:path w="691514" h="1338579">
                  <a:moveTo>
                    <a:pt x="684784" y="0"/>
                  </a:moveTo>
                  <a:lnTo>
                    <a:pt x="684784" y="1338326"/>
                  </a:lnTo>
                </a:path>
                <a:path w="691514" h="1338579">
                  <a:moveTo>
                    <a:pt x="0" y="6350"/>
                  </a:moveTo>
                  <a:lnTo>
                    <a:pt x="691134" y="6350"/>
                  </a:lnTo>
                </a:path>
                <a:path w="691514" h="1338579">
                  <a:moveTo>
                    <a:pt x="0" y="1331976"/>
                  </a:moveTo>
                  <a:lnTo>
                    <a:pt x="691134" y="13319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65836" y="1541907"/>
          <a:ext cx="2631440" cy="3662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85216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85395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86881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93080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94156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96250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98015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98979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367690" y="1069974"/>
            <a:ext cx="20694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Logical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table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structure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68115" y="2549728"/>
            <a:ext cx="4438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19094" y="279273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821</a:t>
            </a:r>
            <a:r>
              <a:rPr sz="1100" spc="-10" dirty="0">
                <a:latin typeface="Segoe UI"/>
                <a:cs typeface="Segoe UI"/>
              </a:rPr>
              <a:t>4</a:t>
            </a:r>
            <a:r>
              <a:rPr sz="1100" dirty="0">
                <a:latin typeface="Segoe UI"/>
                <a:cs typeface="Segoe UI"/>
              </a:rPr>
              <a:t>7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19094" y="301371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850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6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19094" y="3234689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850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8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19094" y="3455670"/>
            <a:ext cx="4038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852</a:t>
            </a:r>
            <a:r>
              <a:rPr sz="1100" spc="-10" dirty="0">
                <a:latin typeface="Segoe UI"/>
                <a:cs typeface="Segoe UI"/>
              </a:rPr>
              <a:t>1</a:t>
            </a:r>
            <a:r>
              <a:rPr sz="1100" dirty="0">
                <a:latin typeface="Segoe UI"/>
                <a:cs typeface="Segoe UI"/>
              </a:rPr>
              <a:t>6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19094" y="3676650"/>
            <a:ext cx="4038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853</a:t>
            </a:r>
            <a:r>
              <a:rPr sz="1100" spc="-10" dirty="0">
                <a:latin typeface="Segoe UI"/>
                <a:cs typeface="Segoe UI"/>
              </a:rPr>
              <a:t>9</a:t>
            </a:r>
            <a:r>
              <a:rPr sz="1100" dirty="0">
                <a:latin typeface="Segoe UI"/>
                <a:cs typeface="Segoe UI"/>
              </a:rPr>
              <a:t>5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159758" y="3405378"/>
            <a:ext cx="787400" cy="467359"/>
            <a:chOff x="4159758" y="3405378"/>
            <a:chExt cx="787400" cy="467359"/>
          </a:xfrm>
        </p:grpSpPr>
        <p:sp>
          <p:nvSpPr>
            <p:cNvPr id="55" name="object 55"/>
            <p:cNvSpPr/>
            <p:nvPr/>
          </p:nvSpPr>
          <p:spPr>
            <a:xfrm>
              <a:off x="4172458" y="3417989"/>
              <a:ext cx="762000" cy="220979"/>
            </a:xfrm>
            <a:custGeom>
              <a:avLst/>
              <a:gdLst/>
              <a:ahLst/>
              <a:cxnLst/>
              <a:rect l="l" t="t" r="r" b="b"/>
              <a:pathLst>
                <a:path w="762000" h="220979">
                  <a:moveTo>
                    <a:pt x="76200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762000" y="22094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72458" y="3638969"/>
              <a:ext cx="762000" cy="220979"/>
            </a:xfrm>
            <a:custGeom>
              <a:avLst/>
              <a:gdLst/>
              <a:ahLst/>
              <a:cxnLst/>
              <a:rect l="l" t="t" r="r" b="b"/>
              <a:pathLst>
                <a:path w="762000" h="220979">
                  <a:moveTo>
                    <a:pt x="76200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762000" y="22094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66108" y="3632581"/>
              <a:ext cx="774700" cy="12700"/>
            </a:xfrm>
            <a:custGeom>
              <a:avLst/>
              <a:gdLst/>
              <a:ahLst/>
              <a:cxnLst/>
              <a:rect l="l" t="t" r="r" b="b"/>
              <a:pathLst>
                <a:path w="774700" h="12700">
                  <a:moveTo>
                    <a:pt x="0" y="12700"/>
                  </a:moveTo>
                  <a:lnTo>
                    <a:pt x="774700" y="127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66108" y="3411728"/>
              <a:ext cx="774700" cy="454659"/>
            </a:xfrm>
            <a:custGeom>
              <a:avLst/>
              <a:gdLst/>
              <a:ahLst/>
              <a:cxnLst/>
              <a:rect l="l" t="t" r="r" b="b"/>
              <a:pathLst>
                <a:path w="774700" h="454660">
                  <a:moveTo>
                    <a:pt x="6350" y="0"/>
                  </a:moveTo>
                  <a:lnTo>
                    <a:pt x="6350" y="454533"/>
                  </a:lnTo>
                </a:path>
                <a:path w="774700" h="454660">
                  <a:moveTo>
                    <a:pt x="768350" y="0"/>
                  </a:moveTo>
                  <a:lnTo>
                    <a:pt x="768350" y="454533"/>
                  </a:lnTo>
                </a:path>
                <a:path w="774700" h="454660">
                  <a:moveTo>
                    <a:pt x="0" y="6350"/>
                  </a:moveTo>
                  <a:lnTo>
                    <a:pt x="774700" y="6350"/>
                  </a:lnTo>
                </a:path>
                <a:path w="774700" h="454660">
                  <a:moveTo>
                    <a:pt x="0" y="448183"/>
                  </a:moveTo>
                  <a:lnTo>
                    <a:pt x="774700" y="4481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214876" y="3430270"/>
            <a:ext cx="276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584571" y="2555494"/>
            <a:ext cx="600075" cy="1322070"/>
            <a:chOff x="5584571" y="2555494"/>
            <a:chExt cx="600075" cy="1322070"/>
          </a:xfrm>
        </p:grpSpPr>
        <p:sp>
          <p:nvSpPr>
            <p:cNvPr id="61" name="object 61"/>
            <p:cNvSpPr/>
            <p:nvPr/>
          </p:nvSpPr>
          <p:spPr>
            <a:xfrm>
              <a:off x="5597271" y="2568194"/>
              <a:ext cx="574675" cy="191770"/>
            </a:xfrm>
            <a:custGeom>
              <a:avLst/>
              <a:gdLst/>
              <a:ahLst/>
              <a:cxnLst/>
              <a:rect l="l" t="t" r="r" b="b"/>
              <a:pathLst>
                <a:path w="574675" h="191769">
                  <a:moveTo>
                    <a:pt x="574090" y="0"/>
                  </a:moveTo>
                  <a:lnTo>
                    <a:pt x="0" y="0"/>
                  </a:lnTo>
                  <a:lnTo>
                    <a:pt x="0" y="191642"/>
                  </a:lnTo>
                  <a:lnTo>
                    <a:pt x="574090" y="191642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597271" y="2759875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80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97271" y="2980855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80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97271" y="320170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97271" y="342268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97271" y="3643668"/>
              <a:ext cx="574675" cy="220979"/>
            </a:xfrm>
            <a:custGeom>
              <a:avLst/>
              <a:gdLst/>
              <a:ahLst/>
              <a:cxnLst/>
              <a:rect l="l" t="t" r="r" b="b"/>
              <a:pathLst>
                <a:path w="574675" h="220979">
                  <a:moveTo>
                    <a:pt x="574090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74090" y="220941"/>
                  </a:lnTo>
                  <a:lnTo>
                    <a:pt x="57409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90921" y="2753486"/>
              <a:ext cx="587375" cy="896619"/>
            </a:xfrm>
            <a:custGeom>
              <a:avLst/>
              <a:gdLst/>
              <a:ahLst/>
              <a:cxnLst/>
              <a:rect l="l" t="t" r="r" b="b"/>
              <a:pathLst>
                <a:path w="587375" h="896620">
                  <a:moveTo>
                    <a:pt x="586867" y="883793"/>
                  </a:moveTo>
                  <a:lnTo>
                    <a:pt x="0" y="883793"/>
                  </a:lnTo>
                  <a:lnTo>
                    <a:pt x="0" y="896493"/>
                  </a:lnTo>
                  <a:lnTo>
                    <a:pt x="586867" y="896493"/>
                  </a:lnTo>
                  <a:lnTo>
                    <a:pt x="586867" y="883793"/>
                  </a:lnTo>
                  <a:close/>
                </a:path>
                <a:path w="587375" h="896620">
                  <a:moveTo>
                    <a:pt x="586867" y="662813"/>
                  </a:moveTo>
                  <a:lnTo>
                    <a:pt x="0" y="662813"/>
                  </a:lnTo>
                  <a:lnTo>
                    <a:pt x="0" y="675513"/>
                  </a:lnTo>
                  <a:lnTo>
                    <a:pt x="586867" y="675513"/>
                  </a:lnTo>
                  <a:lnTo>
                    <a:pt x="586867" y="662813"/>
                  </a:lnTo>
                  <a:close/>
                </a:path>
                <a:path w="587375" h="896620">
                  <a:moveTo>
                    <a:pt x="586867" y="441960"/>
                  </a:moveTo>
                  <a:lnTo>
                    <a:pt x="0" y="441960"/>
                  </a:lnTo>
                  <a:lnTo>
                    <a:pt x="0" y="454660"/>
                  </a:lnTo>
                  <a:lnTo>
                    <a:pt x="586867" y="454660"/>
                  </a:lnTo>
                  <a:lnTo>
                    <a:pt x="586867" y="441960"/>
                  </a:lnTo>
                  <a:close/>
                </a:path>
                <a:path w="587375" h="896620">
                  <a:moveTo>
                    <a:pt x="586867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586867" y="233680"/>
                  </a:lnTo>
                  <a:lnTo>
                    <a:pt x="586867" y="220980"/>
                  </a:lnTo>
                  <a:close/>
                </a:path>
                <a:path w="587375" h="896620">
                  <a:moveTo>
                    <a:pt x="58686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86867" y="12700"/>
                  </a:lnTo>
                  <a:lnTo>
                    <a:pt x="58686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90921" y="2561844"/>
              <a:ext cx="587375" cy="1309370"/>
            </a:xfrm>
            <a:custGeom>
              <a:avLst/>
              <a:gdLst/>
              <a:ahLst/>
              <a:cxnLst/>
              <a:rect l="l" t="t" r="r" b="b"/>
              <a:pathLst>
                <a:path w="587375" h="1309370">
                  <a:moveTo>
                    <a:pt x="6350" y="0"/>
                  </a:moveTo>
                  <a:lnTo>
                    <a:pt x="6350" y="1309115"/>
                  </a:lnTo>
                </a:path>
                <a:path w="587375" h="1309370">
                  <a:moveTo>
                    <a:pt x="580516" y="0"/>
                  </a:moveTo>
                  <a:lnTo>
                    <a:pt x="580516" y="1309115"/>
                  </a:lnTo>
                </a:path>
                <a:path w="587375" h="1309370">
                  <a:moveTo>
                    <a:pt x="0" y="6350"/>
                  </a:moveTo>
                  <a:lnTo>
                    <a:pt x="586866" y="6350"/>
                  </a:lnTo>
                </a:path>
                <a:path w="587375" h="1309370">
                  <a:moveTo>
                    <a:pt x="0" y="1302765"/>
                  </a:moveTo>
                  <a:lnTo>
                    <a:pt x="586866" y="13027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639815" y="2580259"/>
            <a:ext cx="455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Co</a:t>
            </a: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39815" y="2771901"/>
            <a:ext cx="1644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Segoe UI"/>
                <a:cs typeface="Segoe UI"/>
              </a:rPr>
              <a:t>FR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639815" y="2992881"/>
            <a:ext cx="186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UK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39815" y="3213861"/>
            <a:ext cx="163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SP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39815" y="3434842"/>
            <a:ext cx="177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639815" y="3655822"/>
            <a:ext cx="179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"/>
                <a:cs typeface="Segoe UI"/>
              </a:rPr>
              <a:t>NL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969383" y="3188207"/>
            <a:ext cx="549275" cy="688340"/>
            <a:chOff x="4969383" y="3188207"/>
            <a:chExt cx="549275" cy="688340"/>
          </a:xfrm>
        </p:grpSpPr>
        <p:sp>
          <p:nvSpPr>
            <p:cNvPr id="76" name="object 76"/>
            <p:cNvSpPr/>
            <p:nvPr/>
          </p:nvSpPr>
          <p:spPr>
            <a:xfrm>
              <a:off x="4982083" y="320081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82083" y="342179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82083" y="3642779"/>
              <a:ext cx="523875" cy="220979"/>
            </a:xfrm>
            <a:custGeom>
              <a:avLst/>
              <a:gdLst/>
              <a:ahLst/>
              <a:cxnLst/>
              <a:rect l="l" t="t" r="r" b="b"/>
              <a:pathLst>
                <a:path w="523875" h="220979">
                  <a:moveTo>
                    <a:pt x="523875" y="0"/>
                  </a:moveTo>
                  <a:lnTo>
                    <a:pt x="0" y="0"/>
                  </a:lnTo>
                  <a:lnTo>
                    <a:pt x="0" y="220941"/>
                  </a:lnTo>
                  <a:lnTo>
                    <a:pt x="523875" y="220941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75733" y="3415410"/>
              <a:ext cx="536575" cy="233679"/>
            </a:xfrm>
            <a:custGeom>
              <a:avLst/>
              <a:gdLst/>
              <a:ahLst/>
              <a:cxnLst/>
              <a:rect l="l" t="t" r="r" b="b"/>
              <a:pathLst>
                <a:path w="536575" h="233679">
                  <a:moveTo>
                    <a:pt x="536575" y="220980"/>
                  </a:moveTo>
                  <a:lnTo>
                    <a:pt x="0" y="220980"/>
                  </a:lnTo>
                  <a:lnTo>
                    <a:pt x="0" y="233680"/>
                  </a:lnTo>
                  <a:lnTo>
                    <a:pt x="536575" y="233680"/>
                  </a:lnTo>
                  <a:lnTo>
                    <a:pt x="536575" y="220980"/>
                  </a:lnTo>
                  <a:close/>
                </a:path>
                <a:path w="536575" h="233679">
                  <a:moveTo>
                    <a:pt x="53657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36575" y="12700"/>
                  </a:lnTo>
                  <a:lnTo>
                    <a:pt x="53657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75733" y="3194557"/>
              <a:ext cx="536575" cy="675640"/>
            </a:xfrm>
            <a:custGeom>
              <a:avLst/>
              <a:gdLst/>
              <a:ahLst/>
              <a:cxnLst/>
              <a:rect l="l" t="t" r="r" b="b"/>
              <a:pathLst>
                <a:path w="536575" h="675639">
                  <a:moveTo>
                    <a:pt x="6350" y="0"/>
                  </a:moveTo>
                  <a:lnTo>
                    <a:pt x="6350" y="675512"/>
                  </a:lnTo>
                </a:path>
                <a:path w="536575" h="675639">
                  <a:moveTo>
                    <a:pt x="530225" y="0"/>
                  </a:moveTo>
                  <a:lnTo>
                    <a:pt x="530225" y="675512"/>
                  </a:lnTo>
                </a:path>
                <a:path w="536575" h="675639">
                  <a:moveTo>
                    <a:pt x="0" y="6350"/>
                  </a:moveTo>
                  <a:lnTo>
                    <a:pt x="536575" y="6350"/>
                  </a:lnTo>
                </a:path>
                <a:path w="536575" h="675639">
                  <a:moveTo>
                    <a:pt x="0" y="669162"/>
                  </a:moveTo>
                  <a:lnTo>
                    <a:pt x="536575" y="6691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024373" y="3212972"/>
            <a:ext cx="343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24373" y="3433953"/>
            <a:ext cx="121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Q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14876" y="3654933"/>
            <a:ext cx="913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1690" algn="l"/>
              </a:tabLst>
            </a:pPr>
            <a:r>
              <a:rPr sz="1500" spc="-7" baseline="2777" dirty="0">
                <a:latin typeface="Segoe UI"/>
                <a:cs typeface="Segoe UI"/>
              </a:rPr>
              <a:t>11</a:t>
            </a:r>
            <a:r>
              <a:rPr sz="1500" spc="-15" baseline="2777" dirty="0">
                <a:latin typeface="Segoe UI"/>
                <a:cs typeface="Segoe UI"/>
              </a:rPr>
              <a:t>-</a:t>
            </a:r>
            <a:r>
              <a:rPr sz="1500" spc="-7" baseline="2777" dirty="0">
                <a:latin typeface="Segoe UI"/>
                <a:cs typeface="Segoe UI"/>
              </a:rPr>
              <a:t>2</a:t>
            </a:r>
            <a:r>
              <a:rPr sz="1500" spc="-15" baseline="2777" dirty="0">
                <a:latin typeface="Segoe UI"/>
                <a:cs typeface="Segoe UI"/>
              </a:rPr>
              <a:t>-</a:t>
            </a:r>
            <a:r>
              <a:rPr sz="1500" spc="-7" baseline="2777" dirty="0">
                <a:latin typeface="Segoe UI"/>
                <a:cs typeface="Segoe UI"/>
              </a:rPr>
              <a:t>2018</a:t>
            </a:r>
            <a:r>
              <a:rPr sz="1500" baseline="2777" dirty="0">
                <a:latin typeface="Segoe UI"/>
                <a:cs typeface="Segoe UI"/>
              </a:rPr>
              <a:t>	</a:t>
            </a:r>
            <a:r>
              <a:rPr sz="1000" spc="-5" dirty="0">
                <a:latin typeface="Segoe UI"/>
                <a:cs typeface="Segoe UI"/>
              </a:rPr>
              <a:t>V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438144" y="2309495"/>
            <a:ext cx="2386965" cy="1093470"/>
            <a:chOff x="3438144" y="2309495"/>
            <a:chExt cx="2386965" cy="1093470"/>
          </a:xfrm>
        </p:grpSpPr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9844" y="2326259"/>
              <a:ext cx="215264" cy="21843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4716" y="3184271"/>
              <a:ext cx="215264" cy="21843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8144" y="2309495"/>
              <a:ext cx="216788" cy="2169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3" y="2952623"/>
              <a:ext cx="216788" cy="216915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3371215" y="1841684"/>
            <a:ext cx="2738755" cy="4083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200" spc="-10" dirty="0">
                <a:latin typeface="Segoe UI Semibold"/>
                <a:cs typeface="Segoe UI Semibold"/>
              </a:rPr>
              <a:t>Rowgroup1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50" dirty="0">
                <a:latin typeface="Segoe UI Semibold"/>
                <a:cs typeface="Segoe UI Semibold"/>
              </a:rPr>
              <a:t>Min</a:t>
            </a:r>
            <a:r>
              <a:rPr sz="1050" spc="-10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(OrderId):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5" dirty="0">
                <a:latin typeface="Segoe UI"/>
                <a:cs typeface="Segoe UI"/>
              </a:rPr>
              <a:t>82147</a:t>
            </a:r>
            <a:r>
              <a:rPr sz="1050" spc="265" dirty="0">
                <a:latin typeface="Segoe UI"/>
                <a:cs typeface="Segoe UI"/>
              </a:rPr>
              <a:t> </a:t>
            </a:r>
            <a:r>
              <a:rPr sz="1050" dirty="0">
                <a:latin typeface="Segoe UI"/>
                <a:cs typeface="Segoe UI"/>
              </a:rPr>
              <a:t>|</a:t>
            </a:r>
            <a:r>
              <a:rPr sz="1050" spc="285" dirty="0">
                <a:latin typeface="Segoe UI"/>
                <a:cs typeface="Segoe UI"/>
              </a:rPr>
              <a:t> </a:t>
            </a:r>
            <a:r>
              <a:rPr sz="1050" dirty="0">
                <a:latin typeface="Segoe UI"/>
                <a:cs typeface="Segoe UI"/>
              </a:rPr>
              <a:t>M</a:t>
            </a:r>
            <a:r>
              <a:rPr sz="1050" dirty="0">
                <a:latin typeface="Segoe UI Semibold"/>
                <a:cs typeface="Segoe UI Semibold"/>
              </a:rPr>
              <a:t>ax</a:t>
            </a:r>
            <a:r>
              <a:rPr sz="1050" spc="-35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(OrderId):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10" dirty="0">
                <a:latin typeface="Segoe UI"/>
                <a:cs typeface="Segoe UI"/>
              </a:rPr>
              <a:t>85395</a:t>
            </a:r>
            <a:endParaRPr sz="1050">
              <a:latin typeface="Segoe UI"/>
              <a:cs typeface="Segoe UI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391280" y="4338701"/>
          <a:ext cx="3091180" cy="915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98137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T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FR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98310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D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DE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1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98799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R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NL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403">
                <a:tc>
                  <a:txBody>
                    <a:bodyPr/>
                    <a:lstStyle/>
                    <a:p>
                      <a:pPr marL="5715">
                        <a:lnSpc>
                          <a:spcPts val="885"/>
                        </a:lnSpc>
                        <a:spcBef>
                          <a:spcPts val="40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98979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Segoe UI"/>
                          <a:cs typeface="Segoe UI"/>
                        </a:rPr>
                        <a:t>Z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DE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object 91"/>
          <p:cNvSpPr txBox="1"/>
          <p:nvPr/>
        </p:nvSpPr>
        <p:spPr>
          <a:xfrm>
            <a:off x="3384930" y="4132326"/>
            <a:ext cx="1040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Delta</a:t>
            </a:r>
            <a:r>
              <a:rPr sz="1200" spc="-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Rowstore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83561" y="66293"/>
            <a:ext cx="3248660" cy="124078"/>
          </a:xfrm>
          <a:prstGeom prst="rect">
            <a:avLst/>
          </a:prstGeom>
        </p:spPr>
      </p:pic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13715" y="195783"/>
            <a:ext cx="60566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abl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095244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259328" y="1031780"/>
            <a:ext cx="265557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Clustered</a:t>
            </a:r>
            <a:r>
              <a:rPr sz="16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columnstore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index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915150" y="2971292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234428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143504" y="5427065"/>
            <a:ext cx="4025900" cy="1385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120650" indent="-172720">
              <a:lnSpc>
                <a:spcPct val="110100"/>
              </a:lnSpc>
              <a:spcBef>
                <a:spcPts val="95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compressed columnstore segments </a:t>
            </a:r>
            <a:r>
              <a:rPr sz="1200" dirty="0">
                <a:latin typeface="Segoe UI"/>
                <a:cs typeface="Segoe UI"/>
              </a:rPr>
              <a:t>after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being sliced into groups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5" dirty="0">
                <a:latin typeface="Segoe UI"/>
                <a:cs typeface="Segoe UI"/>
              </a:rPr>
              <a:t>rows (rowgroups/micro- </a:t>
            </a:r>
            <a:r>
              <a:rPr sz="1200" dirty="0">
                <a:latin typeface="Segoe UI"/>
                <a:cs typeface="Segoe UI"/>
              </a:rPr>
              <a:t> partitions)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maximum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compression</a:t>
            </a:r>
            <a:endParaRPr sz="1200">
              <a:latin typeface="Segoe UI"/>
              <a:cs typeface="Segoe UI"/>
            </a:endParaRPr>
          </a:p>
          <a:p>
            <a:pPr marL="184785" marR="5080" indent="-172720">
              <a:lnSpc>
                <a:spcPct val="110000"/>
              </a:lnSpc>
              <a:spcBef>
                <a:spcPts val="12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Rows </a:t>
            </a:r>
            <a:r>
              <a:rPr sz="1200" spc="-5" dirty="0">
                <a:latin typeface="Segoe UI"/>
                <a:cs typeface="Segoe UI"/>
              </a:rPr>
              <a:t>are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delta </a:t>
            </a:r>
            <a:r>
              <a:rPr sz="1200" spc="-10" dirty="0">
                <a:latin typeface="Segoe UI"/>
                <a:cs typeface="Segoe UI"/>
              </a:rPr>
              <a:t>rowstore </a:t>
            </a:r>
            <a:r>
              <a:rPr sz="1200" dirty="0">
                <a:latin typeface="Segoe UI"/>
                <a:cs typeface="Segoe UI"/>
              </a:rPr>
              <a:t>until the </a:t>
            </a:r>
            <a:r>
              <a:rPr sz="1200" spc="-5" dirty="0">
                <a:latin typeface="Segoe UI"/>
                <a:cs typeface="Segoe UI"/>
              </a:rPr>
              <a:t>number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rows is large enough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dirty="0">
                <a:latin typeface="Segoe UI"/>
                <a:cs typeface="Segoe UI"/>
              </a:rPr>
              <a:t>be </a:t>
            </a:r>
            <a:r>
              <a:rPr sz="1200" spc="-5" dirty="0">
                <a:latin typeface="Segoe UI"/>
                <a:cs typeface="Segoe UI"/>
              </a:rPr>
              <a:t>compressed </a:t>
            </a:r>
            <a:r>
              <a:rPr sz="1200" spc="-10" dirty="0">
                <a:latin typeface="Segoe UI"/>
                <a:cs typeface="Segoe UI"/>
              </a:rPr>
              <a:t>into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columnstore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39406" y="1049560"/>
            <a:ext cx="371475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Clustered/Non-clustered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rowstore</a:t>
            </a:r>
            <a:r>
              <a:rPr sz="16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index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300721" y="5051805"/>
            <a:ext cx="4099560" cy="173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179070" indent="-172720">
              <a:lnSpc>
                <a:spcPct val="110000"/>
              </a:lnSpc>
              <a:spcBef>
                <a:spcPts val="1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 is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B-tree index structure </a:t>
            </a:r>
            <a:r>
              <a:rPr sz="1200" dirty="0">
                <a:latin typeface="Segoe UI"/>
                <a:cs typeface="Segoe UI"/>
              </a:rPr>
              <a:t>for performant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lookup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queries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particular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rows.</a:t>
            </a:r>
            <a:endParaRPr sz="1200">
              <a:latin typeface="Segoe UI"/>
              <a:cs typeface="Segoe UI"/>
            </a:endParaRPr>
          </a:p>
          <a:p>
            <a:pPr marL="184785" marR="135890" indent="-172720">
              <a:lnSpc>
                <a:spcPct val="110000"/>
              </a:lnSpc>
              <a:spcBef>
                <a:spcPts val="1200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Clustered rowstore </a:t>
            </a:r>
            <a:r>
              <a:rPr sz="1200" spc="-5" dirty="0">
                <a:latin typeface="Segoe UI"/>
                <a:cs typeface="Segoe UI"/>
              </a:rPr>
              <a:t>index: The leaf </a:t>
            </a:r>
            <a:r>
              <a:rPr sz="1200" dirty="0">
                <a:latin typeface="Segoe UI"/>
                <a:cs typeface="Segoe UI"/>
              </a:rPr>
              <a:t>nodes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structure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values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</a:t>
            </a:r>
            <a:r>
              <a:rPr sz="1200" spc="-5" dirty="0">
                <a:latin typeface="Segoe UI"/>
                <a:cs typeface="Segoe UI"/>
              </a:rPr>
              <a:t> row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(as </a:t>
            </a:r>
            <a:r>
              <a:rPr sz="1200" spc="-5" dirty="0">
                <a:latin typeface="Segoe UI"/>
                <a:cs typeface="Segoe UI"/>
              </a:rPr>
              <a:t>pictured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above)</a:t>
            </a:r>
            <a:endParaRPr sz="1200">
              <a:latin typeface="Segoe UI"/>
              <a:cs typeface="Segoe UI"/>
            </a:endParaRPr>
          </a:p>
          <a:p>
            <a:pPr marL="184785" marR="5080" indent="-172720">
              <a:lnSpc>
                <a:spcPct val="110100"/>
              </a:lnSpc>
              <a:spcBef>
                <a:spcPts val="1195"/>
              </a:spcBef>
              <a:buSzPct val="87500"/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Non-clustered </a:t>
            </a:r>
            <a:r>
              <a:rPr sz="1200" dirty="0">
                <a:latin typeface="Segoe UI"/>
                <a:cs typeface="Segoe UI"/>
              </a:rPr>
              <a:t>(secondary) </a:t>
            </a:r>
            <a:r>
              <a:rPr sz="1200" spc="-10" dirty="0">
                <a:latin typeface="Segoe UI"/>
                <a:cs typeface="Segoe UI"/>
              </a:rPr>
              <a:t>rowstore </a:t>
            </a:r>
            <a:r>
              <a:rPr sz="1200" spc="-5" dirty="0">
                <a:latin typeface="Segoe UI"/>
                <a:cs typeface="Segoe UI"/>
              </a:rPr>
              <a:t>index: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 leaf </a:t>
            </a:r>
            <a:r>
              <a:rPr sz="1200" dirty="0">
                <a:latin typeface="Segoe UI"/>
                <a:cs typeface="Segoe UI"/>
              </a:rPr>
              <a:t>nodes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</a:t>
            </a:r>
            <a:r>
              <a:rPr sz="1200" spc="-5" dirty="0">
                <a:latin typeface="Segoe UI"/>
                <a:cs typeface="Segoe UI"/>
              </a:rPr>
              <a:t> pointers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values,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5" dirty="0">
                <a:latin typeface="Segoe UI"/>
                <a:cs typeface="Segoe UI"/>
              </a:rPr>
              <a:t> values 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themselves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651375" y="3785107"/>
            <a:ext cx="3168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Segoe UI Semibold"/>
                <a:cs typeface="Segoe UI Semibold"/>
              </a:rPr>
              <a:t>+</a:t>
            </a:r>
            <a:endParaRPr sz="3300">
              <a:latin typeface="Segoe UI Semibold"/>
              <a:cs typeface="Segoe UI Semibold"/>
            </a:endParaRPr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8249539" y="1686941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82147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98137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1002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7332726" y="2687954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82147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1005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85395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" name="object 106"/>
          <p:cNvGraphicFramePr>
            <a:graphicFrameLocks noGrp="1"/>
          </p:cNvGraphicFramePr>
          <p:nvPr/>
        </p:nvGraphicFramePr>
        <p:xfrm>
          <a:off x="7332726" y="3421760"/>
          <a:ext cx="2449195" cy="112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2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4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ts val="57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97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43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0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870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10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870"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10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9704196" y="2683636"/>
          <a:ext cx="171323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642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54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98137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1007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53"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98979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1008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9821164" y="3559159"/>
          <a:ext cx="2341245" cy="99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528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9" name="object 109"/>
          <p:cNvSpPr/>
          <p:nvPr/>
        </p:nvSpPr>
        <p:spPr>
          <a:xfrm>
            <a:off x="8398764" y="2328672"/>
            <a:ext cx="249554" cy="307975"/>
          </a:xfrm>
          <a:custGeom>
            <a:avLst/>
            <a:gdLst/>
            <a:ahLst/>
            <a:cxnLst/>
            <a:rect l="l" t="t" r="r" b="b"/>
            <a:pathLst>
              <a:path w="249554" h="307975">
                <a:moveTo>
                  <a:pt x="249174" y="0"/>
                </a:moveTo>
                <a:lnTo>
                  <a:pt x="0" y="307466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37192" y="2313432"/>
            <a:ext cx="254635" cy="288290"/>
          </a:xfrm>
          <a:custGeom>
            <a:avLst/>
            <a:gdLst/>
            <a:ahLst/>
            <a:cxnLst/>
            <a:rect l="l" t="t" r="r" b="b"/>
            <a:pathLst>
              <a:path w="254634" h="288289">
                <a:moveTo>
                  <a:pt x="0" y="0"/>
                </a:moveTo>
                <a:lnTo>
                  <a:pt x="254507" y="28790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37931" y="3262884"/>
            <a:ext cx="133350" cy="206375"/>
          </a:xfrm>
          <a:custGeom>
            <a:avLst/>
            <a:gdLst/>
            <a:ahLst/>
            <a:cxnLst/>
            <a:rect l="l" t="t" r="r" b="b"/>
            <a:pathLst>
              <a:path w="133350" h="206375">
                <a:moveTo>
                  <a:pt x="133350" y="0"/>
                </a:moveTo>
                <a:lnTo>
                  <a:pt x="0" y="20624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30183" y="3264408"/>
            <a:ext cx="137160" cy="201295"/>
          </a:xfrm>
          <a:custGeom>
            <a:avLst/>
            <a:gdLst/>
            <a:ahLst/>
            <a:cxnLst/>
            <a:rect l="l" t="t" r="r" b="b"/>
            <a:pathLst>
              <a:path w="137159" h="201295">
                <a:moveTo>
                  <a:pt x="0" y="0"/>
                </a:moveTo>
                <a:lnTo>
                  <a:pt x="136906" y="20104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564118" y="3192017"/>
            <a:ext cx="19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148828" y="3241548"/>
            <a:ext cx="38100" cy="247650"/>
          </a:xfrm>
          <a:custGeom>
            <a:avLst/>
            <a:gdLst/>
            <a:ahLst/>
            <a:cxnLst/>
            <a:rect l="l" t="t" r="r" b="b"/>
            <a:pathLst>
              <a:path w="38100" h="247650">
                <a:moveTo>
                  <a:pt x="38100" y="0"/>
                </a:moveTo>
                <a:lnTo>
                  <a:pt x="0" y="247523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358628" y="3258311"/>
            <a:ext cx="133350" cy="206375"/>
          </a:xfrm>
          <a:custGeom>
            <a:avLst/>
            <a:gdLst/>
            <a:ahLst/>
            <a:cxnLst/>
            <a:rect l="l" t="t" r="r" b="b"/>
            <a:pathLst>
              <a:path w="133350" h="206375">
                <a:moveTo>
                  <a:pt x="133350" y="0"/>
                </a:moveTo>
                <a:lnTo>
                  <a:pt x="0" y="206248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50880" y="3258311"/>
            <a:ext cx="137160" cy="201295"/>
          </a:xfrm>
          <a:custGeom>
            <a:avLst/>
            <a:gdLst/>
            <a:ahLst/>
            <a:cxnLst/>
            <a:rect l="l" t="t" r="r" b="b"/>
            <a:pathLst>
              <a:path w="137159" h="201295">
                <a:moveTo>
                  <a:pt x="0" y="0"/>
                </a:moveTo>
                <a:lnTo>
                  <a:pt x="136905" y="20104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11057890" y="3173933"/>
            <a:ext cx="191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…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0668000" y="3236976"/>
            <a:ext cx="38100" cy="247650"/>
          </a:xfrm>
          <a:custGeom>
            <a:avLst/>
            <a:gdLst/>
            <a:ahLst/>
            <a:cxnLst/>
            <a:rect l="l" t="t" r="r" b="b"/>
            <a:pathLst>
              <a:path w="38100" h="247650">
                <a:moveTo>
                  <a:pt x="38100" y="0"/>
                </a:moveTo>
                <a:lnTo>
                  <a:pt x="0" y="247523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9536" y="873252"/>
            <a:ext cx="10473055" cy="5111750"/>
            <a:chOff x="859536" y="873252"/>
            <a:chExt cx="10473055" cy="511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873252"/>
              <a:ext cx="10472927" cy="51114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0714" y="1277493"/>
              <a:ext cx="101092" cy="40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7376" y="1121156"/>
              <a:ext cx="2667762" cy="281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646420" cy="53467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Queries against tables with </a:t>
            </a:r>
            <a:r>
              <a:rPr sz="1600" spc="-15" dirty="0">
                <a:latin typeface="Segoe UI"/>
                <a:cs typeface="Segoe UI"/>
              </a:rPr>
              <a:t>ordered </a:t>
            </a:r>
            <a:r>
              <a:rPr sz="1600" spc="-10" dirty="0">
                <a:latin typeface="Segoe UI"/>
                <a:cs typeface="Segoe UI"/>
              </a:rPr>
              <a:t>columnstore </a:t>
            </a:r>
            <a:r>
              <a:rPr sz="1600" spc="-5" dirty="0">
                <a:latin typeface="Segoe UI"/>
                <a:cs typeface="Segoe UI"/>
              </a:rPr>
              <a:t>segments can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take </a:t>
            </a:r>
            <a:r>
              <a:rPr sz="1600" spc="-5" dirty="0">
                <a:latin typeface="Segoe UI"/>
                <a:cs typeface="Segoe UI"/>
              </a:rPr>
              <a:t>advantage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improved </a:t>
            </a:r>
            <a:r>
              <a:rPr sz="1600" spc="-5" dirty="0">
                <a:latin typeface="Segoe UI"/>
                <a:cs typeface="Segoe UI"/>
              </a:rPr>
              <a:t>segment </a:t>
            </a:r>
            <a:r>
              <a:rPr sz="1600" spc="-10" dirty="0">
                <a:latin typeface="Segoe UI"/>
                <a:cs typeface="Segoe UI"/>
              </a:rPr>
              <a:t>elimination to </a:t>
            </a:r>
            <a:r>
              <a:rPr sz="1600" spc="-5" dirty="0">
                <a:latin typeface="Segoe UI"/>
                <a:cs typeface="Segoe UI"/>
              </a:rPr>
              <a:t>drastically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reduce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37465">
              <a:lnSpc>
                <a:spcPct val="100000"/>
              </a:lnSpc>
              <a:spcBef>
                <a:spcPts val="1855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Table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Ordered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Columnstore</a:t>
            </a:r>
            <a:r>
              <a:rPr sz="12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endParaRPr sz="1200">
              <a:latin typeface="Calibri"/>
              <a:cs typeface="Calibri"/>
            </a:endParaRPr>
          </a:p>
          <a:p>
            <a:pPr marL="37465" marR="3607435">
              <a:lnSpc>
                <a:spcPct val="141700"/>
              </a:lnSpc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TABLE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sortedOrderTable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77800" marR="3973195" algn="just">
              <a:lnSpc>
                <a:spcPct val="141700"/>
              </a:lnSpc>
            </a:pPr>
            <a:r>
              <a:rPr sz="1200" spc="-5" dirty="0">
                <a:latin typeface="Calibri"/>
                <a:cs typeface="Calibri"/>
              </a:rPr>
              <a:t>OrderId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INT </a:t>
            </a:r>
            <a:r>
              <a:rPr sz="1200" spc="-1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NULL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DATE </a:t>
            </a:r>
            <a:r>
              <a:rPr sz="1200" spc="-15" dirty="0">
                <a:latin typeface="Calibri"/>
                <a:cs typeface="Calibri"/>
              </a:rPr>
              <a:t>NOT </a:t>
            </a:r>
            <a:r>
              <a:rPr sz="1200" dirty="0">
                <a:latin typeface="Calibri"/>
                <a:cs typeface="Calibri"/>
              </a:rPr>
              <a:t>NULL,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235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VARCHAR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),</a:t>
            </a:r>
            <a:endParaRPr sz="1200">
              <a:latin typeface="Calibri"/>
              <a:cs typeface="Calibri"/>
            </a:endParaRPr>
          </a:p>
          <a:p>
            <a:pPr marL="177800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Calibri"/>
                <a:cs typeface="Calibri"/>
              </a:rPr>
              <a:t>Country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VARCHAR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7465" marR="5257165">
              <a:lnSpc>
                <a:spcPct val="141700"/>
              </a:lnSpc>
            </a:pP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) 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 </a:t>
            </a:r>
            <a:r>
              <a:rPr sz="1200" dirty="0"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07950" algn="just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CLUSTERED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COLUMNSTORE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(OrderId)</a:t>
            </a:r>
            <a:endParaRPr sz="12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600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Create Clustered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Columnstore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Index</a:t>
            </a:r>
            <a:r>
              <a:rPr sz="1200" b="1" spc="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on</a:t>
            </a:r>
            <a:r>
              <a:rPr sz="1200" b="1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existing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 table</a:t>
            </a:r>
            <a:endParaRPr sz="1200">
              <a:latin typeface="Calibri"/>
              <a:cs typeface="Calibri"/>
            </a:endParaRPr>
          </a:p>
          <a:p>
            <a:pPr marL="37465" algn="just">
              <a:lnSpc>
                <a:spcPct val="100000"/>
              </a:lnSpc>
              <a:spcBef>
                <a:spcPts val="600"/>
              </a:spcBef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CLUSTERED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COLUMNSTORE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cciOrderId</a:t>
            </a:r>
            <a:endParaRPr sz="1200">
              <a:latin typeface="Calibri"/>
              <a:cs typeface="Calibri"/>
            </a:endParaRPr>
          </a:p>
          <a:p>
            <a:pPr marL="37465" algn="just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Calibri"/>
                <a:cs typeface="Calibri"/>
              </a:rPr>
              <a:t>dbo.OrderTable</a:t>
            </a:r>
            <a:r>
              <a:rPr sz="1200" spc="-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(OrderId)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8565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lus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5420614" cy="1247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79464" y="1520952"/>
            <a:ext cx="5661660" cy="1062355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955"/>
              </a:spcBef>
            </a:pP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Insert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data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into</a:t>
            </a:r>
            <a:r>
              <a:rPr sz="12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table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008000"/>
                </a:solidFill>
                <a:latin typeface="Calibri"/>
                <a:cs typeface="Calibri"/>
              </a:rPr>
              <a:t>with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ordered</a:t>
            </a:r>
            <a:r>
              <a:rPr sz="12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008000"/>
                </a:solidFill>
                <a:latin typeface="Calibri"/>
                <a:cs typeface="Calibri"/>
              </a:rPr>
              <a:t>columnstore</a:t>
            </a:r>
            <a:r>
              <a:rPr sz="1200" b="1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endParaRPr sz="1200">
              <a:latin typeface="Calibri"/>
              <a:cs typeface="Calibri"/>
            </a:endParaRPr>
          </a:p>
          <a:p>
            <a:pPr marL="92075" marR="3314700">
              <a:lnSpc>
                <a:spcPct val="1417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INSERT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INTO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Calibri"/>
                <a:cs typeface="Calibri"/>
              </a:rPr>
              <a:t>sortedOrderTable 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(1,</a:t>
            </a:r>
            <a:r>
              <a:rPr sz="1200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'01-01-2019','Dave’,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'UK'</a:t>
            </a:r>
            <a:r>
              <a:rPr sz="1200" spc="-5" dirty="0">
                <a:solidFill>
                  <a:srgbClr val="0D0D0D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4700" y="1071372"/>
            <a:ext cx="4806950" cy="321754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dbo.OrderTable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990" marR="2435225">
              <a:lnSpc>
                <a:spcPct val="141700"/>
              </a:lnSpc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OrderId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dirty="0">
                <a:latin typeface="Consolas"/>
                <a:cs typeface="Consolas"/>
              </a:rPr>
              <a:t>NOT NULL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NOT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NULL,</a:t>
            </a:r>
            <a:endParaRPr sz="1200">
              <a:latin typeface="Consolas"/>
              <a:cs typeface="Consolas"/>
            </a:endParaRPr>
          </a:p>
          <a:p>
            <a:pPr marL="427990">
              <a:lnSpc>
                <a:spcPct val="100000"/>
              </a:lnSpc>
              <a:spcBef>
                <a:spcPts val="600"/>
              </a:spcBef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Name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200">
              <a:latin typeface="Consolas"/>
              <a:cs typeface="Consolas"/>
            </a:endParaRPr>
          </a:p>
          <a:p>
            <a:pPr marL="427990">
              <a:lnSpc>
                <a:spcPct val="100000"/>
              </a:lnSpc>
              <a:spcBef>
                <a:spcPts val="600"/>
              </a:spcBef>
              <a:tabLst>
                <a:tab pos="1184910" algn="l"/>
              </a:tabLst>
            </a:pPr>
            <a:r>
              <a:rPr sz="1200" dirty="0">
                <a:latin typeface="Consolas"/>
                <a:cs typeface="Consolas"/>
              </a:rPr>
              <a:t>Country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 marR="437070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260350" marR="18465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CLUSTERED COLUMNSTORE INDEX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DISTRIBUTION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[OrderId]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200">
              <a:latin typeface="Consolas"/>
              <a:cs typeface="Consolas"/>
            </a:endParaRPr>
          </a:p>
          <a:p>
            <a:pPr marL="2089150" marR="161671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ROUND</a:t>
            </a:r>
            <a:r>
              <a:rPr sz="1200" spc="-3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ROBIN</a:t>
            </a:r>
            <a:r>
              <a:rPr sz="12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REPLICATED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4707255" cy="316674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Round-robin distributed</a:t>
            </a:r>
            <a:endParaRPr sz="1800">
              <a:latin typeface="Segoe UI Semibold"/>
              <a:cs typeface="Segoe UI Semibold"/>
            </a:endParaRPr>
          </a:p>
          <a:p>
            <a:pPr marL="12700" marR="9017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Distributes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evenly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 </a:t>
            </a:r>
            <a:r>
              <a:rPr sz="1600" spc="-10" dirty="0">
                <a:latin typeface="Segoe UI"/>
                <a:cs typeface="Segoe UI"/>
              </a:rPr>
              <a:t>distributions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random.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Hash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distributed</a:t>
            </a:r>
            <a:endParaRPr sz="1800">
              <a:latin typeface="Segoe UI Semibold"/>
              <a:cs typeface="Segoe UI Semibold"/>
            </a:endParaRPr>
          </a:p>
          <a:p>
            <a:pPr marL="12700" marR="40005">
              <a:lnSpc>
                <a:spcPct val="110100"/>
              </a:lnSpc>
              <a:spcBef>
                <a:spcPts val="615"/>
              </a:spcBef>
            </a:pPr>
            <a:r>
              <a:rPr sz="1600" spc="-10" dirty="0">
                <a:latin typeface="Segoe UI"/>
                <a:cs typeface="Segoe UI"/>
              </a:rPr>
              <a:t>Distributes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nodes by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 </a:t>
            </a:r>
            <a:r>
              <a:rPr sz="1600" spc="-5" dirty="0">
                <a:latin typeface="Segoe UI"/>
                <a:cs typeface="Segoe UI"/>
              </a:rPr>
              <a:t>a deterministic hash function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assign each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Replicated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Full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copy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accessible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each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node.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157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813050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7671" y="1120139"/>
            <a:ext cx="6219825" cy="506285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partitionedOrderTable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 marR="3115945">
              <a:lnSpc>
                <a:spcPct val="131200"/>
              </a:lnSpc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OrderId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600" spc="-10" dirty="0">
                <a:latin typeface="Consolas"/>
                <a:cs typeface="Consolas"/>
              </a:rPr>
              <a:t>NOT NULL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Date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DATE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NOT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NULL,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600"/>
              </a:spcBef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Name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600"/>
              </a:spcBef>
              <a:tabLst>
                <a:tab pos="1539240" algn="l"/>
              </a:tabLst>
            </a:pPr>
            <a:r>
              <a:rPr sz="1600" spc="-10" dirty="0">
                <a:latin typeface="Consolas"/>
                <a:cs typeface="Consolas"/>
              </a:rPr>
              <a:t>Country	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2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 marR="5673725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WITH  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 marR="222758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CLUSTERED COLUMNSTORE INDEX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DISTRIBUTION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[OrderId]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),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PARTITION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olas"/>
                <a:cs typeface="Consolas"/>
              </a:rPr>
              <a:t>[Date]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RANGE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RIGHT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 VALUES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'2000-01-01'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'2001-01-01'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'2002-01-01’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'2003-01-01'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'2004-01-01'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'2005-01-01'</a:t>
            </a:r>
            <a:endParaRPr sz="16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314960">
              <a:lnSpc>
                <a:spcPct val="100000"/>
              </a:lnSpc>
            </a:pP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0"/>
              </a:spcBef>
            </a:pP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06551"/>
            <a:ext cx="4849495" cy="450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3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divide data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smaller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72500"/>
              </a:lnSpc>
            </a:pPr>
            <a:r>
              <a:rPr sz="1600" spc="-5" dirty="0">
                <a:latin typeface="Segoe UI"/>
                <a:cs typeface="Segoe UI"/>
              </a:rPr>
              <a:t>In most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cases,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</a:t>
            </a:r>
            <a:r>
              <a:rPr sz="1600" spc="-5" dirty="0">
                <a:latin typeface="Segoe UI"/>
                <a:cs typeface="Segoe UI"/>
              </a:rPr>
              <a:t> column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Supported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RIGHT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-10" dirty="0">
                <a:latin typeface="Segoe UI"/>
                <a:cs typeface="Segoe UI"/>
              </a:rPr>
              <a:t> Used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LEFT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latin typeface="Segoe UI"/>
                <a:cs typeface="Segoe UI"/>
              </a:rPr>
              <a:t>Improves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efficiency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-5" dirty="0">
                <a:latin typeface="Segoe UI"/>
                <a:cs typeface="Segoe UI"/>
              </a:rPr>
              <a:t> and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querying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10" dirty="0">
                <a:latin typeface="Segoe UI"/>
                <a:cs typeface="Segoe UI"/>
              </a:rPr>
              <a:t>limiting</a:t>
            </a:r>
            <a:r>
              <a:rPr sz="1600" spc="-5" dirty="0">
                <a:latin typeface="Segoe UI"/>
                <a:cs typeface="Segoe UI"/>
              </a:rPr>
              <a:t> the scope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subset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  <a:p>
            <a:pPr marL="12700" marR="18542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significant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5" dirty="0">
                <a:latin typeface="Segoe UI"/>
                <a:cs typeface="Segoe UI"/>
              </a:rPr>
              <a:t>enhancements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where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partition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eliminate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unnecessary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eliminate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IO.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264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624074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7953" y="1618297"/>
            <a:ext cx="3126105" cy="5052695"/>
            <a:chOff x="3437953" y="1618297"/>
            <a:chExt cx="3126105" cy="5052695"/>
          </a:xfrm>
        </p:grpSpPr>
        <p:sp>
          <p:nvSpPr>
            <p:cNvPr id="3" name="object 3"/>
            <p:cNvSpPr/>
            <p:nvPr/>
          </p:nvSpPr>
          <p:spPr>
            <a:xfrm>
              <a:off x="3637787" y="1623060"/>
              <a:ext cx="2921635" cy="4829810"/>
            </a:xfrm>
            <a:custGeom>
              <a:avLst/>
              <a:gdLst/>
              <a:ahLst/>
              <a:cxnLst/>
              <a:rect l="l" t="t" r="r" b="b"/>
              <a:pathLst>
                <a:path w="2921634" h="4829810">
                  <a:moveTo>
                    <a:pt x="2921508" y="0"/>
                  </a:moveTo>
                  <a:lnTo>
                    <a:pt x="0" y="0"/>
                  </a:lnTo>
                  <a:lnTo>
                    <a:pt x="0" y="4829556"/>
                  </a:lnTo>
                  <a:lnTo>
                    <a:pt x="2921508" y="4829556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7787" y="1623060"/>
              <a:ext cx="2921635" cy="4829810"/>
            </a:xfrm>
            <a:custGeom>
              <a:avLst/>
              <a:gdLst/>
              <a:ahLst/>
              <a:cxnLst/>
              <a:rect l="l" t="t" r="r" b="b"/>
              <a:pathLst>
                <a:path w="2921634" h="4829810">
                  <a:moveTo>
                    <a:pt x="0" y="4829556"/>
                  </a:moveTo>
                  <a:lnTo>
                    <a:pt x="2921508" y="4829556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955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1107" y="1726692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2921508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2921508" y="4828032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1107" y="1726692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0" y="4828032"/>
                  </a:moveTo>
                  <a:lnTo>
                    <a:pt x="2921508" y="4828032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42715" y="1837944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2921508" y="0"/>
                  </a:moveTo>
                  <a:lnTo>
                    <a:pt x="0" y="0"/>
                  </a:lnTo>
                  <a:lnTo>
                    <a:pt x="0" y="4828032"/>
                  </a:lnTo>
                  <a:lnTo>
                    <a:pt x="2921508" y="4828032"/>
                  </a:lnTo>
                  <a:lnTo>
                    <a:pt x="29215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42715" y="1837944"/>
              <a:ext cx="2921635" cy="4828540"/>
            </a:xfrm>
            <a:custGeom>
              <a:avLst/>
              <a:gdLst/>
              <a:ahLst/>
              <a:cxnLst/>
              <a:rect l="l" t="t" r="r" b="b"/>
              <a:pathLst>
                <a:path w="2921635" h="4828540">
                  <a:moveTo>
                    <a:pt x="0" y="4828032"/>
                  </a:moveTo>
                  <a:lnTo>
                    <a:pt x="2921508" y="4828032"/>
                  </a:lnTo>
                  <a:lnTo>
                    <a:pt x="2921508" y="0"/>
                  </a:lnTo>
                  <a:lnTo>
                    <a:pt x="0" y="0"/>
                  </a:lnTo>
                  <a:lnTo>
                    <a:pt x="0" y="482803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49014" y="2713863"/>
              <a:ext cx="678815" cy="191770"/>
            </a:xfrm>
            <a:custGeom>
              <a:avLst/>
              <a:gdLst/>
              <a:ahLst/>
              <a:cxnLst/>
              <a:rect l="l" t="t" r="r" b="b"/>
              <a:pathLst>
                <a:path w="678814" h="191769">
                  <a:moveTo>
                    <a:pt x="678472" y="0"/>
                  </a:moveTo>
                  <a:lnTo>
                    <a:pt x="0" y="0"/>
                  </a:lnTo>
                  <a:lnTo>
                    <a:pt x="0" y="191642"/>
                  </a:lnTo>
                  <a:lnTo>
                    <a:pt x="678472" y="19164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9014" y="2905506"/>
              <a:ext cx="678815" cy="176530"/>
            </a:xfrm>
            <a:custGeom>
              <a:avLst/>
              <a:gdLst/>
              <a:ahLst/>
              <a:cxnLst/>
              <a:rect l="l" t="t" r="r" b="b"/>
              <a:pathLst>
                <a:path w="678814" h="176530">
                  <a:moveTo>
                    <a:pt x="678472" y="0"/>
                  </a:moveTo>
                  <a:lnTo>
                    <a:pt x="0" y="0"/>
                  </a:lnTo>
                  <a:lnTo>
                    <a:pt x="0" y="176402"/>
                  </a:lnTo>
                  <a:lnTo>
                    <a:pt x="678472" y="17640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49014" y="3081908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49014" y="3258311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9014" y="3434714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49014" y="3611117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403"/>
                  </a:lnTo>
                  <a:lnTo>
                    <a:pt x="678434" y="176403"/>
                  </a:lnTo>
                  <a:lnTo>
                    <a:pt x="1440434" y="176403"/>
                  </a:lnTo>
                  <a:lnTo>
                    <a:pt x="1964309" y="176403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49014" y="3787533"/>
              <a:ext cx="1964689" cy="176530"/>
            </a:xfrm>
            <a:custGeom>
              <a:avLst/>
              <a:gdLst/>
              <a:ahLst/>
              <a:cxnLst/>
              <a:rect l="l" t="t" r="r" b="b"/>
              <a:pathLst>
                <a:path w="1964689" h="176529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6390"/>
                  </a:lnTo>
                  <a:lnTo>
                    <a:pt x="678434" y="176390"/>
                  </a:lnTo>
                  <a:lnTo>
                    <a:pt x="1440434" y="176390"/>
                  </a:lnTo>
                  <a:lnTo>
                    <a:pt x="1964309" y="176390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9014" y="3963924"/>
              <a:ext cx="678815" cy="176530"/>
            </a:xfrm>
            <a:custGeom>
              <a:avLst/>
              <a:gdLst/>
              <a:ahLst/>
              <a:cxnLst/>
              <a:rect l="l" t="t" r="r" b="b"/>
              <a:pathLst>
                <a:path w="678814" h="176529">
                  <a:moveTo>
                    <a:pt x="678472" y="0"/>
                  </a:moveTo>
                  <a:lnTo>
                    <a:pt x="0" y="0"/>
                  </a:lnTo>
                  <a:lnTo>
                    <a:pt x="0" y="176402"/>
                  </a:lnTo>
                  <a:lnTo>
                    <a:pt x="678472" y="176402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2664" y="2707513"/>
              <a:ext cx="2625090" cy="1439545"/>
            </a:xfrm>
            <a:custGeom>
              <a:avLst/>
              <a:gdLst/>
              <a:ahLst/>
              <a:cxnLst/>
              <a:rect l="l" t="t" r="r" b="b"/>
              <a:pathLst>
                <a:path w="2625090" h="1439545">
                  <a:moveTo>
                    <a:pt x="684784" y="0"/>
                  </a:moveTo>
                  <a:lnTo>
                    <a:pt x="684784" y="1439164"/>
                  </a:lnTo>
                </a:path>
                <a:path w="2625090" h="1439545">
                  <a:moveTo>
                    <a:pt x="1446784" y="0"/>
                  </a:moveTo>
                  <a:lnTo>
                    <a:pt x="1446784" y="1439164"/>
                  </a:lnTo>
                </a:path>
                <a:path w="2625090" h="1439545">
                  <a:moveTo>
                    <a:pt x="1970659" y="0"/>
                  </a:moveTo>
                  <a:lnTo>
                    <a:pt x="1970659" y="1439164"/>
                  </a:lnTo>
                </a:path>
                <a:path w="2625090" h="1439545">
                  <a:moveTo>
                    <a:pt x="0" y="197992"/>
                  </a:moveTo>
                  <a:lnTo>
                    <a:pt x="2624709" y="197992"/>
                  </a:lnTo>
                </a:path>
                <a:path w="2625090" h="1439545">
                  <a:moveTo>
                    <a:pt x="0" y="374396"/>
                  </a:moveTo>
                  <a:lnTo>
                    <a:pt x="2624709" y="374396"/>
                  </a:lnTo>
                </a:path>
                <a:path w="2625090" h="1439545">
                  <a:moveTo>
                    <a:pt x="0" y="550799"/>
                  </a:moveTo>
                  <a:lnTo>
                    <a:pt x="2624709" y="550799"/>
                  </a:lnTo>
                </a:path>
                <a:path w="2625090" h="1439545">
                  <a:moveTo>
                    <a:pt x="0" y="727201"/>
                  </a:moveTo>
                  <a:lnTo>
                    <a:pt x="2624709" y="727201"/>
                  </a:lnTo>
                </a:path>
                <a:path w="2625090" h="1439545">
                  <a:moveTo>
                    <a:pt x="0" y="903605"/>
                  </a:moveTo>
                  <a:lnTo>
                    <a:pt x="2624709" y="903605"/>
                  </a:lnTo>
                </a:path>
                <a:path w="2625090" h="1439545">
                  <a:moveTo>
                    <a:pt x="0" y="1080008"/>
                  </a:moveTo>
                  <a:lnTo>
                    <a:pt x="2624709" y="1080008"/>
                  </a:lnTo>
                </a:path>
                <a:path w="2625090" h="1439545">
                  <a:moveTo>
                    <a:pt x="0" y="1256411"/>
                  </a:moveTo>
                  <a:lnTo>
                    <a:pt x="2624709" y="1256411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2664" y="2707513"/>
              <a:ext cx="2625090" cy="1439545"/>
            </a:xfrm>
            <a:custGeom>
              <a:avLst/>
              <a:gdLst/>
              <a:ahLst/>
              <a:cxnLst/>
              <a:rect l="l" t="t" r="r" b="b"/>
              <a:pathLst>
                <a:path w="2625090" h="1439545">
                  <a:moveTo>
                    <a:pt x="6350" y="0"/>
                  </a:moveTo>
                  <a:lnTo>
                    <a:pt x="6350" y="1439164"/>
                  </a:lnTo>
                </a:path>
                <a:path w="2625090" h="1439545">
                  <a:moveTo>
                    <a:pt x="2618359" y="0"/>
                  </a:moveTo>
                  <a:lnTo>
                    <a:pt x="2618359" y="1439164"/>
                  </a:lnTo>
                </a:path>
                <a:path w="2625090" h="1439545">
                  <a:moveTo>
                    <a:pt x="0" y="6350"/>
                  </a:moveTo>
                  <a:lnTo>
                    <a:pt x="2624709" y="6350"/>
                  </a:lnTo>
                </a:path>
                <a:path w="2625090" h="1439545">
                  <a:moveTo>
                    <a:pt x="0" y="1432814"/>
                  </a:moveTo>
                  <a:lnTo>
                    <a:pt x="2624709" y="14328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63067" y="1940814"/>
          <a:ext cx="2631440" cy="3662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OrderId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Name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Country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85216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85395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V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82147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853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86881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11-2-2018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93080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94156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96250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Q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98799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98015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UK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852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98310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98979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Z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98137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11-3-2018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…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67690" y="1069974"/>
            <a:ext cx="20694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Logical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table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structure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179" y="2209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66293"/>
            <a:ext cx="3359912" cy="12407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13715" y="290575"/>
            <a:ext cx="59905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3448" y="1054608"/>
            <a:ext cx="0" cy="5612130"/>
          </a:xfrm>
          <a:custGeom>
            <a:avLst/>
            <a:gdLst/>
            <a:ahLst/>
            <a:cxnLst/>
            <a:rect l="l" t="t" r="r" b="b"/>
            <a:pathLst>
              <a:path h="5612130">
                <a:moveTo>
                  <a:pt x="0" y="0"/>
                </a:moveTo>
                <a:lnTo>
                  <a:pt x="0" y="5612003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30651" y="1031780"/>
            <a:ext cx="3070860" cy="5099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Physical</a:t>
            </a:r>
            <a:r>
              <a:rPr sz="16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distribution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(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 Hash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distribution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(OrderId),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Date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partitions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37458" y="2720213"/>
            <a:ext cx="21018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42359" y="2720213"/>
            <a:ext cx="57912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33798" y="2720213"/>
            <a:ext cx="7493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95798" y="2720213"/>
            <a:ext cx="51117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19673" y="2720213"/>
            <a:ext cx="6350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Country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42359" y="2911855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37458" y="2911855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27448" y="2905505"/>
            <a:ext cx="762000" cy="176530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89448" y="2905505"/>
            <a:ext cx="523875" cy="176530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V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19673" y="2911855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42359" y="3088258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37458" y="3088258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27448" y="3081908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89448" y="3081908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19673" y="3088258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SP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42359" y="3264661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216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37458" y="3264661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27448" y="3258311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89448" y="3258311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19673" y="3264661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2359" y="3441065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395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37458" y="3441065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27448" y="3434715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89448" y="3434715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V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19673" y="3441065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42359" y="3617467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147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37458" y="3617467"/>
            <a:ext cx="18478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82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27448" y="3611117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89448" y="3611117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19673" y="3617467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42359" y="3793871"/>
            <a:ext cx="57912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881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37458" y="3793871"/>
            <a:ext cx="184785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86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27448" y="3787521"/>
            <a:ext cx="762000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11-2-2018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89448" y="3787521"/>
            <a:ext cx="523875" cy="176530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D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19673" y="3793871"/>
            <a:ext cx="635000" cy="163830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42359" y="3970273"/>
            <a:ext cx="57912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33798" y="3970273"/>
            <a:ext cx="7493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995798" y="3970273"/>
            <a:ext cx="511175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19673" y="3970273"/>
            <a:ext cx="635000" cy="16383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542665" y="4423664"/>
            <a:ext cx="2625090" cy="1807210"/>
            <a:chOff x="3542665" y="4423664"/>
            <a:chExt cx="2625090" cy="1807210"/>
          </a:xfrm>
        </p:grpSpPr>
        <p:sp>
          <p:nvSpPr>
            <p:cNvPr id="67" name="object 67"/>
            <p:cNvSpPr/>
            <p:nvPr/>
          </p:nvSpPr>
          <p:spPr>
            <a:xfrm>
              <a:off x="3549015" y="4430014"/>
              <a:ext cx="678815" cy="191770"/>
            </a:xfrm>
            <a:custGeom>
              <a:avLst/>
              <a:gdLst/>
              <a:ahLst/>
              <a:cxnLst/>
              <a:rect l="l" t="t" r="r" b="b"/>
              <a:pathLst>
                <a:path w="678814" h="191770">
                  <a:moveTo>
                    <a:pt x="678472" y="0"/>
                  </a:moveTo>
                  <a:lnTo>
                    <a:pt x="0" y="0"/>
                  </a:lnTo>
                  <a:lnTo>
                    <a:pt x="0" y="191643"/>
                  </a:lnTo>
                  <a:lnTo>
                    <a:pt x="678472" y="191643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49015" y="4621644"/>
              <a:ext cx="678815" cy="178435"/>
            </a:xfrm>
            <a:custGeom>
              <a:avLst/>
              <a:gdLst/>
              <a:ahLst/>
              <a:cxnLst/>
              <a:rect l="l" t="t" r="r" b="b"/>
              <a:pathLst>
                <a:path w="678814" h="178435">
                  <a:moveTo>
                    <a:pt x="678472" y="0"/>
                  </a:moveTo>
                  <a:lnTo>
                    <a:pt x="0" y="0"/>
                  </a:lnTo>
                  <a:lnTo>
                    <a:pt x="0" y="178066"/>
                  </a:lnTo>
                  <a:lnTo>
                    <a:pt x="678472" y="178066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49015" y="4799838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54"/>
                  </a:lnTo>
                  <a:lnTo>
                    <a:pt x="678434" y="178054"/>
                  </a:lnTo>
                  <a:lnTo>
                    <a:pt x="1440434" y="178054"/>
                  </a:lnTo>
                  <a:lnTo>
                    <a:pt x="1964309" y="178054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49015" y="4977879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49015" y="5155933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49015" y="5333987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49015" y="5512015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49015" y="5690069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49015" y="5868136"/>
              <a:ext cx="1964689" cy="178435"/>
            </a:xfrm>
            <a:custGeom>
              <a:avLst/>
              <a:gdLst/>
              <a:ahLst/>
              <a:cxnLst/>
              <a:rect l="l" t="t" r="r" b="b"/>
              <a:pathLst>
                <a:path w="1964689" h="178435">
                  <a:moveTo>
                    <a:pt x="1964309" y="0"/>
                  </a:moveTo>
                  <a:lnTo>
                    <a:pt x="1440434" y="0"/>
                  </a:lnTo>
                  <a:lnTo>
                    <a:pt x="678472" y="0"/>
                  </a:lnTo>
                  <a:lnTo>
                    <a:pt x="0" y="0"/>
                  </a:lnTo>
                  <a:lnTo>
                    <a:pt x="0" y="178066"/>
                  </a:lnTo>
                  <a:lnTo>
                    <a:pt x="678434" y="178066"/>
                  </a:lnTo>
                  <a:lnTo>
                    <a:pt x="1440434" y="178066"/>
                  </a:lnTo>
                  <a:lnTo>
                    <a:pt x="1964309" y="178066"/>
                  </a:lnTo>
                  <a:lnTo>
                    <a:pt x="196430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49015" y="6046203"/>
              <a:ext cx="678815" cy="178435"/>
            </a:xfrm>
            <a:custGeom>
              <a:avLst/>
              <a:gdLst/>
              <a:ahLst/>
              <a:cxnLst/>
              <a:rect l="l" t="t" r="r" b="b"/>
              <a:pathLst>
                <a:path w="678814" h="178435">
                  <a:moveTo>
                    <a:pt x="678472" y="0"/>
                  </a:moveTo>
                  <a:lnTo>
                    <a:pt x="0" y="0"/>
                  </a:lnTo>
                  <a:lnTo>
                    <a:pt x="0" y="178066"/>
                  </a:lnTo>
                  <a:lnTo>
                    <a:pt x="678472" y="178066"/>
                  </a:lnTo>
                  <a:lnTo>
                    <a:pt x="67847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542665" y="4423664"/>
              <a:ext cx="2625090" cy="1807210"/>
            </a:xfrm>
            <a:custGeom>
              <a:avLst/>
              <a:gdLst/>
              <a:ahLst/>
              <a:cxnLst/>
              <a:rect l="l" t="t" r="r" b="b"/>
              <a:pathLst>
                <a:path w="2625090" h="1807210">
                  <a:moveTo>
                    <a:pt x="684784" y="0"/>
                  </a:moveTo>
                  <a:lnTo>
                    <a:pt x="684784" y="1806956"/>
                  </a:lnTo>
                </a:path>
                <a:path w="2625090" h="1807210">
                  <a:moveTo>
                    <a:pt x="1446784" y="0"/>
                  </a:moveTo>
                  <a:lnTo>
                    <a:pt x="1446784" y="1806956"/>
                  </a:lnTo>
                </a:path>
                <a:path w="2625090" h="1807210">
                  <a:moveTo>
                    <a:pt x="1970659" y="0"/>
                  </a:moveTo>
                  <a:lnTo>
                    <a:pt x="1970659" y="1806956"/>
                  </a:lnTo>
                </a:path>
                <a:path w="2625090" h="1807210">
                  <a:moveTo>
                    <a:pt x="0" y="197993"/>
                  </a:moveTo>
                  <a:lnTo>
                    <a:pt x="2624709" y="197993"/>
                  </a:lnTo>
                </a:path>
                <a:path w="2625090" h="1807210">
                  <a:moveTo>
                    <a:pt x="0" y="376047"/>
                  </a:moveTo>
                  <a:lnTo>
                    <a:pt x="2624709" y="376047"/>
                  </a:lnTo>
                </a:path>
                <a:path w="2625090" h="1807210">
                  <a:moveTo>
                    <a:pt x="0" y="554228"/>
                  </a:moveTo>
                  <a:lnTo>
                    <a:pt x="2624709" y="554228"/>
                  </a:lnTo>
                </a:path>
                <a:path w="2625090" h="1807210">
                  <a:moveTo>
                    <a:pt x="0" y="732282"/>
                  </a:moveTo>
                  <a:lnTo>
                    <a:pt x="2624709" y="732282"/>
                  </a:lnTo>
                </a:path>
                <a:path w="2625090" h="1807210">
                  <a:moveTo>
                    <a:pt x="0" y="910336"/>
                  </a:moveTo>
                  <a:lnTo>
                    <a:pt x="2624709" y="910336"/>
                  </a:lnTo>
                </a:path>
                <a:path w="2625090" h="1807210">
                  <a:moveTo>
                    <a:pt x="0" y="1088390"/>
                  </a:moveTo>
                  <a:lnTo>
                    <a:pt x="2624709" y="1088390"/>
                  </a:lnTo>
                </a:path>
                <a:path w="2625090" h="1807210">
                  <a:moveTo>
                    <a:pt x="0" y="1266418"/>
                  </a:moveTo>
                  <a:lnTo>
                    <a:pt x="2624709" y="1266418"/>
                  </a:lnTo>
                </a:path>
                <a:path w="2625090" h="1807210">
                  <a:moveTo>
                    <a:pt x="0" y="1444472"/>
                  </a:moveTo>
                  <a:lnTo>
                    <a:pt x="2624709" y="1444472"/>
                  </a:lnTo>
                </a:path>
                <a:path w="2625090" h="1807210">
                  <a:moveTo>
                    <a:pt x="0" y="1622539"/>
                  </a:moveTo>
                  <a:lnTo>
                    <a:pt x="2624709" y="1622539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542665" y="4423664"/>
              <a:ext cx="2625090" cy="1807210"/>
            </a:xfrm>
            <a:custGeom>
              <a:avLst/>
              <a:gdLst/>
              <a:ahLst/>
              <a:cxnLst/>
              <a:rect l="l" t="t" r="r" b="b"/>
              <a:pathLst>
                <a:path w="2625090" h="1807210">
                  <a:moveTo>
                    <a:pt x="6350" y="0"/>
                  </a:moveTo>
                  <a:lnTo>
                    <a:pt x="6350" y="1806956"/>
                  </a:lnTo>
                </a:path>
                <a:path w="2625090" h="1807210">
                  <a:moveTo>
                    <a:pt x="2618359" y="0"/>
                  </a:moveTo>
                  <a:lnTo>
                    <a:pt x="2618359" y="1806956"/>
                  </a:lnTo>
                </a:path>
                <a:path w="2625090" h="1807210">
                  <a:moveTo>
                    <a:pt x="0" y="6350"/>
                  </a:moveTo>
                  <a:lnTo>
                    <a:pt x="2624709" y="6350"/>
                  </a:lnTo>
                </a:path>
                <a:path w="2625090" h="1807210">
                  <a:moveTo>
                    <a:pt x="0" y="1800606"/>
                  </a:moveTo>
                  <a:lnTo>
                    <a:pt x="2624709" y="18006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537458" y="4436364"/>
            <a:ext cx="21018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642359" y="4436364"/>
            <a:ext cx="57912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derId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33798" y="4436364"/>
            <a:ext cx="7493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Date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95798" y="4436364"/>
            <a:ext cx="511175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Name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19673" y="4436364"/>
            <a:ext cx="635000" cy="17907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841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45"/>
              </a:spcBef>
            </a:pPr>
            <a:r>
              <a:rPr sz="900" b="1" spc="-5" dirty="0">
                <a:solidFill>
                  <a:srgbClr val="FFFFFF"/>
                </a:solidFill>
                <a:latin typeface="Segoe UI"/>
                <a:cs typeface="Segoe UI"/>
              </a:rPr>
              <a:t>Country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42359" y="4628007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080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37458" y="4628007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93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27448" y="4621657"/>
            <a:ext cx="762000" cy="178435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989448" y="4621657"/>
            <a:ext cx="523875" cy="178435"/>
          </a:xfrm>
          <a:prstGeom prst="rect">
            <a:avLst/>
          </a:prstGeom>
          <a:solidFill>
            <a:srgbClr val="F7F7F7"/>
          </a:solidFill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19673" y="4628007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642359" y="4806060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156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37458" y="4806060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94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27448" y="4799710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989448" y="4799710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S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19673" y="4806060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642359" y="4984241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250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537458" y="4984241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96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227448" y="4977891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89448" y="4977891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Q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519673" y="4984241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642359" y="5162296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799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537458" y="5162296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27448" y="5155946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989448" y="5155946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519673" y="5162296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NL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642359" y="5340350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015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537458" y="5340350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227448" y="5334000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989448" y="5334000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T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519673" y="5340350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UK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642359" y="5518403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310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537458" y="5518403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27448" y="5512053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989448" y="5512053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D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519673" y="5518403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642359" y="5696432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979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537458" y="5696432"/>
            <a:ext cx="18478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227448" y="5690082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989448" y="5690082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0"/>
              </a:spcBef>
            </a:pPr>
            <a:r>
              <a:rPr sz="800" dirty="0">
                <a:latin typeface="Segoe UI"/>
                <a:cs typeface="Segoe UI"/>
              </a:rPr>
              <a:t>Z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519673" y="5696432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05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0"/>
              </a:spcBef>
            </a:pPr>
            <a:r>
              <a:rPr sz="800" dirty="0">
                <a:latin typeface="Segoe UI"/>
                <a:cs typeface="Segoe UI"/>
              </a:rPr>
              <a:t>DE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642359" y="5874486"/>
            <a:ext cx="57912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55"/>
              </a:spcBef>
            </a:pPr>
            <a:r>
              <a:rPr sz="800" spc="-5" dirty="0">
                <a:latin typeface="Segoe UI"/>
                <a:cs typeface="Segoe UI"/>
              </a:rPr>
              <a:t>137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537458" y="5874486"/>
            <a:ext cx="184785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55"/>
              </a:spcBef>
            </a:pPr>
            <a:r>
              <a:rPr sz="800" spc="-5" dirty="0">
                <a:latin typeface="Segoe UI"/>
                <a:cs typeface="Segoe UI"/>
              </a:rPr>
              <a:t>98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227448" y="5868136"/>
            <a:ext cx="762000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4"/>
              </a:spcBef>
            </a:pPr>
            <a:r>
              <a:rPr sz="800" spc="-5" dirty="0">
                <a:latin typeface="Segoe UI"/>
                <a:cs typeface="Segoe UI"/>
              </a:rPr>
              <a:t>11-3-2018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989448" y="5868136"/>
            <a:ext cx="523875" cy="178435"/>
          </a:xfrm>
          <a:prstGeom prst="rect">
            <a:avLst/>
          </a:prstGeom>
          <a:ln w="12700">
            <a:solidFill>
              <a:srgbClr val="EBEBEB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204"/>
              </a:spcBef>
            </a:pPr>
            <a:r>
              <a:rPr sz="800" dirty="0">
                <a:latin typeface="Segoe UI"/>
                <a:cs typeface="Segoe UI"/>
              </a:rPr>
              <a:t>T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519673" y="5874486"/>
            <a:ext cx="635000" cy="165735"/>
          </a:xfrm>
          <a:prstGeom prst="rect">
            <a:avLst/>
          </a:prstGeom>
          <a:solidFill>
            <a:srgbClr val="FAFAFA"/>
          </a:solidFill>
        </p:spPr>
        <p:txBody>
          <a:bodyPr vert="horz" wrap="square" lIns="0" tIns="196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FR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642359" y="6052553"/>
            <a:ext cx="57912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233798" y="6052553"/>
            <a:ext cx="7493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995798" y="6052553"/>
            <a:ext cx="511175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519673" y="6052553"/>
            <a:ext cx="635000" cy="165735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19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Segoe UI"/>
                <a:cs typeface="Segoe UI"/>
              </a:rPr>
              <a:t>…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535679" y="4146677"/>
            <a:ext cx="199390" cy="27749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8128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Segoe UI"/>
                <a:cs typeface="Segoe UI"/>
              </a:rPr>
              <a:t>11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705605" y="4215206"/>
            <a:ext cx="1176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-3-2018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529329" y="1873377"/>
            <a:ext cx="1642745" cy="848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40"/>
              </a:spcBef>
            </a:pPr>
            <a:r>
              <a:rPr sz="1200" spc="-10" dirty="0">
                <a:latin typeface="Segoe UI Semibold"/>
                <a:cs typeface="Segoe UI Semibold"/>
              </a:rPr>
              <a:t>Distribution1</a:t>
            </a:r>
            <a:endParaRPr sz="1200">
              <a:latin typeface="Segoe UI Semibold"/>
              <a:cs typeface="Segoe UI Semibold"/>
            </a:endParaRPr>
          </a:p>
          <a:p>
            <a:pPr marL="2413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Segoe UI Semibold"/>
                <a:cs typeface="Segoe UI Semibold"/>
              </a:rPr>
              <a:t>(</a:t>
            </a:r>
            <a:r>
              <a:rPr sz="1050" dirty="0">
                <a:latin typeface="Segoe UI Semibold"/>
                <a:cs typeface="Segoe UI Semibold"/>
              </a:rPr>
              <a:t>OrderId</a:t>
            </a:r>
            <a:r>
              <a:rPr sz="1050" spc="-40" dirty="0">
                <a:latin typeface="Segoe UI Semibold"/>
                <a:cs typeface="Segoe UI Semibold"/>
              </a:rPr>
              <a:t> </a:t>
            </a:r>
            <a:r>
              <a:rPr sz="1050" spc="-5" dirty="0">
                <a:latin typeface="Segoe UI Semibold"/>
                <a:cs typeface="Segoe UI Semibold"/>
              </a:rPr>
              <a:t>80,000</a:t>
            </a:r>
            <a:r>
              <a:rPr sz="1050" spc="-15" dirty="0">
                <a:latin typeface="Segoe UI Semibold"/>
                <a:cs typeface="Segoe UI Semibold"/>
              </a:rPr>
              <a:t> </a:t>
            </a:r>
            <a:r>
              <a:rPr sz="1050" dirty="0">
                <a:latin typeface="Segoe UI Semibold"/>
                <a:cs typeface="Segoe UI Semibold"/>
              </a:rPr>
              <a:t>– </a:t>
            </a:r>
            <a:r>
              <a:rPr sz="1050" spc="-5" dirty="0">
                <a:latin typeface="Segoe UI Semibold"/>
                <a:cs typeface="Segoe UI Semibold"/>
              </a:rPr>
              <a:t>100,000)</a:t>
            </a:r>
            <a:endParaRPr sz="105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11-2-2018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partition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696836" y="3122559"/>
            <a:ext cx="2314575" cy="8172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40"/>
              </a:spcBef>
            </a:pPr>
            <a:r>
              <a:rPr sz="3300" dirty="0">
                <a:latin typeface="Segoe UI"/>
                <a:cs typeface="Segoe UI"/>
              </a:rPr>
              <a:t>…</a:t>
            </a:r>
            <a:endParaRPr sz="3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60</a:t>
            </a:r>
            <a:r>
              <a:rPr sz="1600" spc="-10" dirty="0">
                <a:latin typeface="Segoe UI"/>
                <a:cs typeface="Segoe UI"/>
              </a:rPr>
              <a:t> distributions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(shards)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696836" y="4391431"/>
            <a:ext cx="4013200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03835" indent="-287020">
              <a:lnSpc>
                <a:spcPct val="110100"/>
              </a:lnSpc>
              <a:spcBef>
                <a:spcPts val="1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shard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endParaRPr sz="1600">
              <a:latin typeface="Segoe UI"/>
              <a:cs typeface="Segoe UI"/>
            </a:endParaRPr>
          </a:p>
          <a:p>
            <a:pPr marL="299085" marR="5080" indent="-287020">
              <a:lnSpc>
                <a:spcPct val="110000"/>
              </a:lnSpc>
              <a:spcBef>
                <a:spcPts val="12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minimum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1</a:t>
            </a:r>
            <a:r>
              <a:rPr sz="1600" spc="-10" dirty="0">
                <a:latin typeface="Segoe UI"/>
                <a:cs typeface="Segoe UI"/>
              </a:rPr>
              <a:t> million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needed for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optimal </a:t>
            </a:r>
            <a:r>
              <a:rPr sz="1600" spc="-10" dirty="0">
                <a:latin typeface="Segoe UI"/>
                <a:cs typeface="Segoe UI"/>
              </a:rPr>
              <a:t>compression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clustered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Columnstore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57605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0077" y="1542922"/>
          <a:ext cx="10060305" cy="430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0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4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Table</a:t>
                      </a: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Category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Recommended</a:t>
                      </a:r>
                      <a:r>
                        <a:rPr sz="16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Distribution</a:t>
                      </a:r>
                      <a:r>
                        <a:rPr sz="1600" spc="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Option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863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5" dirty="0">
                          <a:latin typeface="Segoe UI Semibold"/>
                          <a:cs typeface="Segoe UI Semibold"/>
                        </a:rPr>
                        <a:t>Fact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 marR="476884">
                        <a:lnSpc>
                          <a:spcPct val="110000"/>
                        </a:lnSpc>
                        <a:spcBef>
                          <a:spcPts val="56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hash-distribution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clustered</a:t>
                      </a:r>
                      <a:r>
                        <a:rPr sz="12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columnstore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index.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Performance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improves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because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hashing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enables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3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localize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certain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operations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node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itself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during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query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execution.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 marR="5318125">
                        <a:lnSpc>
                          <a:spcPct val="1517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Operations that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benefit: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COUNT(DISTINCT(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))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OVER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PARTITION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 marR="4686935">
                        <a:lnSpc>
                          <a:spcPct val="1517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most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JOIN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&lt;table_name&gt; ON &lt;hashed_key&gt;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GROUP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BY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&lt;hashed_key&gt;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spc="-5" dirty="0">
                          <a:latin typeface="Segoe UI Semibold"/>
                          <a:cs typeface="Segoe UI Semibold"/>
                        </a:rPr>
                        <a:t>Dimension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replicated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smaller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tables.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If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 are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too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large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store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Compute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node,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use hash-distributed.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403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5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Segoe UI Semibold"/>
                          <a:cs typeface="Segoe UI Semibold"/>
                        </a:rPr>
                        <a:t>Staging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7370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round-robin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staging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table.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The load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with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CTAS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faster.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Once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 in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staging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table,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use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4737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INSERT…SELECT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move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production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tables.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50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813050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5563" y="2846959"/>
            <a:ext cx="318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latin typeface="Segoe UI Semibold"/>
                <a:cs typeface="Segoe UI Semibold"/>
              </a:rPr>
              <a:t>D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55" dirty="0">
                <a:latin typeface="Segoe UI Semibold"/>
                <a:cs typeface="Segoe UI Semibold"/>
              </a:rPr>
              <a:t>t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85" dirty="0">
                <a:latin typeface="Segoe UI Semibold"/>
                <a:cs typeface="Segoe UI Semibold"/>
              </a:rPr>
              <a:t>b</a:t>
            </a:r>
            <a:r>
              <a:rPr sz="3600" spc="-45" dirty="0">
                <a:latin typeface="Segoe UI Semibold"/>
                <a:cs typeface="Segoe UI Semibold"/>
              </a:rPr>
              <a:t>a</a:t>
            </a:r>
            <a:r>
              <a:rPr sz="3600" spc="-55" dirty="0">
                <a:latin typeface="Segoe UI Semibold"/>
                <a:cs typeface="Segoe UI Semibold"/>
              </a:rPr>
              <a:t>s</a:t>
            </a:r>
            <a:r>
              <a:rPr sz="3600" dirty="0">
                <a:latin typeface="Segoe UI Semibold"/>
                <a:cs typeface="Segoe UI Semibold"/>
              </a:rPr>
              <a:t>e</a:t>
            </a:r>
            <a:r>
              <a:rPr sz="3600" spc="-135" dirty="0">
                <a:latin typeface="Segoe UI Semibold"/>
                <a:cs typeface="Segoe UI Semibold"/>
              </a:rPr>
              <a:t> </a:t>
            </a:r>
            <a:r>
              <a:rPr sz="3600" spc="-55" dirty="0">
                <a:latin typeface="Segoe UI Semibold"/>
                <a:cs typeface="Segoe UI Semibold"/>
              </a:rPr>
              <a:t>Vie</a:t>
            </a:r>
            <a:r>
              <a:rPr sz="3600" spc="-50" dirty="0">
                <a:latin typeface="Segoe UI Semibold"/>
                <a:cs typeface="Segoe UI Semibold"/>
              </a:rPr>
              <a:t>w</a:t>
            </a:r>
            <a:r>
              <a:rPr sz="3600" dirty="0"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3993" y="4255389"/>
            <a:ext cx="190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Materialized</a:t>
            </a:r>
            <a:r>
              <a:rPr sz="1800" spc="-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Views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31052" y="3721608"/>
            <a:ext cx="1472565" cy="1472565"/>
            <a:chOff x="6131052" y="3721608"/>
            <a:chExt cx="1472565" cy="1472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052" y="3721608"/>
              <a:ext cx="1472183" cy="1472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83452" y="3881628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8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8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0048" y="4081272"/>
              <a:ext cx="688848" cy="68884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563993" y="2700909"/>
            <a:ext cx="60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Vi</a:t>
            </a:r>
            <a:r>
              <a:rPr sz="1800" spc="-15" dirty="0">
                <a:latin typeface="Segoe UI"/>
                <a:cs typeface="Segoe UI"/>
              </a:rPr>
              <a:t>e</a:t>
            </a:r>
            <a:r>
              <a:rPr sz="1800" dirty="0">
                <a:latin typeface="Segoe UI"/>
                <a:cs typeface="Segoe UI"/>
              </a:rPr>
              <a:t>ws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31052" y="2167127"/>
            <a:ext cx="1472565" cy="1472565"/>
            <a:chOff x="6131052" y="2167127"/>
            <a:chExt cx="1472565" cy="147256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1052" y="2167127"/>
              <a:ext cx="1472183" cy="14721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83452" y="2327147"/>
              <a:ext cx="1088390" cy="1088390"/>
            </a:xfrm>
            <a:custGeom>
              <a:avLst/>
              <a:gdLst/>
              <a:ahLst/>
              <a:cxnLst/>
              <a:rect l="l" t="t" r="r" b="b"/>
              <a:pathLst>
                <a:path w="1088390" h="1088389">
                  <a:moveTo>
                    <a:pt x="544068" y="0"/>
                  </a:moveTo>
                  <a:lnTo>
                    <a:pt x="497123" y="1997"/>
                  </a:lnTo>
                  <a:lnTo>
                    <a:pt x="451287" y="7879"/>
                  </a:lnTo>
                  <a:lnTo>
                    <a:pt x="406724" y="17483"/>
                  </a:lnTo>
                  <a:lnTo>
                    <a:pt x="363596" y="30646"/>
                  </a:lnTo>
                  <a:lnTo>
                    <a:pt x="322068" y="47204"/>
                  </a:lnTo>
                  <a:lnTo>
                    <a:pt x="282301" y="66994"/>
                  </a:lnTo>
                  <a:lnTo>
                    <a:pt x="244460" y="89852"/>
                  </a:lnTo>
                  <a:lnTo>
                    <a:pt x="208708" y="115616"/>
                  </a:lnTo>
                  <a:lnTo>
                    <a:pt x="175207" y="144122"/>
                  </a:lnTo>
                  <a:lnTo>
                    <a:pt x="144122" y="175207"/>
                  </a:lnTo>
                  <a:lnTo>
                    <a:pt x="115616" y="208708"/>
                  </a:lnTo>
                  <a:lnTo>
                    <a:pt x="89852" y="244460"/>
                  </a:lnTo>
                  <a:lnTo>
                    <a:pt x="66994" y="282301"/>
                  </a:lnTo>
                  <a:lnTo>
                    <a:pt x="47204" y="322068"/>
                  </a:lnTo>
                  <a:lnTo>
                    <a:pt x="30646" y="363596"/>
                  </a:lnTo>
                  <a:lnTo>
                    <a:pt x="17483" y="406724"/>
                  </a:lnTo>
                  <a:lnTo>
                    <a:pt x="7879" y="451287"/>
                  </a:lnTo>
                  <a:lnTo>
                    <a:pt x="1997" y="497123"/>
                  </a:lnTo>
                  <a:lnTo>
                    <a:pt x="0" y="544067"/>
                  </a:lnTo>
                  <a:lnTo>
                    <a:pt x="1997" y="591012"/>
                  </a:lnTo>
                  <a:lnTo>
                    <a:pt x="7879" y="636848"/>
                  </a:lnTo>
                  <a:lnTo>
                    <a:pt x="17483" y="681411"/>
                  </a:lnTo>
                  <a:lnTo>
                    <a:pt x="30646" y="724539"/>
                  </a:lnTo>
                  <a:lnTo>
                    <a:pt x="47204" y="766067"/>
                  </a:lnTo>
                  <a:lnTo>
                    <a:pt x="66994" y="805834"/>
                  </a:lnTo>
                  <a:lnTo>
                    <a:pt x="89852" y="843675"/>
                  </a:lnTo>
                  <a:lnTo>
                    <a:pt x="115616" y="879427"/>
                  </a:lnTo>
                  <a:lnTo>
                    <a:pt x="144122" y="912928"/>
                  </a:lnTo>
                  <a:lnTo>
                    <a:pt x="175207" y="944013"/>
                  </a:lnTo>
                  <a:lnTo>
                    <a:pt x="208708" y="972519"/>
                  </a:lnTo>
                  <a:lnTo>
                    <a:pt x="244460" y="998283"/>
                  </a:lnTo>
                  <a:lnTo>
                    <a:pt x="282301" y="1021141"/>
                  </a:lnTo>
                  <a:lnTo>
                    <a:pt x="322068" y="1040931"/>
                  </a:lnTo>
                  <a:lnTo>
                    <a:pt x="363596" y="1057489"/>
                  </a:lnTo>
                  <a:lnTo>
                    <a:pt x="406724" y="1070652"/>
                  </a:lnTo>
                  <a:lnTo>
                    <a:pt x="451287" y="1080256"/>
                  </a:lnTo>
                  <a:lnTo>
                    <a:pt x="497123" y="1086138"/>
                  </a:lnTo>
                  <a:lnTo>
                    <a:pt x="544068" y="1088136"/>
                  </a:lnTo>
                  <a:lnTo>
                    <a:pt x="591012" y="1086138"/>
                  </a:lnTo>
                  <a:lnTo>
                    <a:pt x="636848" y="1080256"/>
                  </a:lnTo>
                  <a:lnTo>
                    <a:pt x="681411" y="1070652"/>
                  </a:lnTo>
                  <a:lnTo>
                    <a:pt x="724539" y="1057489"/>
                  </a:lnTo>
                  <a:lnTo>
                    <a:pt x="766067" y="1040931"/>
                  </a:lnTo>
                  <a:lnTo>
                    <a:pt x="805834" y="1021141"/>
                  </a:lnTo>
                  <a:lnTo>
                    <a:pt x="843675" y="998283"/>
                  </a:lnTo>
                  <a:lnTo>
                    <a:pt x="879427" y="972519"/>
                  </a:lnTo>
                  <a:lnTo>
                    <a:pt x="912928" y="944013"/>
                  </a:lnTo>
                  <a:lnTo>
                    <a:pt x="944013" y="912928"/>
                  </a:lnTo>
                  <a:lnTo>
                    <a:pt x="972519" y="879427"/>
                  </a:lnTo>
                  <a:lnTo>
                    <a:pt x="998283" y="843675"/>
                  </a:lnTo>
                  <a:lnTo>
                    <a:pt x="1021141" y="805834"/>
                  </a:lnTo>
                  <a:lnTo>
                    <a:pt x="1040931" y="766067"/>
                  </a:lnTo>
                  <a:lnTo>
                    <a:pt x="1057489" y="724539"/>
                  </a:lnTo>
                  <a:lnTo>
                    <a:pt x="1070652" y="681411"/>
                  </a:lnTo>
                  <a:lnTo>
                    <a:pt x="1080256" y="636848"/>
                  </a:lnTo>
                  <a:lnTo>
                    <a:pt x="1086138" y="591012"/>
                  </a:lnTo>
                  <a:lnTo>
                    <a:pt x="1088136" y="544067"/>
                  </a:lnTo>
                  <a:lnTo>
                    <a:pt x="1086138" y="497123"/>
                  </a:lnTo>
                  <a:lnTo>
                    <a:pt x="1080256" y="451287"/>
                  </a:lnTo>
                  <a:lnTo>
                    <a:pt x="1070652" y="406724"/>
                  </a:lnTo>
                  <a:lnTo>
                    <a:pt x="1057489" y="363596"/>
                  </a:lnTo>
                  <a:lnTo>
                    <a:pt x="1040931" y="322068"/>
                  </a:lnTo>
                  <a:lnTo>
                    <a:pt x="1021141" y="282301"/>
                  </a:lnTo>
                  <a:lnTo>
                    <a:pt x="998283" y="244460"/>
                  </a:lnTo>
                  <a:lnTo>
                    <a:pt x="972519" y="208708"/>
                  </a:lnTo>
                  <a:lnTo>
                    <a:pt x="944013" y="175207"/>
                  </a:lnTo>
                  <a:lnTo>
                    <a:pt x="912928" y="144122"/>
                  </a:lnTo>
                  <a:lnTo>
                    <a:pt x="879427" y="115616"/>
                  </a:lnTo>
                  <a:lnTo>
                    <a:pt x="843675" y="89852"/>
                  </a:lnTo>
                  <a:lnTo>
                    <a:pt x="805834" y="66994"/>
                  </a:lnTo>
                  <a:lnTo>
                    <a:pt x="766067" y="47204"/>
                  </a:lnTo>
                  <a:lnTo>
                    <a:pt x="724539" y="30646"/>
                  </a:lnTo>
                  <a:lnTo>
                    <a:pt x="681411" y="17483"/>
                  </a:lnTo>
                  <a:lnTo>
                    <a:pt x="636848" y="7879"/>
                  </a:lnTo>
                  <a:lnTo>
                    <a:pt x="591012" y="199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76047" y="2622803"/>
              <a:ext cx="497205" cy="497205"/>
            </a:xfrm>
            <a:custGeom>
              <a:avLst/>
              <a:gdLst/>
              <a:ahLst/>
              <a:cxnLst/>
              <a:rect l="l" t="t" r="r" b="b"/>
              <a:pathLst>
                <a:path w="497204" h="497205">
                  <a:moveTo>
                    <a:pt x="14224" y="354838"/>
                  </a:moveTo>
                  <a:lnTo>
                    <a:pt x="0" y="354838"/>
                  </a:lnTo>
                  <a:lnTo>
                    <a:pt x="0" y="425831"/>
                  </a:lnTo>
                  <a:lnTo>
                    <a:pt x="14224" y="425831"/>
                  </a:lnTo>
                  <a:lnTo>
                    <a:pt x="14224" y="354838"/>
                  </a:lnTo>
                  <a:close/>
                </a:path>
                <a:path w="497204" h="497205">
                  <a:moveTo>
                    <a:pt x="14224" y="212979"/>
                  </a:moveTo>
                  <a:lnTo>
                    <a:pt x="0" y="212979"/>
                  </a:lnTo>
                  <a:lnTo>
                    <a:pt x="0" y="283845"/>
                  </a:lnTo>
                  <a:lnTo>
                    <a:pt x="14224" y="283845"/>
                  </a:lnTo>
                  <a:lnTo>
                    <a:pt x="14224" y="212979"/>
                  </a:lnTo>
                  <a:close/>
                </a:path>
                <a:path w="497204" h="497205">
                  <a:moveTo>
                    <a:pt x="14224" y="70993"/>
                  </a:moveTo>
                  <a:lnTo>
                    <a:pt x="0" y="70993"/>
                  </a:lnTo>
                  <a:lnTo>
                    <a:pt x="0" y="141986"/>
                  </a:lnTo>
                  <a:lnTo>
                    <a:pt x="14224" y="141986"/>
                  </a:lnTo>
                  <a:lnTo>
                    <a:pt x="14224" y="70993"/>
                  </a:lnTo>
                  <a:close/>
                </a:path>
                <a:path w="497204" h="497205">
                  <a:moveTo>
                    <a:pt x="71005" y="482600"/>
                  </a:moveTo>
                  <a:lnTo>
                    <a:pt x="0" y="482600"/>
                  </a:lnTo>
                  <a:lnTo>
                    <a:pt x="0" y="496824"/>
                  </a:lnTo>
                  <a:lnTo>
                    <a:pt x="71005" y="496824"/>
                  </a:lnTo>
                  <a:lnTo>
                    <a:pt x="71005" y="482600"/>
                  </a:lnTo>
                  <a:close/>
                </a:path>
                <a:path w="497204" h="497205">
                  <a:moveTo>
                    <a:pt x="71005" y="0"/>
                  </a:moveTo>
                  <a:lnTo>
                    <a:pt x="0" y="0"/>
                  </a:lnTo>
                  <a:lnTo>
                    <a:pt x="0" y="14224"/>
                  </a:lnTo>
                  <a:lnTo>
                    <a:pt x="71005" y="14224"/>
                  </a:lnTo>
                  <a:lnTo>
                    <a:pt x="71005" y="0"/>
                  </a:lnTo>
                  <a:close/>
                </a:path>
                <a:path w="497204" h="497205">
                  <a:moveTo>
                    <a:pt x="212991" y="482600"/>
                  </a:moveTo>
                  <a:lnTo>
                    <a:pt x="141998" y="482600"/>
                  </a:lnTo>
                  <a:lnTo>
                    <a:pt x="141998" y="496824"/>
                  </a:lnTo>
                  <a:lnTo>
                    <a:pt x="212991" y="496824"/>
                  </a:lnTo>
                  <a:lnTo>
                    <a:pt x="212991" y="482600"/>
                  </a:lnTo>
                  <a:close/>
                </a:path>
                <a:path w="497204" h="497205">
                  <a:moveTo>
                    <a:pt x="212991" y="0"/>
                  </a:moveTo>
                  <a:lnTo>
                    <a:pt x="141998" y="0"/>
                  </a:lnTo>
                  <a:lnTo>
                    <a:pt x="141998" y="14224"/>
                  </a:lnTo>
                  <a:lnTo>
                    <a:pt x="212991" y="14224"/>
                  </a:lnTo>
                  <a:lnTo>
                    <a:pt x="212991" y="0"/>
                  </a:lnTo>
                  <a:close/>
                </a:path>
                <a:path w="497204" h="497205">
                  <a:moveTo>
                    <a:pt x="354850" y="482600"/>
                  </a:moveTo>
                  <a:lnTo>
                    <a:pt x="283857" y="482600"/>
                  </a:lnTo>
                  <a:lnTo>
                    <a:pt x="283857" y="496824"/>
                  </a:lnTo>
                  <a:lnTo>
                    <a:pt x="354850" y="496824"/>
                  </a:lnTo>
                  <a:lnTo>
                    <a:pt x="354850" y="482600"/>
                  </a:lnTo>
                  <a:close/>
                </a:path>
                <a:path w="497204" h="497205">
                  <a:moveTo>
                    <a:pt x="354850" y="0"/>
                  </a:moveTo>
                  <a:lnTo>
                    <a:pt x="283857" y="0"/>
                  </a:lnTo>
                  <a:lnTo>
                    <a:pt x="283857" y="14224"/>
                  </a:lnTo>
                  <a:lnTo>
                    <a:pt x="354850" y="14224"/>
                  </a:lnTo>
                  <a:lnTo>
                    <a:pt x="354850" y="0"/>
                  </a:lnTo>
                  <a:close/>
                </a:path>
                <a:path w="497204" h="497205">
                  <a:moveTo>
                    <a:pt x="496836" y="482600"/>
                  </a:moveTo>
                  <a:lnTo>
                    <a:pt x="425843" y="482600"/>
                  </a:lnTo>
                  <a:lnTo>
                    <a:pt x="425843" y="496824"/>
                  </a:lnTo>
                  <a:lnTo>
                    <a:pt x="496836" y="496824"/>
                  </a:lnTo>
                  <a:lnTo>
                    <a:pt x="496836" y="482600"/>
                  </a:lnTo>
                  <a:close/>
                </a:path>
                <a:path w="497204" h="497205">
                  <a:moveTo>
                    <a:pt x="496836" y="354838"/>
                  </a:moveTo>
                  <a:lnTo>
                    <a:pt x="482612" y="354838"/>
                  </a:lnTo>
                  <a:lnTo>
                    <a:pt x="482612" y="425831"/>
                  </a:lnTo>
                  <a:lnTo>
                    <a:pt x="496836" y="425831"/>
                  </a:lnTo>
                  <a:lnTo>
                    <a:pt x="496836" y="354838"/>
                  </a:lnTo>
                  <a:close/>
                </a:path>
                <a:path w="497204" h="497205">
                  <a:moveTo>
                    <a:pt x="496836" y="212979"/>
                  </a:moveTo>
                  <a:lnTo>
                    <a:pt x="482612" y="212979"/>
                  </a:lnTo>
                  <a:lnTo>
                    <a:pt x="482612" y="283845"/>
                  </a:lnTo>
                  <a:lnTo>
                    <a:pt x="496836" y="283845"/>
                  </a:lnTo>
                  <a:lnTo>
                    <a:pt x="496836" y="212979"/>
                  </a:lnTo>
                  <a:close/>
                </a:path>
                <a:path w="497204" h="497205">
                  <a:moveTo>
                    <a:pt x="496836" y="70993"/>
                  </a:moveTo>
                  <a:lnTo>
                    <a:pt x="482612" y="70993"/>
                  </a:lnTo>
                  <a:lnTo>
                    <a:pt x="482612" y="141986"/>
                  </a:lnTo>
                  <a:lnTo>
                    <a:pt x="496836" y="141986"/>
                  </a:lnTo>
                  <a:lnTo>
                    <a:pt x="496836" y="70993"/>
                  </a:lnTo>
                  <a:close/>
                </a:path>
                <a:path w="497204" h="497205">
                  <a:moveTo>
                    <a:pt x="496836" y="0"/>
                  </a:moveTo>
                  <a:lnTo>
                    <a:pt x="425843" y="0"/>
                  </a:lnTo>
                  <a:lnTo>
                    <a:pt x="425843" y="14224"/>
                  </a:lnTo>
                  <a:lnTo>
                    <a:pt x="496836" y="14224"/>
                  </a:lnTo>
                  <a:lnTo>
                    <a:pt x="49683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138344" y="2130063"/>
            <a:ext cx="7054215" cy="3785870"/>
            <a:chOff x="5138344" y="2130063"/>
            <a:chExt cx="7054215" cy="3785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8344" y="2130063"/>
              <a:ext cx="7053655" cy="3785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0076" y="2249424"/>
              <a:ext cx="6681216" cy="34244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1438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Segoe UI Semibold"/>
                <a:cs typeface="Segoe UI Semibold"/>
              </a:rPr>
              <a:t>Best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25" dirty="0">
                <a:latin typeface="Segoe UI Semibold"/>
                <a:cs typeface="Segoe UI Semibold"/>
              </a:rPr>
              <a:t>in</a:t>
            </a:r>
            <a:r>
              <a:rPr sz="3200" b="0" spc="-140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class</a:t>
            </a:r>
            <a:r>
              <a:rPr sz="3200" b="0" spc="-14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price </a:t>
            </a:r>
            <a:r>
              <a:rPr sz="3200" b="0" spc="-86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performance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703" y="3482162"/>
            <a:ext cx="3900170" cy="175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60" dirty="0">
                <a:latin typeface="Segoe UI Semibold"/>
                <a:cs typeface="Segoe UI Semibold"/>
              </a:rPr>
              <a:t>b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8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5" dirty="0">
                <a:latin typeface="Segoe UI Semibold"/>
                <a:cs typeface="Segoe UI Semibold"/>
              </a:rPr>
              <a:t>in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5" dirty="0">
                <a:latin typeface="Segoe UI Semibold"/>
                <a:cs typeface="Segoe UI Semibold"/>
              </a:rPr>
              <a:t>w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h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latin typeface="Segoe UI Semibold"/>
                <a:cs typeface="Segoe UI Semibold"/>
              </a:rPr>
              <a:t>M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liz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" dirty="0">
                <a:latin typeface="Segoe UI Semibold"/>
                <a:cs typeface="Segoe UI Semibold"/>
              </a:rPr>
              <a:t>d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V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ew</a:t>
            </a:r>
            <a:r>
              <a:rPr sz="2200" spc="-5" dirty="0">
                <a:latin typeface="Segoe UI Semibold"/>
                <a:cs typeface="Segoe UI Semibold"/>
              </a:rPr>
              <a:t>s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65" dirty="0">
                <a:latin typeface="Segoe UI Semibold"/>
                <a:cs typeface="Segoe UI Semibold"/>
              </a:rPr>
              <a:t>at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c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65" dirty="0">
                <a:latin typeface="Segoe UI Semibold"/>
                <a:cs typeface="Segoe UI Semibold"/>
              </a:rPr>
              <a:t>nt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65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Automatic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30" dirty="0">
                <a:latin typeface="Segoe UI Semibold"/>
                <a:cs typeface="Segoe UI Semibold"/>
              </a:rPr>
              <a:t>query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rewrites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to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improve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performance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il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5" dirty="0">
                <a:latin typeface="Segoe UI Semibold"/>
                <a:cs typeface="Segoe UI Semibold"/>
              </a:rPr>
              <a:t>-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dv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26" y="132461"/>
            <a:ext cx="638171" cy="2153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725" y="125984"/>
            <a:ext cx="2046300" cy="22301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316220" cy="514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762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materialized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pre-computes,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maintains</a:t>
            </a:r>
            <a:r>
              <a:rPr sz="1600" spc="-10" dirty="0">
                <a:latin typeface="Segoe UI"/>
                <a:cs typeface="Segoe UI"/>
              </a:rPr>
              <a:t> its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like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table.</a:t>
            </a:r>
            <a:endParaRPr sz="1600">
              <a:latin typeface="Segoe UI"/>
              <a:cs typeface="Segoe UI"/>
            </a:endParaRPr>
          </a:p>
          <a:p>
            <a:pPr marL="12700" marR="6540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Materialized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updated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underlying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changed. This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synchronous </a:t>
            </a:r>
            <a:r>
              <a:rPr sz="1600" spc="-5" dirty="0">
                <a:latin typeface="Segoe UI"/>
                <a:cs typeface="Segoe UI"/>
              </a:rPr>
              <a:t> operation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occurs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soon 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</a:t>
            </a:r>
            <a:r>
              <a:rPr sz="1600" spc="-5" dirty="0">
                <a:latin typeface="Segoe UI"/>
                <a:cs typeface="Segoe UI"/>
              </a:rPr>
              <a:t> changed.</a:t>
            </a:r>
            <a:endParaRPr sz="1600">
              <a:latin typeface="Segoe UI"/>
              <a:cs typeface="Segoe UI"/>
            </a:endParaRPr>
          </a:p>
          <a:p>
            <a:pPr marL="12700" marR="145415">
              <a:lnSpc>
                <a:spcPct val="110000"/>
              </a:lnSpc>
              <a:spcBef>
                <a:spcPts val="1205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caching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functionality allows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Analytics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view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if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not </a:t>
            </a:r>
            <a:r>
              <a:rPr sz="1600" spc="-10" dirty="0">
                <a:latin typeface="Segoe UI"/>
                <a:cs typeface="Segoe UI"/>
              </a:rPr>
              <a:t>referenced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endParaRPr sz="1600">
              <a:latin typeface="Segoe UI"/>
              <a:cs typeface="Segoe UI"/>
            </a:endParaRPr>
          </a:p>
          <a:p>
            <a:pPr marL="12700" marR="802640">
              <a:lnSpc>
                <a:spcPct val="100000"/>
              </a:lnSpc>
              <a:spcBef>
                <a:spcPts val="765"/>
              </a:spcBef>
            </a:pPr>
            <a:r>
              <a:rPr sz="1600" spc="-5" dirty="0">
                <a:latin typeface="Segoe UI"/>
                <a:cs typeface="Segoe UI"/>
              </a:rPr>
              <a:t>Supported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aggregations: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MAX,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AVG,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COUNT,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COUNT_BIG,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SUM,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VAR,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STDEV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Automatic and</a:t>
            </a:r>
            <a:r>
              <a:rPr sz="1600" spc="-10" dirty="0">
                <a:latin typeface="Segoe UI"/>
                <a:cs typeface="Segoe UI"/>
              </a:rPr>
              <a:t> synchronous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refresh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changes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base</a:t>
            </a:r>
            <a:r>
              <a:rPr sz="1600" spc="-5" dirty="0">
                <a:latin typeface="Segoe UI"/>
                <a:cs typeface="Segoe UI"/>
              </a:rPr>
              <a:t> tables.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action is </a:t>
            </a:r>
            <a:r>
              <a:rPr sz="1600" spc="-15" dirty="0">
                <a:latin typeface="Segoe UI"/>
                <a:cs typeface="Segoe UI"/>
              </a:rPr>
              <a:t>required.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High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availability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resiliency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regular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242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2971" y="961644"/>
            <a:ext cx="5669280" cy="39700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indexed</a:t>
            </a:r>
            <a:r>
              <a:rPr sz="1200" spc="-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endParaRPr sz="1200">
              <a:latin typeface="Calibri"/>
              <a:cs typeface="Calibri"/>
            </a:endParaRPr>
          </a:p>
          <a:p>
            <a:pPr marL="92075" marR="270637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MATERIALIZED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VIEW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00" spc="-5" dirty="0">
                <a:latin typeface="Calibri"/>
                <a:cs typeface="Calibri"/>
              </a:rPr>
              <a:t>vw_Orders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(</a:t>
            </a:r>
            <a:endParaRPr sz="12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=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ROUND_ROBIN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|</a:t>
            </a:r>
            <a:endParaRPr sz="12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</a:pPr>
            <a:r>
              <a:rPr sz="1200" spc="-5" dirty="0">
                <a:solidFill>
                  <a:srgbClr val="A6A6A6"/>
                </a:solidFill>
                <a:latin typeface="Calibri"/>
                <a:cs typeface="Calibri"/>
              </a:rPr>
              <a:t>HASH(ProductID)</a:t>
            </a:r>
            <a:endParaRPr sz="1200">
              <a:latin typeface="Calibri"/>
              <a:cs typeface="Calibri"/>
            </a:endParaRPr>
          </a:p>
          <a:p>
            <a:pPr marL="92075" marR="541020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) 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476250" marR="2524760" indent="-2444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SUM(</a:t>
            </a:r>
            <a:r>
              <a:rPr sz="1200" spc="-5" dirty="0">
                <a:latin typeface="Calibri"/>
                <a:cs typeface="Calibri"/>
              </a:rPr>
              <a:t>UnitPrice*OrderQty) </a:t>
            </a:r>
            <a:r>
              <a:rPr sz="1200" dirty="0">
                <a:latin typeface="Calibri"/>
                <a:cs typeface="Calibri"/>
              </a:rPr>
              <a:t>AS Revenue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26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OrderDate,</a:t>
            </a:r>
            <a:endParaRPr sz="1200">
              <a:latin typeface="Calibri"/>
              <a:cs typeface="Calibri"/>
            </a:endParaRPr>
          </a:p>
          <a:p>
            <a:pPr marL="47625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ProductID,</a:t>
            </a:r>
            <a:endParaRPr sz="1200">
              <a:latin typeface="Calibri"/>
              <a:cs typeface="Calibri"/>
            </a:endParaRPr>
          </a:p>
          <a:p>
            <a:pPr marL="232410" marR="3302000" indent="24384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COUNT_BIG(*)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OrderCount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00" spc="-5" dirty="0">
                <a:latin typeface="Calibri"/>
                <a:cs typeface="Calibri"/>
              </a:rPr>
              <a:t>SalesOrderDetail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OrderDate,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ProductID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GO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24161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Disable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put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suspended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mode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ALTER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Sales.vw_Orders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DISABLE;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Re-enable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 by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rebuilding</a:t>
            </a:r>
            <a:r>
              <a:rPr sz="1200" spc="-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it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ALTER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ALL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Sales.vw_Orders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REBUILD;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3370834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62304"/>
            <a:ext cx="677545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In this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year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total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customer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shown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have a lot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data shuffles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joins</a:t>
            </a:r>
            <a:r>
              <a:rPr sz="1600" spc="-5" dirty="0">
                <a:latin typeface="Segoe UI"/>
                <a:cs typeface="Segoe UI"/>
              </a:rPr>
              <a:t> that</a:t>
            </a:r>
            <a:r>
              <a:rPr sz="1600" spc="-10" dirty="0">
                <a:latin typeface="Segoe UI"/>
                <a:cs typeface="Segoe UI"/>
              </a:rPr>
              <a:t> contribute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performance: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07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25990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Get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year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total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sales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per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792480" marR="3038475" indent="-2444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customer_id,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wholesale_cost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year_total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548005" marR="10699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ON 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login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TOP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8028" y="2403348"/>
            <a:ext cx="6472555" cy="3213100"/>
            <a:chOff x="5558028" y="2403348"/>
            <a:chExt cx="6472555" cy="321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7172" y="2412492"/>
              <a:ext cx="6454139" cy="31943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62600" y="2407920"/>
              <a:ext cx="6463665" cy="3203575"/>
            </a:xfrm>
            <a:custGeom>
              <a:avLst/>
              <a:gdLst/>
              <a:ahLst/>
              <a:cxnLst/>
              <a:rect l="l" t="t" r="r" b="b"/>
              <a:pathLst>
                <a:path w="6463665" h="3203575">
                  <a:moveTo>
                    <a:pt x="0" y="3203447"/>
                  </a:moveTo>
                  <a:lnTo>
                    <a:pt x="6463284" y="3203447"/>
                  </a:lnTo>
                  <a:lnTo>
                    <a:pt x="6463284" y="0"/>
                  </a:lnTo>
                  <a:lnTo>
                    <a:pt x="0" y="0"/>
                  </a:lnTo>
                  <a:lnTo>
                    <a:pt x="0" y="320344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55741" y="1928469"/>
            <a:ext cx="4380865" cy="49593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Segoe UI Semibold"/>
                <a:cs typeface="Segoe UI Semibold"/>
              </a:rPr>
              <a:t>Execution</a:t>
            </a:r>
            <a:r>
              <a:rPr sz="1400" spc="-5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time</a:t>
            </a:r>
            <a:r>
              <a:rPr sz="1400" dirty="0">
                <a:latin typeface="Segoe UI Semilight"/>
                <a:cs typeface="Segoe UI Semilight"/>
              </a:rPr>
              <a:t>: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103</a:t>
            </a:r>
            <a:r>
              <a:rPr sz="1400" spc="-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seconds</a:t>
            </a:r>
            <a:endParaRPr sz="14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latin typeface="Segoe UI Semilight"/>
                <a:cs typeface="Segoe UI Semilight"/>
              </a:rPr>
              <a:t>Lots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15" dirty="0">
                <a:latin typeface="Segoe UI Semilight"/>
                <a:cs typeface="Segoe UI Semilight"/>
              </a:rPr>
              <a:t>of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shuffles</a:t>
            </a:r>
            <a:r>
              <a:rPr sz="1400" spc="3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and</a:t>
            </a:r>
            <a:r>
              <a:rPr sz="1400" spc="-5" dirty="0">
                <a:latin typeface="Segoe UI Semilight"/>
                <a:cs typeface="Segoe UI Semilight"/>
              </a:rPr>
              <a:t> joins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needed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10" dirty="0">
                <a:latin typeface="Segoe UI Semilight"/>
                <a:cs typeface="Segoe UI Semilight"/>
              </a:rPr>
              <a:t>to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complete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7884"/>
            <a:ext cx="4017391" cy="1240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13715" y="2177542"/>
            <a:ext cx="4449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No</a:t>
            </a:r>
            <a:r>
              <a:rPr sz="1400" spc="-5" dirty="0">
                <a:latin typeface="Segoe UI Semilight"/>
                <a:cs typeface="Segoe UI Semilight"/>
              </a:rPr>
              <a:t> </a:t>
            </a:r>
            <a:r>
              <a:rPr sz="1400" spc="-10" dirty="0">
                <a:latin typeface="Segoe UI Semilight"/>
                <a:cs typeface="Segoe UI Semilight"/>
              </a:rPr>
              <a:t>relevant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indexed</a:t>
            </a:r>
            <a:r>
              <a:rPr sz="1400" dirty="0">
                <a:latin typeface="Segoe UI Semilight"/>
                <a:cs typeface="Segoe UI Semilight"/>
              </a:rPr>
              <a:t> views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created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on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the</a:t>
            </a:r>
            <a:r>
              <a:rPr sz="1400" spc="2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warehouse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20851"/>
            <a:ext cx="7534909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25" dirty="0">
                <a:latin typeface="Segoe UI"/>
                <a:cs typeface="Segoe UI"/>
              </a:rPr>
              <a:t>Now,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</a:t>
            </a:r>
            <a:r>
              <a:rPr sz="1600" dirty="0">
                <a:latin typeface="Segoe UI"/>
                <a:cs typeface="Segoe UI"/>
              </a:rPr>
              <a:t> an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increase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performance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previous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This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leveraged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though 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directly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referenced.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07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4896" y="2406395"/>
            <a:ext cx="6117590" cy="3232785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Create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indexed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view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query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INDEXED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VIEW </a:t>
            </a:r>
            <a:r>
              <a:rPr sz="1200" spc="-5" dirty="0">
                <a:latin typeface="Calibri"/>
                <a:cs typeface="Calibri"/>
              </a:rPr>
              <a:t>nbViewCS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WITH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DISTRIBUTION</a:t>
            </a:r>
            <a:r>
              <a:rPr sz="1200" spc="-5" dirty="0">
                <a:latin typeface="Calibri"/>
                <a:cs typeface="Calibri"/>
              </a:rPr>
              <a:t>=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HASH</a:t>
            </a:r>
            <a:r>
              <a:rPr sz="1200" spc="-5" dirty="0">
                <a:latin typeface="Calibri"/>
                <a:cs typeface="Calibri"/>
              </a:rPr>
              <a:t>(customer_id))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endParaRPr sz="1200">
              <a:latin typeface="Calibri"/>
              <a:cs typeface="Calibri"/>
            </a:endParaRPr>
          </a:p>
          <a:p>
            <a:pPr marL="619125" marR="455231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email_add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ess, 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61912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wholesale_cost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r>
              <a:rPr sz="1200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  <a:p>
            <a:pPr marL="92075" marR="3557904" indent="52705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year_total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JOIN</a:t>
            </a:r>
            <a:r>
              <a:rPr sz="1200" spc="2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92075" marR="276034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JOIN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ON </a:t>
            </a:r>
            <a:r>
              <a:rPr sz="1200" spc="-5" dirty="0">
                <a:latin typeface="Calibri"/>
                <a:cs typeface="Calibri"/>
              </a:rPr>
              <a:t>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33591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login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3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3084" y="2174875"/>
            <a:ext cx="5095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light"/>
                <a:cs typeface="Segoe UI Semilight"/>
              </a:rPr>
              <a:t>Create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indexed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view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with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hash</a:t>
            </a:r>
            <a:r>
              <a:rPr sz="1400" spc="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distribution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on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customer_id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column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259905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Get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year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total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sales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per</a:t>
            </a:r>
            <a:r>
              <a:rPr sz="1200" spc="-3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customer </a:t>
            </a:r>
            <a:r>
              <a:rPr sz="1200" spc="-254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792480" marR="3038475" indent="-24447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1200" spc="-5" dirty="0">
                <a:latin typeface="Calibri"/>
                <a:cs typeface="Calibri"/>
              </a:rPr>
              <a:t>customer_id,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last_name,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birth_country,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login,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email_address,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d_year,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SUM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ISNULL</a:t>
            </a:r>
            <a:r>
              <a:rPr sz="1200" spc="-5" dirty="0">
                <a:latin typeface="Calibri"/>
                <a:cs typeface="Calibri"/>
              </a:rPr>
              <a:t>(list_price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wholesale_cost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endParaRPr sz="1200">
              <a:latin typeface="Calibri"/>
              <a:cs typeface="Calibri"/>
            </a:endParaRPr>
          </a:p>
          <a:p>
            <a:pPr marL="7924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discount_amt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08080"/>
                </a:solidFill>
                <a:latin typeface="Calibri"/>
                <a:cs typeface="Calibri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sales_price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)/</a:t>
            </a: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year_total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</a:t>
            </a:r>
            <a:endParaRPr sz="12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spc="2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catalog_sales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sales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cust.sk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sales.sk</a:t>
            </a:r>
            <a:endParaRPr sz="1200">
              <a:latin typeface="Calibri"/>
              <a:cs typeface="Calibri"/>
            </a:endParaRPr>
          </a:p>
          <a:p>
            <a:pPr marL="548005" marR="10699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JOIN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date_dim ON sales.sold_date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date_dim.date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GROUP</a:t>
            </a:r>
            <a:r>
              <a:rPr sz="12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customer_id,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first_name,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last_name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birth_country,</a:t>
            </a:r>
            <a:endParaRPr sz="1200">
              <a:latin typeface="Calibri"/>
              <a:cs typeface="Calibri"/>
            </a:endParaRPr>
          </a:p>
          <a:p>
            <a:pPr marL="75692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login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email_address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,</a:t>
            </a:r>
            <a:r>
              <a:rPr sz="1200" spc="-5" dirty="0">
                <a:latin typeface="Calibri"/>
                <a:cs typeface="Calibri"/>
              </a:rPr>
              <a:t>d_year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 TOP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1200" spc="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year_total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1200" spc="2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ORDER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2177542"/>
            <a:ext cx="3801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Original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–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get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year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total</a:t>
            </a:r>
            <a:r>
              <a:rPr sz="1400" dirty="0">
                <a:latin typeface="Segoe UI Semilight"/>
                <a:cs typeface="Segoe UI Semilight"/>
              </a:rPr>
              <a:t> sales per</a:t>
            </a:r>
            <a:r>
              <a:rPr sz="1400" spc="-5" dirty="0">
                <a:latin typeface="Segoe UI Semilight"/>
                <a:cs typeface="Segoe UI Semilight"/>
              </a:rPr>
              <a:t> customer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3438271" cy="124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4868" y="2522220"/>
            <a:ext cx="3263265" cy="3261360"/>
            <a:chOff x="6944868" y="2522220"/>
            <a:chExt cx="3263265" cy="3261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7822" y="2535174"/>
              <a:ext cx="3236976" cy="32354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57822" y="2535174"/>
              <a:ext cx="3237230" cy="3235960"/>
            </a:xfrm>
            <a:custGeom>
              <a:avLst/>
              <a:gdLst/>
              <a:ahLst/>
              <a:cxnLst/>
              <a:rect l="l" t="t" r="r" b="b"/>
              <a:pathLst>
                <a:path w="3237229" h="3235960">
                  <a:moveTo>
                    <a:pt x="0" y="1617726"/>
                  </a:moveTo>
                  <a:lnTo>
                    <a:pt x="715" y="1569163"/>
                  </a:lnTo>
                  <a:lnTo>
                    <a:pt x="2847" y="1520957"/>
                  </a:lnTo>
                  <a:lnTo>
                    <a:pt x="6377" y="1473125"/>
                  </a:lnTo>
                  <a:lnTo>
                    <a:pt x="11285" y="1425690"/>
                  </a:lnTo>
                  <a:lnTo>
                    <a:pt x="17549" y="1378670"/>
                  </a:lnTo>
                  <a:lnTo>
                    <a:pt x="25151" y="1332086"/>
                  </a:lnTo>
                  <a:lnTo>
                    <a:pt x="34069" y="1285957"/>
                  </a:lnTo>
                  <a:lnTo>
                    <a:pt x="44285" y="1240304"/>
                  </a:lnTo>
                  <a:lnTo>
                    <a:pt x="55778" y="1195147"/>
                  </a:lnTo>
                  <a:lnTo>
                    <a:pt x="68528" y="1150505"/>
                  </a:lnTo>
                  <a:lnTo>
                    <a:pt x="82515" y="1106399"/>
                  </a:lnTo>
                  <a:lnTo>
                    <a:pt x="97719" y="1062849"/>
                  </a:lnTo>
                  <a:lnTo>
                    <a:pt x="114120" y="1019875"/>
                  </a:lnTo>
                  <a:lnTo>
                    <a:pt x="131698" y="977496"/>
                  </a:lnTo>
                  <a:lnTo>
                    <a:pt x="150432" y="935733"/>
                  </a:lnTo>
                  <a:lnTo>
                    <a:pt x="170304" y="894606"/>
                  </a:lnTo>
                  <a:lnTo>
                    <a:pt x="191292" y="854135"/>
                  </a:lnTo>
                  <a:lnTo>
                    <a:pt x="213378" y="814340"/>
                  </a:lnTo>
                  <a:lnTo>
                    <a:pt x="236539" y="775240"/>
                  </a:lnTo>
                  <a:lnTo>
                    <a:pt x="260758" y="736857"/>
                  </a:lnTo>
                  <a:lnTo>
                    <a:pt x="286013" y="699209"/>
                  </a:lnTo>
                  <a:lnTo>
                    <a:pt x="312285" y="662318"/>
                  </a:lnTo>
                  <a:lnTo>
                    <a:pt x="339554" y="626202"/>
                  </a:lnTo>
                  <a:lnTo>
                    <a:pt x="367799" y="590882"/>
                  </a:lnTo>
                  <a:lnTo>
                    <a:pt x="397001" y="556379"/>
                  </a:lnTo>
                  <a:lnTo>
                    <a:pt x="427139" y="522711"/>
                  </a:lnTo>
                  <a:lnTo>
                    <a:pt x="458194" y="489899"/>
                  </a:lnTo>
                  <a:lnTo>
                    <a:pt x="490145" y="457964"/>
                  </a:lnTo>
                  <a:lnTo>
                    <a:pt x="522973" y="426924"/>
                  </a:lnTo>
                  <a:lnTo>
                    <a:pt x="556657" y="396801"/>
                  </a:lnTo>
                  <a:lnTo>
                    <a:pt x="591177" y="367613"/>
                  </a:lnTo>
                  <a:lnTo>
                    <a:pt x="626514" y="339382"/>
                  </a:lnTo>
                  <a:lnTo>
                    <a:pt x="662647" y="312127"/>
                  </a:lnTo>
                  <a:lnTo>
                    <a:pt x="699556" y="285868"/>
                  </a:lnTo>
                  <a:lnTo>
                    <a:pt x="737222" y="260625"/>
                  </a:lnTo>
                  <a:lnTo>
                    <a:pt x="775623" y="236419"/>
                  </a:lnTo>
                  <a:lnTo>
                    <a:pt x="814741" y="213268"/>
                  </a:lnTo>
                  <a:lnTo>
                    <a:pt x="854555" y="191194"/>
                  </a:lnTo>
                  <a:lnTo>
                    <a:pt x="895045" y="170217"/>
                  </a:lnTo>
                  <a:lnTo>
                    <a:pt x="936191" y="150355"/>
                  </a:lnTo>
                  <a:lnTo>
                    <a:pt x="977973" y="131630"/>
                  </a:lnTo>
                  <a:lnTo>
                    <a:pt x="1020371" y="114061"/>
                  </a:lnTo>
                  <a:lnTo>
                    <a:pt x="1063366" y="97668"/>
                  </a:lnTo>
                  <a:lnTo>
                    <a:pt x="1106936" y="82472"/>
                  </a:lnTo>
                  <a:lnTo>
                    <a:pt x="1151061" y="68492"/>
                  </a:lnTo>
                  <a:lnTo>
                    <a:pt x="1195723" y="55749"/>
                  </a:lnTo>
                  <a:lnTo>
                    <a:pt x="1240901" y="44262"/>
                  </a:lnTo>
                  <a:lnTo>
                    <a:pt x="1286574" y="34052"/>
                  </a:lnTo>
                  <a:lnTo>
                    <a:pt x="1332723" y="25137"/>
                  </a:lnTo>
                  <a:lnTo>
                    <a:pt x="1379328" y="17540"/>
                  </a:lnTo>
                  <a:lnTo>
                    <a:pt x="1426369" y="11279"/>
                  </a:lnTo>
                  <a:lnTo>
                    <a:pt x="1473825" y="6374"/>
                  </a:lnTo>
                  <a:lnTo>
                    <a:pt x="1521677" y="2846"/>
                  </a:lnTo>
                  <a:lnTo>
                    <a:pt x="1569904" y="714"/>
                  </a:lnTo>
                  <a:lnTo>
                    <a:pt x="1618487" y="0"/>
                  </a:lnTo>
                  <a:lnTo>
                    <a:pt x="1667071" y="714"/>
                  </a:lnTo>
                  <a:lnTo>
                    <a:pt x="1715298" y="2846"/>
                  </a:lnTo>
                  <a:lnTo>
                    <a:pt x="1763150" y="6374"/>
                  </a:lnTo>
                  <a:lnTo>
                    <a:pt x="1810606" y="11279"/>
                  </a:lnTo>
                  <a:lnTo>
                    <a:pt x="1857647" y="17540"/>
                  </a:lnTo>
                  <a:lnTo>
                    <a:pt x="1904252" y="25137"/>
                  </a:lnTo>
                  <a:lnTo>
                    <a:pt x="1950401" y="34052"/>
                  </a:lnTo>
                  <a:lnTo>
                    <a:pt x="1996074" y="44262"/>
                  </a:lnTo>
                  <a:lnTo>
                    <a:pt x="2041252" y="55749"/>
                  </a:lnTo>
                  <a:lnTo>
                    <a:pt x="2085914" y="68492"/>
                  </a:lnTo>
                  <a:lnTo>
                    <a:pt x="2130039" y="82472"/>
                  </a:lnTo>
                  <a:lnTo>
                    <a:pt x="2173609" y="97668"/>
                  </a:lnTo>
                  <a:lnTo>
                    <a:pt x="2216604" y="114061"/>
                  </a:lnTo>
                  <a:lnTo>
                    <a:pt x="2259002" y="131630"/>
                  </a:lnTo>
                  <a:lnTo>
                    <a:pt x="2300784" y="150355"/>
                  </a:lnTo>
                  <a:lnTo>
                    <a:pt x="2341930" y="170217"/>
                  </a:lnTo>
                  <a:lnTo>
                    <a:pt x="2382420" y="191194"/>
                  </a:lnTo>
                  <a:lnTo>
                    <a:pt x="2422234" y="213268"/>
                  </a:lnTo>
                  <a:lnTo>
                    <a:pt x="2461352" y="236419"/>
                  </a:lnTo>
                  <a:lnTo>
                    <a:pt x="2499753" y="260625"/>
                  </a:lnTo>
                  <a:lnTo>
                    <a:pt x="2537419" y="285868"/>
                  </a:lnTo>
                  <a:lnTo>
                    <a:pt x="2574328" y="312127"/>
                  </a:lnTo>
                  <a:lnTo>
                    <a:pt x="2610461" y="339382"/>
                  </a:lnTo>
                  <a:lnTo>
                    <a:pt x="2645798" y="367613"/>
                  </a:lnTo>
                  <a:lnTo>
                    <a:pt x="2680318" y="396801"/>
                  </a:lnTo>
                  <a:lnTo>
                    <a:pt x="2714002" y="426924"/>
                  </a:lnTo>
                  <a:lnTo>
                    <a:pt x="2746830" y="457964"/>
                  </a:lnTo>
                  <a:lnTo>
                    <a:pt x="2778781" y="489899"/>
                  </a:lnTo>
                  <a:lnTo>
                    <a:pt x="2809836" y="522711"/>
                  </a:lnTo>
                  <a:lnTo>
                    <a:pt x="2839974" y="556379"/>
                  </a:lnTo>
                  <a:lnTo>
                    <a:pt x="2869176" y="590882"/>
                  </a:lnTo>
                  <a:lnTo>
                    <a:pt x="2897421" y="626202"/>
                  </a:lnTo>
                  <a:lnTo>
                    <a:pt x="2924690" y="662318"/>
                  </a:lnTo>
                  <a:lnTo>
                    <a:pt x="2950962" y="699209"/>
                  </a:lnTo>
                  <a:lnTo>
                    <a:pt x="2976217" y="736857"/>
                  </a:lnTo>
                  <a:lnTo>
                    <a:pt x="3000436" y="775240"/>
                  </a:lnTo>
                  <a:lnTo>
                    <a:pt x="3023597" y="814340"/>
                  </a:lnTo>
                  <a:lnTo>
                    <a:pt x="3045683" y="854135"/>
                  </a:lnTo>
                  <a:lnTo>
                    <a:pt x="3066671" y="894606"/>
                  </a:lnTo>
                  <a:lnTo>
                    <a:pt x="3086543" y="935733"/>
                  </a:lnTo>
                  <a:lnTo>
                    <a:pt x="3105277" y="977496"/>
                  </a:lnTo>
                  <a:lnTo>
                    <a:pt x="3122855" y="1019875"/>
                  </a:lnTo>
                  <a:lnTo>
                    <a:pt x="3139256" y="1062849"/>
                  </a:lnTo>
                  <a:lnTo>
                    <a:pt x="3154460" y="1106399"/>
                  </a:lnTo>
                  <a:lnTo>
                    <a:pt x="3168447" y="1150505"/>
                  </a:lnTo>
                  <a:lnTo>
                    <a:pt x="3181197" y="1195147"/>
                  </a:lnTo>
                  <a:lnTo>
                    <a:pt x="3192690" y="1240304"/>
                  </a:lnTo>
                  <a:lnTo>
                    <a:pt x="3202906" y="1285957"/>
                  </a:lnTo>
                  <a:lnTo>
                    <a:pt x="3211824" y="1332086"/>
                  </a:lnTo>
                  <a:lnTo>
                    <a:pt x="3219426" y="1378670"/>
                  </a:lnTo>
                  <a:lnTo>
                    <a:pt x="3225690" y="1425690"/>
                  </a:lnTo>
                  <a:lnTo>
                    <a:pt x="3230598" y="1473125"/>
                  </a:lnTo>
                  <a:lnTo>
                    <a:pt x="3234128" y="1520957"/>
                  </a:lnTo>
                  <a:lnTo>
                    <a:pt x="3236260" y="1569163"/>
                  </a:lnTo>
                  <a:lnTo>
                    <a:pt x="3236976" y="1617726"/>
                  </a:lnTo>
                  <a:lnTo>
                    <a:pt x="3236260" y="1666288"/>
                  </a:lnTo>
                  <a:lnTo>
                    <a:pt x="3234128" y="1714494"/>
                  </a:lnTo>
                  <a:lnTo>
                    <a:pt x="3230598" y="1762326"/>
                  </a:lnTo>
                  <a:lnTo>
                    <a:pt x="3225690" y="1809761"/>
                  </a:lnTo>
                  <a:lnTo>
                    <a:pt x="3219426" y="1856781"/>
                  </a:lnTo>
                  <a:lnTo>
                    <a:pt x="3211824" y="1903365"/>
                  </a:lnTo>
                  <a:lnTo>
                    <a:pt x="3202906" y="1949494"/>
                  </a:lnTo>
                  <a:lnTo>
                    <a:pt x="3192690" y="1995147"/>
                  </a:lnTo>
                  <a:lnTo>
                    <a:pt x="3181197" y="2040304"/>
                  </a:lnTo>
                  <a:lnTo>
                    <a:pt x="3168447" y="2084946"/>
                  </a:lnTo>
                  <a:lnTo>
                    <a:pt x="3154460" y="2129052"/>
                  </a:lnTo>
                  <a:lnTo>
                    <a:pt x="3139256" y="2172602"/>
                  </a:lnTo>
                  <a:lnTo>
                    <a:pt x="3122855" y="2215576"/>
                  </a:lnTo>
                  <a:lnTo>
                    <a:pt x="3105277" y="2257955"/>
                  </a:lnTo>
                  <a:lnTo>
                    <a:pt x="3086543" y="2299718"/>
                  </a:lnTo>
                  <a:lnTo>
                    <a:pt x="3066671" y="2340845"/>
                  </a:lnTo>
                  <a:lnTo>
                    <a:pt x="3045683" y="2381316"/>
                  </a:lnTo>
                  <a:lnTo>
                    <a:pt x="3023597" y="2421111"/>
                  </a:lnTo>
                  <a:lnTo>
                    <a:pt x="3000436" y="2460211"/>
                  </a:lnTo>
                  <a:lnTo>
                    <a:pt x="2976217" y="2498594"/>
                  </a:lnTo>
                  <a:lnTo>
                    <a:pt x="2950962" y="2536242"/>
                  </a:lnTo>
                  <a:lnTo>
                    <a:pt x="2924690" y="2573133"/>
                  </a:lnTo>
                  <a:lnTo>
                    <a:pt x="2897421" y="2609249"/>
                  </a:lnTo>
                  <a:lnTo>
                    <a:pt x="2869176" y="2644569"/>
                  </a:lnTo>
                  <a:lnTo>
                    <a:pt x="2839974" y="2679072"/>
                  </a:lnTo>
                  <a:lnTo>
                    <a:pt x="2809836" y="2712740"/>
                  </a:lnTo>
                  <a:lnTo>
                    <a:pt x="2778781" y="2745552"/>
                  </a:lnTo>
                  <a:lnTo>
                    <a:pt x="2746830" y="2777487"/>
                  </a:lnTo>
                  <a:lnTo>
                    <a:pt x="2714002" y="2808527"/>
                  </a:lnTo>
                  <a:lnTo>
                    <a:pt x="2680318" y="2838650"/>
                  </a:lnTo>
                  <a:lnTo>
                    <a:pt x="2645798" y="2867838"/>
                  </a:lnTo>
                  <a:lnTo>
                    <a:pt x="2610461" y="2896069"/>
                  </a:lnTo>
                  <a:lnTo>
                    <a:pt x="2574328" y="2923324"/>
                  </a:lnTo>
                  <a:lnTo>
                    <a:pt x="2537419" y="2949583"/>
                  </a:lnTo>
                  <a:lnTo>
                    <a:pt x="2499753" y="2974826"/>
                  </a:lnTo>
                  <a:lnTo>
                    <a:pt x="2461352" y="2999032"/>
                  </a:lnTo>
                  <a:lnTo>
                    <a:pt x="2422234" y="3022183"/>
                  </a:lnTo>
                  <a:lnTo>
                    <a:pt x="2382420" y="3044257"/>
                  </a:lnTo>
                  <a:lnTo>
                    <a:pt x="2341930" y="3065234"/>
                  </a:lnTo>
                  <a:lnTo>
                    <a:pt x="2300784" y="3085096"/>
                  </a:lnTo>
                  <a:lnTo>
                    <a:pt x="2259002" y="3103821"/>
                  </a:lnTo>
                  <a:lnTo>
                    <a:pt x="2216604" y="3121390"/>
                  </a:lnTo>
                  <a:lnTo>
                    <a:pt x="2173609" y="3137783"/>
                  </a:lnTo>
                  <a:lnTo>
                    <a:pt x="2130039" y="3152979"/>
                  </a:lnTo>
                  <a:lnTo>
                    <a:pt x="2085914" y="3166959"/>
                  </a:lnTo>
                  <a:lnTo>
                    <a:pt x="2041252" y="3179702"/>
                  </a:lnTo>
                  <a:lnTo>
                    <a:pt x="1996074" y="3191189"/>
                  </a:lnTo>
                  <a:lnTo>
                    <a:pt x="1950401" y="3201399"/>
                  </a:lnTo>
                  <a:lnTo>
                    <a:pt x="1904252" y="3210314"/>
                  </a:lnTo>
                  <a:lnTo>
                    <a:pt x="1857647" y="3217911"/>
                  </a:lnTo>
                  <a:lnTo>
                    <a:pt x="1810606" y="3224172"/>
                  </a:lnTo>
                  <a:lnTo>
                    <a:pt x="1763150" y="3229077"/>
                  </a:lnTo>
                  <a:lnTo>
                    <a:pt x="1715298" y="3232605"/>
                  </a:lnTo>
                  <a:lnTo>
                    <a:pt x="1667071" y="3234737"/>
                  </a:lnTo>
                  <a:lnTo>
                    <a:pt x="1618487" y="3235452"/>
                  </a:lnTo>
                  <a:lnTo>
                    <a:pt x="1569904" y="3234737"/>
                  </a:lnTo>
                  <a:lnTo>
                    <a:pt x="1521677" y="3232605"/>
                  </a:lnTo>
                  <a:lnTo>
                    <a:pt x="1473825" y="3229077"/>
                  </a:lnTo>
                  <a:lnTo>
                    <a:pt x="1426369" y="3224172"/>
                  </a:lnTo>
                  <a:lnTo>
                    <a:pt x="1379328" y="3217911"/>
                  </a:lnTo>
                  <a:lnTo>
                    <a:pt x="1332723" y="3210314"/>
                  </a:lnTo>
                  <a:lnTo>
                    <a:pt x="1286574" y="3201399"/>
                  </a:lnTo>
                  <a:lnTo>
                    <a:pt x="1240901" y="3191189"/>
                  </a:lnTo>
                  <a:lnTo>
                    <a:pt x="1195723" y="3179702"/>
                  </a:lnTo>
                  <a:lnTo>
                    <a:pt x="1151061" y="3166959"/>
                  </a:lnTo>
                  <a:lnTo>
                    <a:pt x="1106936" y="3152979"/>
                  </a:lnTo>
                  <a:lnTo>
                    <a:pt x="1063366" y="3137783"/>
                  </a:lnTo>
                  <a:lnTo>
                    <a:pt x="1020371" y="3121390"/>
                  </a:lnTo>
                  <a:lnTo>
                    <a:pt x="977973" y="3103821"/>
                  </a:lnTo>
                  <a:lnTo>
                    <a:pt x="936191" y="3085096"/>
                  </a:lnTo>
                  <a:lnTo>
                    <a:pt x="895045" y="3065234"/>
                  </a:lnTo>
                  <a:lnTo>
                    <a:pt x="854555" y="3044257"/>
                  </a:lnTo>
                  <a:lnTo>
                    <a:pt x="814741" y="3022183"/>
                  </a:lnTo>
                  <a:lnTo>
                    <a:pt x="775623" y="2999032"/>
                  </a:lnTo>
                  <a:lnTo>
                    <a:pt x="737222" y="2974826"/>
                  </a:lnTo>
                  <a:lnTo>
                    <a:pt x="699556" y="2949583"/>
                  </a:lnTo>
                  <a:lnTo>
                    <a:pt x="662647" y="2923324"/>
                  </a:lnTo>
                  <a:lnTo>
                    <a:pt x="626514" y="2896069"/>
                  </a:lnTo>
                  <a:lnTo>
                    <a:pt x="591177" y="2867838"/>
                  </a:lnTo>
                  <a:lnTo>
                    <a:pt x="556657" y="2838650"/>
                  </a:lnTo>
                  <a:lnTo>
                    <a:pt x="522973" y="2808527"/>
                  </a:lnTo>
                  <a:lnTo>
                    <a:pt x="490145" y="2777487"/>
                  </a:lnTo>
                  <a:lnTo>
                    <a:pt x="458194" y="2745552"/>
                  </a:lnTo>
                  <a:lnTo>
                    <a:pt x="427139" y="2712740"/>
                  </a:lnTo>
                  <a:lnTo>
                    <a:pt x="397001" y="2679072"/>
                  </a:lnTo>
                  <a:lnTo>
                    <a:pt x="367799" y="2644569"/>
                  </a:lnTo>
                  <a:lnTo>
                    <a:pt x="339554" y="2609249"/>
                  </a:lnTo>
                  <a:lnTo>
                    <a:pt x="312285" y="2573133"/>
                  </a:lnTo>
                  <a:lnTo>
                    <a:pt x="286013" y="2536242"/>
                  </a:lnTo>
                  <a:lnTo>
                    <a:pt x="260758" y="2498594"/>
                  </a:lnTo>
                  <a:lnTo>
                    <a:pt x="236539" y="2460211"/>
                  </a:lnTo>
                  <a:lnTo>
                    <a:pt x="213378" y="2421111"/>
                  </a:lnTo>
                  <a:lnTo>
                    <a:pt x="191292" y="2381316"/>
                  </a:lnTo>
                  <a:lnTo>
                    <a:pt x="170304" y="2340845"/>
                  </a:lnTo>
                  <a:lnTo>
                    <a:pt x="150432" y="2299718"/>
                  </a:lnTo>
                  <a:lnTo>
                    <a:pt x="131698" y="2257955"/>
                  </a:lnTo>
                  <a:lnTo>
                    <a:pt x="114120" y="2215576"/>
                  </a:lnTo>
                  <a:lnTo>
                    <a:pt x="97719" y="2172602"/>
                  </a:lnTo>
                  <a:lnTo>
                    <a:pt x="82515" y="2129052"/>
                  </a:lnTo>
                  <a:lnTo>
                    <a:pt x="68528" y="2084946"/>
                  </a:lnTo>
                  <a:lnTo>
                    <a:pt x="55778" y="2040304"/>
                  </a:lnTo>
                  <a:lnTo>
                    <a:pt x="44285" y="1995147"/>
                  </a:lnTo>
                  <a:lnTo>
                    <a:pt x="34069" y="1949494"/>
                  </a:lnTo>
                  <a:lnTo>
                    <a:pt x="25151" y="1903365"/>
                  </a:lnTo>
                  <a:lnTo>
                    <a:pt x="17549" y="1856781"/>
                  </a:lnTo>
                  <a:lnTo>
                    <a:pt x="11285" y="1809761"/>
                  </a:lnTo>
                  <a:lnTo>
                    <a:pt x="6377" y="1762326"/>
                  </a:lnTo>
                  <a:lnTo>
                    <a:pt x="2847" y="1714494"/>
                  </a:lnTo>
                  <a:lnTo>
                    <a:pt x="715" y="1666288"/>
                  </a:lnTo>
                  <a:lnTo>
                    <a:pt x="0" y="1617726"/>
                  </a:lnTo>
                  <a:close/>
                </a:path>
              </a:pathLst>
            </a:custGeom>
            <a:ln w="2590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985772" y="2522220"/>
            <a:ext cx="3263265" cy="3261360"/>
            <a:chOff x="1985772" y="2522220"/>
            <a:chExt cx="3263265" cy="32613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726" y="2535174"/>
              <a:ext cx="3236976" cy="32354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8726" y="2535174"/>
              <a:ext cx="3237230" cy="3235960"/>
            </a:xfrm>
            <a:custGeom>
              <a:avLst/>
              <a:gdLst/>
              <a:ahLst/>
              <a:cxnLst/>
              <a:rect l="l" t="t" r="r" b="b"/>
              <a:pathLst>
                <a:path w="3237229" h="3235960">
                  <a:moveTo>
                    <a:pt x="0" y="1617726"/>
                  </a:moveTo>
                  <a:lnTo>
                    <a:pt x="715" y="1569163"/>
                  </a:lnTo>
                  <a:lnTo>
                    <a:pt x="2847" y="1520957"/>
                  </a:lnTo>
                  <a:lnTo>
                    <a:pt x="6377" y="1473125"/>
                  </a:lnTo>
                  <a:lnTo>
                    <a:pt x="11285" y="1425690"/>
                  </a:lnTo>
                  <a:lnTo>
                    <a:pt x="17549" y="1378670"/>
                  </a:lnTo>
                  <a:lnTo>
                    <a:pt x="25151" y="1332086"/>
                  </a:lnTo>
                  <a:lnTo>
                    <a:pt x="34069" y="1285957"/>
                  </a:lnTo>
                  <a:lnTo>
                    <a:pt x="44285" y="1240304"/>
                  </a:lnTo>
                  <a:lnTo>
                    <a:pt x="55778" y="1195147"/>
                  </a:lnTo>
                  <a:lnTo>
                    <a:pt x="68528" y="1150505"/>
                  </a:lnTo>
                  <a:lnTo>
                    <a:pt x="82515" y="1106399"/>
                  </a:lnTo>
                  <a:lnTo>
                    <a:pt x="97719" y="1062849"/>
                  </a:lnTo>
                  <a:lnTo>
                    <a:pt x="114120" y="1019875"/>
                  </a:lnTo>
                  <a:lnTo>
                    <a:pt x="131698" y="977496"/>
                  </a:lnTo>
                  <a:lnTo>
                    <a:pt x="150432" y="935733"/>
                  </a:lnTo>
                  <a:lnTo>
                    <a:pt x="170304" y="894606"/>
                  </a:lnTo>
                  <a:lnTo>
                    <a:pt x="191292" y="854135"/>
                  </a:lnTo>
                  <a:lnTo>
                    <a:pt x="213378" y="814340"/>
                  </a:lnTo>
                  <a:lnTo>
                    <a:pt x="236539" y="775240"/>
                  </a:lnTo>
                  <a:lnTo>
                    <a:pt x="260758" y="736857"/>
                  </a:lnTo>
                  <a:lnTo>
                    <a:pt x="286013" y="699209"/>
                  </a:lnTo>
                  <a:lnTo>
                    <a:pt x="312285" y="662318"/>
                  </a:lnTo>
                  <a:lnTo>
                    <a:pt x="339554" y="626202"/>
                  </a:lnTo>
                  <a:lnTo>
                    <a:pt x="367799" y="590882"/>
                  </a:lnTo>
                  <a:lnTo>
                    <a:pt x="397001" y="556379"/>
                  </a:lnTo>
                  <a:lnTo>
                    <a:pt x="427139" y="522711"/>
                  </a:lnTo>
                  <a:lnTo>
                    <a:pt x="458194" y="489899"/>
                  </a:lnTo>
                  <a:lnTo>
                    <a:pt x="490145" y="457964"/>
                  </a:lnTo>
                  <a:lnTo>
                    <a:pt x="522973" y="426924"/>
                  </a:lnTo>
                  <a:lnTo>
                    <a:pt x="556657" y="396801"/>
                  </a:lnTo>
                  <a:lnTo>
                    <a:pt x="591177" y="367613"/>
                  </a:lnTo>
                  <a:lnTo>
                    <a:pt x="626514" y="339382"/>
                  </a:lnTo>
                  <a:lnTo>
                    <a:pt x="662647" y="312127"/>
                  </a:lnTo>
                  <a:lnTo>
                    <a:pt x="699556" y="285868"/>
                  </a:lnTo>
                  <a:lnTo>
                    <a:pt x="737222" y="260625"/>
                  </a:lnTo>
                  <a:lnTo>
                    <a:pt x="775623" y="236419"/>
                  </a:lnTo>
                  <a:lnTo>
                    <a:pt x="814741" y="213268"/>
                  </a:lnTo>
                  <a:lnTo>
                    <a:pt x="854555" y="191194"/>
                  </a:lnTo>
                  <a:lnTo>
                    <a:pt x="895045" y="170217"/>
                  </a:lnTo>
                  <a:lnTo>
                    <a:pt x="936191" y="150355"/>
                  </a:lnTo>
                  <a:lnTo>
                    <a:pt x="977973" y="131630"/>
                  </a:lnTo>
                  <a:lnTo>
                    <a:pt x="1020371" y="114061"/>
                  </a:lnTo>
                  <a:lnTo>
                    <a:pt x="1063366" y="97668"/>
                  </a:lnTo>
                  <a:lnTo>
                    <a:pt x="1106936" y="82472"/>
                  </a:lnTo>
                  <a:lnTo>
                    <a:pt x="1151061" y="68492"/>
                  </a:lnTo>
                  <a:lnTo>
                    <a:pt x="1195723" y="55749"/>
                  </a:lnTo>
                  <a:lnTo>
                    <a:pt x="1240901" y="44262"/>
                  </a:lnTo>
                  <a:lnTo>
                    <a:pt x="1286574" y="34052"/>
                  </a:lnTo>
                  <a:lnTo>
                    <a:pt x="1332723" y="25137"/>
                  </a:lnTo>
                  <a:lnTo>
                    <a:pt x="1379328" y="17540"/>
                  </a:lnTo>
                  <a:lnTo>
                    <a:pt x="1426369" y="11279"/>
                  </a:lnTo>
                  <a:lnTo>
                    <a:pt x="1473825" y="6374"/>
                  </a:lnTo>
                  <a:lnTo>
                    <a:pt x="1521677" y="2846"/>
                  </a:lnTo>
                  <a:lnTo>
                    <a:pt x="1569904" y="714"/>
                  </a:lnTo>
                  <a:lnTo>
                    <a:pt x="1618488" y="0"/>
                  </a:lnTo>
                  <a:lnTo>
                    <a:pt x="1667071" y="714"/>
                  </a:lnTo>
                  <a:lnTo>
                    <a:pt x="1715298" y="2846"/>
                  </a:lnTo>
                  <a:lnTo>
                    <a:pt x="1763150" y="6374"/>
                  </a:lnTo>
                  <a:lnTo>
                    <a:pt x="1810606" y="11279"/>
                  </a:lnTo>
                  <a:lnTo>
                    <a:pt x="1857647" y="17540"/>
                  </a:lnTo>
                  <a:lnTo>
                    <a:pt x="1904252" y="25137"/>
                  </a:lnTo>
                  <a:lnTo>
                    <a:pt x="1950401" y="34052"/>
                  </a:lnTo>
                  <a:lnTo>
                    <a:pt x="1996074" y="44262"/>
                  </a:lnTo>
                  <a:lnTo>
                    <a:pt x="2041252" y="55749"/>
                  </a:lnTo>
                  <a:lnTo>
                    <a:pt x="2085914" y="68492"/>
                  </a:lnTo>
                  <a:lnTo>
                    <a:pt x="2130039" y="82472"/>
                  </a:lnTo>
                  <a:lnTo>
                    <a:pt x="2173609" y="97668"/>
                  </a:lnTo>
                  <a:lnTo>
                    <a:pt x="2216604" y="114061"/>
                  </a:lnTo>
                  <a:lnTo>
                    <a:pt x="2259002" y="131630"/>
                  </a:lnTo>
                  <a:lnTo>
                    <a:pt x="2300784" y="150355"/>
                  </a:lnTo>
                  <a:lnTo>
                    <a:pt x="2341930" y="170217"/>
                  </a:lnTo>
                  <a:lnTo>
                    <a:pt x="2382420" y="191194"/>
                  </a:lnTo>
                  <a:lnTo>
                    <a:pt x="2422234" y="213268"/>
                  </a:lnTo>
                  <a:lnTo>
                    <a:pt x="2461352" y="236419"/>
                  </a:lnTo>
                  <a:lnTo>
                    <a:pt x="2499753" y="260625"/>
                  </a:lnTo>
                  <a:lnTo>
                    <a:pt x="2537419" y="285868"/>
                  </a:lnTo>
                  <a:lnTo>
                    <a:pt x="2574328" y="312127"/>
                  </a:lnTo>
                  <a:lnTo>
                    <a:pt x="2610461" y="339382"/>
                  </a:lnTo>
                  <a:lnTo>
                    <a:pt x="2645798" y="367613"/>
                  </a:lnTo>
                  <a:lnTo>
                    <a:pt x="2680318" y="396801"/>
                  </a:lnTo>
                  <a:lnTo>
                    <a:pt x="2714002" y="426924"/>
                  </a:lnTo>
                  <a:lnTo>
                    <a:pt x="2746830" y="457964"/>
                  </a:lnTo>
                  <a:lnTo>
                    <a:pt x="2778781" y="489899"/>
                  </a:lnTo>
                  <a:lnTo>
                    <a:pt x="2809836" y="522711"/>
                  </a:lnTo>
                  <a:lnTo>
                    <a:pt x="2839974" y="556379"/>
                  </a:lnTo>
                  <a:lnTo>
                    <a:pt x="2869176" y="590882"/>
                  </a:lnTo>
                  <a:lnTo>
                    <a:pt x="2897421" y="626202"/>
                  </a:lnTo>
                  <a:lnTo>
                    <a:pt x="2924690" y="662318"/>
                  </a:lnTo>
                  <a:lnTo>
                    <a:pt x="2950962" y="699209"/>
                  </a:lnTo>
                  <a:lnTo>
                    <a:pt x="2976217" y="736857"/>
                  </a:lnTo>
                  <a:lnTo>
                    <a:pt x="3000436" y="775240"/>
                  </a:lnTo>
                  <a:lnTo>
                    <a:pt x="3023597" y="814340"/>
                  </a:lnTo>
                  <a:lnTo>
                    <a:pt x="3045683" y="854135"/>
                  </a:lnTo>
                  <a:lnTo>
                    <a:pt x="3066671" y="894606"/>
                  </a:lnTo>
                  <a:lnTo>
                    <a:pt x="3086543" y="935733"/>
                  </a:lnTo>
                  <a:lnTo>
                    <a:pt x="3105277" y="977496"/>
                  </a:lnTo>
                  <a:lnTo>
                    <a:pt x="3122855" y="1019875"/>
                  </a:lnTo>
                  <a:lnTo>
                    <a:pt x="3139256" y="1062849"/>
                  </a:lnTo>
                  <a:lnTo>
                    <a:pt x="3154460" y="1106399"/>
                  </a:lnTo>
                  <a:lnTo>
                    <a:pt x="3168447" y="1150505"/>
                  </a:lnTo>
                  <a:lnTo>
                    <a:pt x="3181197" y="1195147"/>
                  </a:lnTo>
                  <a:lnTo>
                    <a:pt x="3192690" y="1240304"/>
                  </a:lnTo>
                  <a:lnTo>
                    <a:pt x="3202906" y="1285957"/>
                  </a:lnTo>
                  <a:lnTo>
                    <a:pt x="3211824" y="1332086"/>
                  </a:lnTo>
                  <a:lnTo>
                    <a:pt x="3219426" y="1378670"/>
                  </a:lnTo>
                  <a:lnTo>
                    <a:pt x="3225690" y="1425690"/>
                  </a:lnTo>
                  <a:lnTo>
                    <a:pt x="3230598" y="1473125"/>
                  </a:lnTo>
                  <a:lnTo>
                    <a:pt x="3234128" y="1520957"/>
                  </a:lnTo>
                  <a:lnTo>
                    <a:pt x="3236260" y="1569163"/>
                  </a:lnTo>
                  <a:lnTo>
                    <a:pt x="3236976" y="1617726"/>
                  </a:lnTo>
                  <a:lnTo>
                    <a:pt x="3236260" y="1666288"/>
                  </a:lnTo>
                  <a:lnTo>
                    <a:pt x="3234128" y="1714494"/>
                  </a:lnTo>
                  <a:lnTo>
                    <a:pt x="3230598" y="1762326"/>
                  </a:lnTo>
                  <a:lnTo>
                    <a:pt x="3225690" y="1809761"/>
                  </a:lnTo>
                  <a:lnTo>
                    <a:pt x="3219426" y="1856781"/>
                  </a:lnTo>
                  <a:lnTo>
                    <a:pt x="3211824" y="1903365"/>
                  </a:lnTo>
                  <a:lnTo>
                    <a:pt x="3202906" y="1949494"/>
                  </a:lnTo>
                  <a:lnTo>
                    <a:pt x="3192690" y="1995147"/>
                  </a:lnTo>
                  <a:lnTo>
                    <a:pt x="3181197" y="2040304"/>
                  </a:lnTo>
                  <a:lnTo>
                    <a:pt x="3168447" y="2084946"/>
                  </a:lnTo>
                  <a:lnTo>
                    <a:pt x="3154460" y="2129052"/>
                  </a:lnTo>
                  <a:lnTo>
                    <a:pt x="3139256" y="2172602"/>
                  </a:lnTo>
                  <a:lnTo>
                    <a:pt x="3122855" y="2215576"/>
                  </a:lnTo>
                  <a:lnTo>
                    <a:pt x="3105277" y="2257955"/>
                  </a:lnTo>
                  <a:lnTo>
                    <a:pt x="3086543" y="2299718"/>
                  </a:lnTo>
                  <a:lnTo>
                    <a:pt x="3066671" y="2340845"/>
                  </a:lnTo>
                  <a:lnTo>
                    <a:pt x="3045683" y="2381316"/>
                  </a:lnTo>
                  <a:lnTo>
                    <a:pt x="3023597" y="2421111"/>
                  </a:lnTo>
                  <a:lnTo>
                    <a:pt x="3000436" y="2460211"/>
                  </a:lnTo>
                  <a:lnTo>
                    <a:pt x="2976217" y="2498594"/>
                  </a:lnTo>
                  <a:lnTo>
                    <a:pt x="2950962" y="2536242"/>
                  </a:lnTo>
                  <a:lnTo>
                    <a:pt x="2924690" y="2573133"/>
                  </a:lnTo>
                  <a:lnTo>
                    <a:pt x="2897421" y="2609249"/>
                  </a:lnTo>
                  <a:lnTo>
                    <a:pt x="2869176" y="2644569"/>
                  </a:lnTo>
                  <a:lnTo>
                    <a:pt x="2839974" y="2679072"/>
                  </a:lnTo>
                  <a:lnTo>
                    <a:pt x="2809836" y="2712740"/>
                  </a:lnTo>
                  <a:lnTo>
                    <a:pt x="2778781" y="2745552"/>
                  </a:lnTo>
                  <a:lnTo>
                    <a:pt x="2746830" y="2777487"/>
                  </a:lnTo>
                  <a:lnTo>
                    <a:pt x="2714002" y="2808527"/>
                  </a:lnTo>
                  <a:lnTo>
                    <a:pt x="2680318" y="2838650"/>
                  </a:lnTo>
                  <a:lnTo>
                    <a:pt x="2645798" y="2867838"/>
                  </a:lnTo>
                  <a:lnTo>
                    <a:pt x="2610461" y="2896069"/>
                  </a:lnTo>
                  <a:lnTo>
                    <a:pt x="2574328" y="2923324"/>
                  </a:lnTo>
                  <a:lnTo>
                    <a:pt x="2537419" y="2949583"/>
                  </a:lnTo>
                  <a:lnTo>
                    <a:pt x="2499753" y="2974826"/>
                  </a:lnTo>
                  <a:lnTo>
                    <a:pt x="2461352" y="2999032"/>
                  </a:lnTo>
                  <a:lnTo>
                    <a:pt x="2422234" y="3022183"/>
                  </a:lnTo>
                  <a:lnTo>
                    <a:pt x="2382420" y="3044257"/>
                  </a:lnTo>
                  <a:lnTo>
                    <a:pt x="2341930" y="3065234"/>
                  </a:lnTo>
                  <a:lnTo>
                    <a:pt x="2300784" y="3085096"/>
                  </a:lnTo>
                  <a:lnTo>
                    <a:pt x="2259002" y="3103821"/>
                  </a:lnTo>
                  <a:lnTo>
                    <a:pt x="2216604" y="3121390"/>
                  </a:lnTo>
                  <a:lnTo>
                    <a:pt x="2173609" y="3137783"/>
                  </a:lnTo>
                  <a:lnTo>
                    <a:pt x="2130039" y="3152979"/>
                  </a:lnTo>
                  <a:lnTo>
                    <a:pt x="2085914" y="3166959"/>
                  </a:lnTo>
                  <a:lnTo>
                    <a:pt x="2041252" y="3179702"/>
                  </a:lnTo>
                  <a:lnTo>
                    <a:pt x="1996074" y="3191189"/>
                  </a:lnTo>
                  <a:lnTo>
                    <a:pt x="1950401" y="3201399"/>
                  </a:lnTo>
                  <a:lnTo>
                    <a:pt x="1904252" y="3210314"/>
                  </a:lnTo>
                  <a:lnTo>
                    <a:pt x="1857647" y="3217911"/>
                  </a:lnTo>
                  <a:lnTo>
                    <a:pt x="1810606" y="3224172"/>
                  </a:lnTo>
                  <a:lnTo>
                    <a:pt x="1763150" y="3229077"/>
                  </a:lnTo>
                  <a:lnTo>
                    <a:pt x="1715298" y="3232605"/>
                  </a:lnTo>
                  <a:lnTo>
                    <a:pt x="1667071" y="3234737"/>
                  </a:lnTo>
                  <a:lnTo>
                    <a:pt x="1618488" y="3235452"/>
                  </a:lnTo>
                  <a:lnTo>
                    <a:pt x="1569904" y="3234737"/>
                  </a:lnTo>
                  <a:lnTo>
                    <a:pt x="1521677" y="3232605"/>
                  </a:lnTo>
                  <a:lnTo>
                    <a:pt x="1473825" y="3229077"/>
                  </a:lnTo>
                  <a:lnTo>
                    <a:pt x="1426369" y="3224172"/>
                  </a:lnTo>
                  <a:lnTo>
                    <a:pt x="1379328" y="3217911"/>
                  </a:lnTo>
                  <a:lnTo>
                    <a:pt x="1332723" y="3210314"/>
                  </a:lnTo>
                  <a:lnTo>
                    <a:pt x="1286574" y="3201399"/>
                  </a:lnTo>
                  <a:lnTo>
                    <a:pt x="1240901" y="3191189"/>
                  </a:lnTo>
                  <a:lnTo>
                    <a:pt x="1195723" y="3179702"/>
                  </a:lnTo>
                  <a:lnTo>
                    <a:pt x="1151061" y="3166959"/>
                  </a:lnTo>
                  <a:lnTo>
                    <a:pt x="1106936" y="3152979"/>
                  </a:lnTo>
                  <a:lnTo>
                    <a:pt x="1063366" y="3137783"/>
                  </a:lnTo>
                  <a:lnTo>
                    <a:pt x="1020371" y="3121390"/>
                  </a:lnTo>
                  <a:lnTo>
                    <a:pt x="977973" y="3103821"/>
                  </a:lnTo>
                  <a:lnTo>
                    <a:pt x="936191" y="3085096"/>
                  </a:lnTo>
                  <a:lnTo>
                    <a:pt x="895045" y="3065234"/>
                  </a:lnTo>
                  <a:lnTo>
                    <a:pt x="854555" y="3044257"/>
                  </a:lnTo>
                  <a:lnTo>
                    <a:pt x="814741" y="3022183"/>
                  </a:lnTo>
                  <a:lnTo>
                    <a:pt x="775623" y="2999032"/>
                  </a:lnTo>
                  <a:lnTo>
                    <a:pt x="737222" y="2974826"/>
                  </a:lnTo>
                  <a:lnTo>
                    <a:pt x="699556" y="2949583"/>
                  </a:lnTo>
                  <a:lnTo>
                    <a:pt x="662647" y="2923324"/>
                  </a:lnTo>
                  <a:lnTo>
                    <a:pt x="626514" y="2896069"/>
                  </a:lnTo>
                  <a:lnTo>
                    <a:pt x="591177" y="2867838"/>
                  </a:lnTo>
                  <a:lnTo>
                    <a:pt x="556657" y="2838650"/>
                  </a:lnTo>
                  <a:lnTo>
                    <a:pt x="522973" y="2808527"/>
                  </a:lnTo>
                  <a:lnTo>
                    <a:pt x="490145" y="2777487"/>
                  </a:lnTo>
                  <a:lnTo>
                    <a:pt x="458194" y="2745552"/>
                  </a:lnTo>
                  <a:lnTo>
                    <a:pt x="427139" y="2712740"/>
                  </a:lnTo>
                  <a:lnTo>
                    <a:pt x="397001" y="2679072"/>
                  </a:lnTo>
                  <a:lnTo>
                    <a:pt x="367799" y="2644569"/>
                  </a:lnTo>
                  <a:lnTo>
                    <a:pt x="339554" y="2609249"/>
                  </a:lnTo>
                  <a:lnTo>
                    <a:pt x="312285" y="2573133"/>
                  </a:lnTo>
                  <a:lnTo>
                    <a:pt x="286013" y="2536242"/>
                  </a:lnTo>
                  <a:lnTo>
                    <a:pt x="260758" y="2498594"/>
                  </a:lnTo>
                  <a:lnTo>
                    <a:pt x="236539" y="2460211"/>
                  </a:lnTo>
                  <a:lnTo>
                    <a:pt x="213378" y="2421111"/>
                  </a:lnTo>
                  <a:lnTo>
                    <a:pt x="191292" y="2381316"/>
                  </a:lnTo>
                  <a:lnTo>
                    <a:pt x="170304" y="2340845"/>
                  </a:lnTo>
                  <a:lnTo>
                    <a:pt x="150432" y="2299718"/>
                  </a:lnTo>
                  <a:lnTo>
                    <a:pt x="131698" y="2257955"/>
                  </a:lnTo>
                  <a:lnTo>
                    <a:pt x="114120" y="2215576"/>
                  </a:lnTo>
                  <a:lnTo>
                    <a:pt x="97719" y="2172602"/>
                  </a:lnTo>
                  <a:lnTo>
                    <a:pt x="82515" y="2129052"/>
                  </a:lnTo>
                  <a:lnTo>
                    <a:pt x="68528" y="2084946"/>
                  </a:lnTo>
                  <a:lnTo>
                    <a:pt x="55778" y="2040304"/>
                  </a:lnTo>
                  <a:lnTo>
                    <a:pt x="44285" y="1995147"/>
                  </a:lnTo>
                  <a:lnTo>
                    <a:pt x="34069" y="1949494"/>
                  </a:lnTo>
                  <a:lnTo>
                    <a:pt x="25151" y="1903365"/>
                  </a:lnTo>
                  <a:lnTo>
                    <a:pt x="17549" y="1856781"/>
                  </a:lnTo>
                  <a:lnTo>
                    <a:pt x="11285" y="1809761"/>
                  </a:lnTo>
                  <a:lnTo>
                    <a:pt x="6377" y="1762326"/>
                  </a:lnTo>
                  <a:lnTo>
                    <a:pt x="2847" y="1714494"/>
                  </a:lnTo>
                  <a:lnTo>
                    <a:pt x="715" y="1666288"/>
                  </a:lnTo>
                  <a:lnTo>
                    <a:pt x="0" y="1617726"/>
                  </a:lnTo>
                  <a:close/>
                </a:path>
              </a:pathLst>
            </a:custGeom>
            <a:ln w="25908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0789" y="3476685"/>
            <a:ext cx="2212340" cy="130683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305"/>
              </a:spcBef>
            </a:pP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Experimentation</a:t>
            </a:r>
            <a:endParaRPr sz="1800">
              <a:latin typeface="Segoe UI Semibold"/>
              <a:cs typeface="Segoe UI Semibold"/>
            </a:endParaRPr>
          </a:p>
          <a:p>
            <a:pPr marL="12700" marR="5080" indent="264795">
              <a:lnSpc>
                <a:spcPct val="155600"/>
              </a:lnSpc>
            </a:pPr>
            <a:r>
              <a:rPr sz="1800" spc="-20" dirty="0">
                <a:solidFill>
                  <a:srgbClr val="626262"/>
                </a:solidFill>
                <a:latin typeface="Segoe UI Semibold"/>
                <a:cs typeface="Segoe UI Semibold"/>
              </a:rPr>
              <a:t>Fast</a:t>
            </a:r>
            <a:r>
              <a:rPr sz="1800" spc="-1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exploration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Semi-structured</a:t>
            </a:r>
            <a:r>
              <a:rPr sz="1800" spc="-7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8257" y="1875485"/>
            <a:ext cx="1597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Big</a:t>
            </a:r>
            <a:r>
              <a:rPr sz="3200" spc="-80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3214" y="3981450"/>
            <a:ext cx="386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E2E2E"/>
                </a:solidFill>
                <a:latin typeface="Segoe UI"/>
                <a:cs typeface="Segoe UI"/>
              </a:rPr>
              <a:t>OR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16248" y="431038"/>
            <a:ext cx="51625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Multiple</a:t>
            </a:r>
            <a:r>
              <a:rPr sz="3200" b="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dirty="0">
                <a:solidFill>
                  <a:srgbClr val="2E2E2E"/>
                </a:solidFill>
                <a:latin typeface="Segoe UI Semibold"/>
                <a:cs typeface="Segoe UI Semibold"/>
              </a:rPr>
              <a:t>analytics</a:t>
            </a:r>
            <a:r>
              <a:rPr sz="3200" b="0" spc="-25" dirty="0">
                <a:solidFill>
                  <a:srgbClr val="2E2E2E"/>
                </a:solidFill>
                <a:latin typeface="Segoe UI Semibold"/>
                <a:cs typeface="Segoe UI Semibold"/>
              </a:rPr>
              <a:t> </a:t>
            </a:r>
            <a:r>
              <a:rPr sz="3200" b="0" spc="-5" dirty="0">
                <a:solidFill>
                  <a:srgbClr val="2E2E2E"/>
                </a:solidFill>
                <a:latin typeface="Segoe UI Semibold"/>
                <a:cs typeface="Segoe UI Semibold"/>
              </a:rPr>
              <a:t>platforms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3919" y="3454654"/>
            <a:ext cx="26822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5600"/>
              </a:lnSpc>
              <a:spcBef>
                <a:spcPts val="100"/>
              </a:spcBef>
            </a:pP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Proven security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&amp;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privacy </a:t>
            </a:r>
            <a:r>
              <a:rPr sz="1800" spc="-48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Dependable</a:t>
            </a:r>
            <a:r>
              <a:rPr sz="1800" spc="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626262"/>
                </a:solidFill>
                <a:latin typeface="Segoe UI Semibold"/>
                <a:cs typeface="Segoe UI Semibold"/>
              </a:rPr>
              <a:t>performance </a:t>
            </a:r>
            <a:r>
              <a:rPr sz="1800" spc="-480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Operational</a:t>
            </a:r>
            <a:r>
              <a:rPr sz="1800" spc="5" dirty="0">
                <a:solidFill>
                  <a:srgbClr val="626262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626262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4335" y="1890725"/>
            <a:ext cx="2124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Relational</a:t>
            </a:r>
            <a:r>
              <a:rPr sz="2400" spc="-55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24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1566" y="5848299"/>
            <a:ext cx="88836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4" marR="5080" indent="-1397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  </a:t>
            </a:r>
            <a:r>
              <a:rPr sz="32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Lake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6190" y="5848299"/>
            <a:ext cx="208724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600075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Data </a:t>
            </a: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 </a:t>
            </a:r>
            <a:r>
              <a:rPr sz="3200" spc="-120" dirty="0">
                <a:solidFill>
                  <a:srgbClr val="737373"/>
                </a:solidFill>
                <a:latin typeface="Segoe UI Semibold"/>
                <a:cs typeface="Segoe UI Semibold"/>
              </a:rPr>
              <a:t>W</a:t>
            </a:r>
            <a:r>
              <a:rPr sz="3200" dirty="0">
                <a:solidFill>
                  <a:srgbClr val="737373"/>
                </a:solidFill>
                <a:latin typeface="Segoe UI Semibold"/>
                <a:cs typeface="Segoe UI Semibold"/>
              </a:rPr>
              <a:t>a</a:t>
            </a:r>
            <a:r>
              <a:rPr sz="3200" spc="-30" dirty="0">
                <a:solidFill>
                  <a:srgbClr val="737373"/>
                </a:solidFill>
                <a:latin typeface="Segoe UI Semibold"/>
                <a:cs typeface="Segoe UI Semibold"/>
              </a:rPr>
              <a:t>r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eh</a:t>
            </a:r>
            <a:r>
              <a:rPr sz="3200" spc="-15" dirty="0">
                <a:solidFill>
                  <a:srgbClr val="737373"/>
                </a:solidFill>
                <a:latin typeface="Segoe UI Semibold"/>
                <a:cs typeface="Segoe UI Semibold"/>
              </a:rPr>
              <a:t>o</a:t>
            </a:r>
            <a:r>
              <a:rPr sz="3200" spc="-5" dirty="0">
                <a:solidFill>
                  <a:srgbClr val="737373"/>
                </a:solidFill>
                <a:latin typeface="Segoe UI Semibold"/>
                <a:cs typeface="Segoe UI Semibold"/>
              </a:rPr>
              <a:t>use</a:t>
            </a:r>
            <a:endParaRPr sz="3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19669"/>
            <a:ext cx="1007237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Warehouse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optimizer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leverages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indexed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speed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same</a:t>
            </a:r>
            <a:r>
              <a:rPr sz="1600" spc="-15" dirty="0">
                <a:latin typeface="Segoe UI"/>
                <a:cs typeface="Segoe UI"/>
              </a:rPr>
              <a:t> 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Notice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 </a:t>
            </a:r>
            <a:r>
              <a:rPr sz="1600" spc="-10" dirty="0">
                <a:latin typeface="Segoe UI"/>
                <a:cs typeface="Segoe UI"/>
              </a:rPr>
              <a:t>directly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9786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7884"/>
            <a:ext cx="4017391" cy="12407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58028" y="2403348"/>
            <a:ext cx="6558280" cy="2554605"/>
            <a:chOff x="5558028" y="2403348"/>
            <a:chExt cx="6558280" cy="25546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7172" y="2412492"/>
              <a:ext cx="6518078" cy="24075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62600" y="2407920"/>
              <a:ext cx="6548755" cy="2545080"/>
            </a:xfrm>
            <a:custGeom>
              <a:avLst/>
              <a:gdLst/>
              <a:ahLst/>
              <a:cxnLst/>
              <a:rect l="l" t="t" r="r" b="b"/>
              <a:pathLst>
                <a:path w="6548755" h="2545079">
                  <a:moveTo>
                    <a:pt x="0" y="2545079"/>
                  </a:moveTo>
                  <a:lnTo>
                    <a:pt x="6548628" y="2545079"/>
                  </a:lnTo>
                  <a:lnTo>
                    <a:pt x="6548628" y="0"/>
                  </a:lnTo>
                  <a:lnTo>
                    <a:pt x="0" y="0"/>
                  </a:lnTo>
                  <a:lnTo>
                    <a:pt x="0" y="2545079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6719" y="2412492"/>
            <a:ext cx="4883150" cy="4154804"/>
          </a:xfrm>
          <a:prstGeom prst="rect">
            <a:avLst/>
          </a:prstGeom>
          <a:ln w="9144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 marR="17564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Get year total sales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customer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year_total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 marL="5480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customer_id,</a:t>
            </a:r>
            <a:endParaRPr sz="1200">
              <a:latin typeface="Consolas"/>
              <a:cs typeface="Consolas"/>
            </a:endParaRPr>
          </a:p>
          <a:p>
            <a:pPr marL="1136650" marR="256032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first_name,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last_name,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birt</a:t>
            </a:r>
            <a:r>
              <a:rPr sz="1200" spc="10" dirty="0">
                <a:latin typeface="Consolas"/>
                <a:cs typeface="Consolas"/>
              </a:rPr>
              <a:t>h</a:t>
            </a:r>
            <a:r>
              <a:rPr sz="1200" dirty="0">
                <a:latin typeface="Consolas"/>
                <a:cs typeface="Consolas"/>
              </a:rPr>
              <a:t>_co</a:t>
            </a:r>
            <a:r>
              <a:rPr sz="1200" spc="10" dirty="0">
                <a:latin typeface="Consolas"/>
                <a:cs typeface="Consolas"/>
              </a:rPr>
              <a:t>u</a:t>
            </a:r>
            <a:r>
              <a:rPr sz="1200" dirty="0">
                <a:latin typeface="Consolas"/>
                <a:cs typeface="Consolas"/>
              </a:rPr>
              <a:t>n</a:t>
            </a:r>
            <a:r>
              <a:rPr sz="1200" spc="10" dirty="0">
                <a:latin typeface="Consolas"/>
                <a:cs typeface="Consolas"/>
              </a:rPr>
              <a:t>t</a:t>
            </a:r>
            <a:r>
              <a:rPr sz="1200" dirty="0">
                <a:latin typeface="Consolas"/>
                <a:cs typeface="Consolas"/>
              </a:rPr>
              <a:t>ry,  login,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emai</a:t>
            </a:r>
            <a:r>
              <a:rPr sz="1200" spc="10" dirty="0">
                <a:latin typeface="Consolas"/>
                <a:cs typeface="Consolas"/>
              </a:rPr>
              <a:t>l</a:t>
            </a:r>
            <a:r>
              <a:rPr sz="1200" dirty="0">
                <a:latin typeface="Consolas"/>
                <a:cs typeface="Consolas"/>
              </a:rPr>
              <a:t>_ad</a:t>
            </a:r>
            <a:r>
              <a:rPr sz="1200" spc="10" dirty="0">
                <a:latin typeface="Consolas"/>
                <a:cs typeface="Consolas"/>
              </a:rPr>
              <a:t>d</a:t>
            </a:r>
            <a:r>
              <a:rPr sz="1200" dirty="0">
                <a:latin typeface="Consolas"/>
                <a:cs typeface="Consolas"/>
              </a:rPr>
              <a:t>r</a:t>
            </a:r>
            <a:r>
              <a:rPr sz="1200" spc="10" dirty="0">
                <a:latin typeface="Consolas"/>
                <a:cs typeface="Consolas"/>
              </a:rPr>
              <a:t>e</a:t>
            </a:r>
            <a:r>
              <a:rPr sz="1200" dirty="0">
                <a:latin typeface="Consolas"/>
                <a:cs typeface="Consolas"/>
              </a:rPr>
              <a:t>ss,  d_year,</a:t>
            </a:r>
            <a:endParaRPr sz="1200">
              <a:latin typeface="Consolas"/>
              <a:cs typeface="Consolas"/>
            </a:endParaRPr>
          </a:p>
          <a:p>
            <a:pPr marL="1136650" marR="12001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SUM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ISNULL</a:t>
            </a:r>
            <a:r>
              <a:rPr sz="1200" dirty="0">
                <a:latin typeface="Consolas"/>
                <a:cs typeface="Consolas"/>
              </a:rPr>
              <a:t>(list_price – wholesale_cost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–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discount_amt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sales_price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)/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dirty="0">
                <a:latin typeface="Consolas"/>
                <a:cs typeface="Consolas"/>
              </a:rPr>
              <a:t>year_total</a:t>
            </a:r>
            <a:endParaRPr sz="1200">
              <a:latin typeface="Consolas"/>
              <a:cs typeface="Consolas"/>
            </a:endParaRPr>
          </a:p>
          <a:p>
            <a:pPr marL="548005">
              <a:lnSpc>
                <a:spcPct val="100000"/>
              </a:lnSpc>
              <a:tabLst>
                <a:tab pos="1136650" algn="l"/>
              </a:tabLst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spc="-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</a:t>
            </a:r>
            <a:endParaRPr sz="1200">
              <a:latin typeface="Consolas"/>
              <a:cs typeface="Consolas"/>
            </a:endParaRPr>
          </a:p>
          <a:p>
            <a:pPr marL="548005" marR="120014">
              <a:lnSpc>
                <a:spcPct val="100000"/>
              </a:lnSpc>
              <a:spcBef>
                <a:spcPts val="5"/>
              </a:spcBef>
              <a:tabLst>
                <a:tab pos="1136650" algn="l"/>
              </a:tabLst>
            </a:pPr>
            <a:r>
              <a:rPr sz="1200" dirty="0">
                <a:latin typeface="Consolas"/>
                <a:cs typeface="Consolas"/>
              </a:rPr>
              <a:t>JOIN	catalog_sales sales ON cust.sk = sales.sk 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JOIN	date_dim ON sales.sold_date = date_dim.date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	BY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customer_id,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first_name,</a:t>
            </a:r>
            <a:endParaRPr sz="1200">
              <a:latin typeface="Consolas"/>
              <a:cs typeface="Consolas"/>
            </a:endParaRPr>
          </a:p>
          <a:p>
            <a:pPr marL="105156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birth_country,</a:t>
            </a:r>
            <a:endParaRPr sz="1200">
              <a:latin typeface="Consolas"/>
              <a:cs typeface="Consolas"/>
            </a:endParaRPr>
          </a:p>
          <a:p>
            <a:pPr marL="105156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login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email_address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dirty="0">
                <a:latin typeface="Consolas"/>
                <a:cs typeface="Consolas"/>
              </a:rPr>
              <a:t>d_year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TOP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100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  <a:p>
            <a:pPr marL="90805" marR="3185160">
              <a:lnSpc>
                <a:spcPct val="100000"/>
              </a:lnSpc>
              <a:tabLst>
                <a:tab pos="679450" algn="l"/>
              </a:tabLst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latin typeface="Consolas"/>
                <a:cs typeface="Consolas"/>
              </a:rPr>
              <a:t>year_total</a:t>
            </a:r>
            <a:r>
              <a:rPr sz="1200" spc="-7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	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715" y="2177542"/>
            <a:ext cx="42132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 Semilight"/>
                <a:cs typeface="Segoe UI Semilight"/>
              </a:rPr>
              <a:t>Original</a:t>
            </a:r>
            <a:r>
              <a:rPr sz="1400" spc="-2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–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no</a:t>
            </a:r>
            <a:r>
              <a:rPr sz="1400" dirty="0">
                <a:latin typeface="Segoe UI Semilight"/>
                <a:cs typeface="Segoe UI Semilight"/>
              </a:rPr>
              <a:t> changes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have</a:t>
            </a:r>
            <a:r>
              <a:rPr sz="1400" dirty="0">
                <a:latin typeface="Segoe UI Semilight"/>
                <a:cs typeface="Segoe UI Semilight"/>
              </a:rPr>
              <a:t> been</a:t>
            </a:r>
            <a:r>
              <a:rPr sz="1400" spc="-5" dirty="0">
                <a:latin typeface="Segoe UI Semilight"/>
                <a:cs typeface="Segoe UI Semilight"/>
              </a:rPr>
              <a:t> made</a:t>
            </a:r>
            <a:r>
              <a:rPr sz="1400" spc="-10" dirty="0">
                <a:latin typeface="Segoe UI Semilight"/>
                <a:cs typeface="Segoe UI Semilight"/>
              </a:rPr>
              <a:t> to</a:t>
            </a:r>
            <a:r>
              <a:rPr sz="1400" dirty="0">
                <a:latin typeface="Segoe UI Semilight"/>
                <a:cs typeface="Segoe UI Semilight"/>
              </a:rPr>
              <a:t> </a:t>
            </a:r>
            <a:r>
              <a:rPr sz="1400" spc="10" dirty="0">
                <a:latin typeface="Segoe UI Semilight"/>
                <a:cs typeface="Segoe UI Semilight"/>
              </a:rPr>
              <a:t>query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55741" y="1928469"/>
            <a:ext cx="6075045" cy="49593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Segoe UI Semibold"/>
                <a:cs typeface="Segoe UI Semibold"/>
              </a:rPr>
              <a:t>Execution</a:t>
            </a:r>
            <a:r>
              <a:rPr sz="1400" spc="-5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time</a:t>
            </a:r>
            <a:r>
              <a:rPr sz="1400" dirty="0">
                <a:latin typeface="Segoe UI Semilight"/>
                <a:cs typeface="Segoe UI Semilight"/>
              </a:rPr>
              <a:t>:</a:t>
            </a:r>
            <a:r>
              <a:rPr sz="1400" spc="-15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6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seconds</a:t>
            </a:r>
            <a:endParaRPr sz="14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Segoe UI Semilight"/>
                <a:cs typeface="Segoe UI Semilight"/>
              </a:rPr>
              <a:t>Optimizer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leverages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materialized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view</a:t>
            </a:r>
            <a:r>
              <a:rPr sz="1400" spc="-10" dirty="0">
                <a:latin typeface="Segoe UI Semilight"/>
                <a:cs typeface="Segoe UI Semilight"/>
              </a:rPr>
              <a:t> to</a:t>
            </a:r>
            <a:r>
              <a:rPr sz="1400" spc="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reduce</a:t>
            </a:r>
            <a:r>
              <a:rPr sz="1400" spc="2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data</a:t>
            </a:r>
            <a:r>
              <a:rPr sz="1400" spc="-10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shuffles</a:t>
            </a:r>
            <a:r>
              <a:rPr sz="1400" spc="30" dirty="0">
                <a:latin typeface="Segoe UI Semilight"/>
                <a:cs typeface="Segoe UI Semilight"/>
              </a:rPr>
              <a:t> </a:t>
            </a:r>
            <a:r>
              <a:rPr sz="1400" dirty="0">
                <a:latin typeface="Segoe UI Semilight"/>
                <a:cs typeface="Segoe UI Semilight"/>
              </a:rPr>
              <a:t>and </a:t>
            </a:r>
            <a:r>
              <a:rPr sz="1400" spc="-5" dirty="0">
                <a:latin typeface="Segoe UI Semilight"/>
                <a:cs typeface="Segoe UI Semilight"/>
              </a:rPr>
              <a:t>joins</a:t>
            </a:r>
            <a:r>
              <a:rPr sz="1400" spc="15" dirty="0">
                <a:latin typeface="Segoe UI Semilight"/>
                <a:cs typeface="Segoe UI Semilight"/>
              </a:rPr>
              <a:t> </a:t>
            </a:r>
            <a:r>
              <a:rPr sz="1400" spc="-5" dirty="0">
                <a:latin typeface="Segoe UI Semilight"/>
                <a:cs typeface="Segoe UI Semilight"/>
              </a:rPr>
              <a:t>needed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418971"/>
            <a:ext cx="5647690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EXPLAIN </a:t>
            </a:r>
            <a:r>
              <a:rPr sz="1800" dirty="0">
                <a:solidFill>
                  <a:srgbClr val="0073FF"/>
                </a:solidFill>
                <a:latin typeface="Segoe UI"/>
                <a:cs typeface="Segoe UI"/>
              </a:rPr>
              <a:t>- </a:t>
            </a:r>
            <a:r>
              <a:rPr sz="1800" spc="-10" dirty="0">
                <a:latin typeface="Segoe UI"/>
                <a:cs typeface="Segoe UI"/>
              </a:rPr>
              <a:t>provides </a:t>
            </a:r>
            <a:r>
              <a:rPr sz="1800" spc="10" dirty="0">
                <a:latin typeface="Segoe UI"/>
                <a:cs typeface="Segoe UI"/>
              </a:rPr>
              <a:t>query </a:t>
            </a:r>
            <a:r>
              <a:rPr sz="1800" spc="-5" dirty="0">
                <a:latin typeface="Segoe UI"/>
                <a:cs typeface="Segoe UI"/>
              </a:rPr>
              <a:t>plan </a:t>
            </a:r>
            <a:r>
              <a:rPr sz="1800" dirty="0">
                <a:latin typeface="Segoe UI"/>
                <a:cs typeface="Segoe UI"/>
              </a:rPr>
              <a:t>for </a:t>
            </a:r>
            <a:r>
              <a:rPr sz="1800" spc="-5" dirty="0">
                <a:latin typeface="Segoe UI"/>
                <a:cs typeface="Segoe UI"/>
              </a:rPr>
              <a:t>SQL Data </a:t>
            </a:r>
            <a:r>
              <a:rPr sz="1800" spc="-15" dirty="0">
                <a:latin typeface="Segoe UI"/>
                <a:cs typeface="Segoe UI"/>
              </a:rPr>
              <a:t>Warehouse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 statement without </a:t>
            </a:r>
            <a:r>
              <a:rPr sz="1800" dirty="0">
                <a:latin typeface="Segoe UI"/>
                <a:cs typeface="Segoe UI"/>
              </a:rPr>
              <a:t>running the </a:t>
            </a:r>
            <a:r>
              <a:rPr sz="1800" spc="-5" dirty="0">
                <a:latin typeface="Segoe UI"/>
                <a:cs typeface="Segoe UI"/>
              </a:rPr>
              <a:t>statement; view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estimated</a:t>
            </a:r>
            <a:r>
              <a:rPr sz="1800" dirty="0">
                <a:latin typeface="Segoe UI"/>
                <a:cs typeface="Segoe UI"/>
              </a:rPr>
              <a:t> cost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operations.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156584"/>
            <a:ext cx="5527040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EXPLAIN </a:t>
            </a:r>
            <a:r>
              <a:rPr sz="1800" spc="-15" dirty="0">
                <a:solidFill>
                  <a:srgbClr val="0073FF"/>
                </a:solidFill>
                <a:latin typeface="Segoe UI"/>
                <a:cs typeface="Segoe UI"/>
              </a:rPr>
              <a:t>WITH_RECOMMENDATIONS</a:t>
            </a:r>
            <a:r>
              <a:rPr sz="1800" spc="5" dirty="0">
                <a:solidFill>
                  <a:srgbClr val="0073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3FF"/>
                </a:solidFill>
                <a:latin typeface="Segoe UI"/>
                <a:cs typeface="Segoe UI"/>
              </a:rPr>
              <a:t>- </a:t>
            </a:r>
            <a:r>
              <a:rPr sz="1800" spc="-10" dirty="0">
                <a:latin typeface="Segoe UI"/>
                <a:cs typeface="Segoe UI"/>
              </a:rPr>
              <a:t>provides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plan with recommendations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optimize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-5" dirty="0">
                <a:latin typeface="Segoe UI"/>
                <a:cs typeface="Segoe UI"/>
              </a:rPr>
              <a:t>SQL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statement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performance.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7372" y="376173"/>
            <a:ext cx="69469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ze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83561" y="87884"/>
            <a:ext cx="3917950" cy="124460"/>
            <a:chOff x="2083561" y="87884"/>
            <a:chExt cx="3917950" cy="1244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561" y="87884"/>
              <a:ext cx="2791714" cy="124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8738" y="143108"/>
              <a:ext cx="33722" cy="105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061" y="89281"/>
              <a:ext cx="1060450" cy="951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10528" y="2138172"/>
            <a:ext cx="5255260" cy="341566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olas"/>
                <a:cs typeface="Consolas"/>
              </a:rPr>
              <a:t>EXPLAIN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WITH_RECOMMENDATIONS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(*)</a:t>
            </a:r>
            <a:endParaRPr sz="1200">
              <a:latin typeface="Consolas"/>
              <a:cs typeface="Consolas"/>
            </a:endParaRPr>
          </a:p>
          <a:p>
            <a:pPr marL="680085" marR="442595" indent="-5886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distinct </a:t>
            </a:r>
            <a:r>
              <a:rPr sz="1200" dirty="0">
                <a:latin typeface="Consolas"/>
                <a:cs typeface="Consolas"/>
              </a:rPr>
              <a:t>c_last_name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c_first_name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d_date </a:t>
            </a:r>
            <a:r>
              <a:rPr sz="1200" spc="-64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endParaRPr sz="1200">
              <a:latin typeface="Consolas"/>
              <a:cs typeface="Consolas"/>
            </a:endParaRPr>
          </a:p>
          <a:p>
            <a:pPr marL="92075" marR="1621790" indent="58801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ss_sold_date_sk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d_date_sk</a:t>
            </a:r>
            <a:endParaRPr sz="1200">
              <a:latin typeface="Consolas"/>
              <a:cs typeface="Consolas"/>
            </a:endParaRPr>
          </a:p>
          <a:p>
            <a:pPr marL="92075" marR="1705610" indent="75565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store_sales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ss_customer_sk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c_customer_sk</a:t>
            </a:r>
            <a:endParaRPr sz="1200">
              <a:latin typeface="Consolas"/>
              <a:cs typeface="Consolas"/>
            </a:endParaRPr>
          </a:p>
          <a:p>
            <a:pPr marL="847725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d_month_seq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between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except</a:t>
            </a:r>
            <a:endParaRPr sz="1200">
              <a:latin typeface="Consolas"/>
              <a:cs typeface="Consolas"/>
            </a:endParaRPr>
          </a:p>
          <a:p>
            <a:pPr marL="680085" marR="442595" indent="-8572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distinct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c_last_name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c_first_name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d_date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endParaRPr sz="1200">
              <a:latin typeface="Consolas"/>
              <a:cs typeface="Consolas"/>
            </a:endParaRPr>
          </a:p>
          <a:p>
            <a:pPr marL="92075" marR="1452880" indent="58801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cs_sold_date_sk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date_dim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d_date_sk</a:t>
            </a:r>
            <a:endParaRPr sz="1200">
              <a:latin typeface="Consolas"/>
              <a:cs typeface="Consolas"/>
            </a:endParaRPr>
          </a:p>
          <a:p>
            <a:pPr marL="92075" marR="1117600" indent="75565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catalog_sales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cs_bill_customer_sk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customer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c_customer_sk</a:t>
            </a:r>
            <a:endParaRPr sz="1200">
              <a:latin typeface="Consolas"/>
              <a:cs typeface="Consolas"/>
            </a:endParaRPr>
          </a:p>
          <a:p>
            <a:pPr marL="84772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latin typeface="Consolas"/>
                <a:cs typeface="Consolas"/>
              </a:rPr>
              <a:t>d_month_seq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between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latin typeface="Consolas"/>
                <a:cs typeface="Consolas"/>
              </a:rPr>
              <a:t>1194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1194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+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top_customers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70903" y="1420418"/>
            <a:ext cx="5420995" cy="1681480"/>
            <a:chOff x="6470903" y="1420418"/>
            <a:chExt cx="5420995" cy="1681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0903" y="1420418"/>
              <a:ext cx="5420867" cy="1680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26351" y="1517904"/>
              <a:ext cx="5036820" cy="1355090"/>
            </a:xfrm>
            <a:custGeom>
              <a:avLst/>
              <a:gdLst/>
              <a:ahLst/>
              <a:cxnLst/>
              <a:rect l="l" t="t" r="r" b="b"/>
              <a:pathLst>
                <a:path w="5036820" h="1355089">
                  <a:moveTo>
                    <a:pt x="5036820" y="0"/>
                  </a:moveTo>
                  <a:lnTo>
                    <a:pt x="0" y="0"/>
                  </a:lnTo>
                  <a:lnTo>
                    <a:pt x="0" y="1354836"/>
                  </a:lnTo>
                  <a:lnTo>
                    <a:pt x="5036820" y="1354836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4303" y="2045208"/>
              <a:ext cx="472440" cy="41605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2471" y="3198495"/>
            <a:ext cx="1969770" cy="2230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1960" y="3472815"/>
            <a:ext cx="1485392" cy="2230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65719" y="2540889"/>
            <a:ext cx="1404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Streaming</a:t>
            </a:r>
            <a:r>
              <a:rPr sz="12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Ingestion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4423" y="1918716"/>
            <a:ext cx="702564" cy="7040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1283" y="2045207"/>
            <a:ext cx="472440" cy="4160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626352" y="1502663"/>
            <a:ext cx="5036820" cy="45720"/>
          </a:xfrm>
          <a:custGeom>
            <a:avLst/>
            <a:gdLst/>
            <a:ahLst/>
            <a:cxnLst/>
            <a:rect l="l" t="t" r="r" b="b"/>
            <a:pathLst>
              <a:path w="5036820" h="45719">
                <a:moveTo>
                  <a:pt x="5036820" y="0"/>
                </a:moveTo>
                <a:lnTo>
                  <a:pt x="0" y="0"/>
                </a:lnTo>
                <a:lnTo>
                  <a:pt x="0" y="45720"/>
                </a:lnTo>
                <a:lnTo>
                  <a:pt x="5036820" y="45720"/>
                </a:lnTo>
                <a:lnTo>
                  <a:pt x="5036820" y="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253471" y="1801367"/>
            <a:ext cx="1233170" cy="1030605"/>
            <a:chOff x="10253471" y="1801367"/>
            <a:chExt cx="1233170" cy="103060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203" y="1801367"/>
              <a:ext cx="1030224" cy="10302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1111" y="1827275"/>
              <a:ext cx="923544" cy="923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253471" y="2552699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6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1232916" y="184403"/>
                  </a:lnTo>
                  <a:lnTo>
                    <a:pt x="123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71059" y="1839925"/>
            <a:ext cx="806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Event</a:t>
            </a:r>
            <a:r>
              <a:rPr sz="12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26153" y="2541094"/>
            <a:ext cx="1424940" cy="1574165"/>
            <a:chOff x="4926153" y="2541094"/>
            <a:chExt cx="1424940" cy="157416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6153" y="2541094"/>
              <a:ext cx="1424353" cy="14243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21579" y="2644139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40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40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2475" y="2955035"/>
              <a:ext cx="475488" cy="4754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57571" y="3928872"/>
              <a:ext cx="1233170" cy="186055"/>
            </a:xfrm>
            <a:custGeom>
              <a:avLst/>
              <a:gdLst/>
              <a:ahLst/>
              <a:cxnLst/>
              <a:rect l="l" t="t" r="r" b="b"/>
              <a:pathLst>
                <a:path w="1233170" h="186054">
                  <a:moveTo>
                    <a:pt x="1232915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1232915" y="185927"/>
                  </a:lnTo>
                  <a:lnTo>
                    <a:pt x="1232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76800" y="411480"/>
            <a:ext cx="1681480" cy="1781810"/>
            <a:chOff x="4876800" y="411480"/>
            <a:chExt cx="1681480" cy="178181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6800" y="411480"/>
              <a:ext cx="1481327" cy="1481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29200" y="571500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79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79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2955" y="905256"/>
              <a:ext cx="429768" cy="4297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76772" y="1097280"/>
              <a:ext cx="381635" cy="1091565"/>
            </a:xfrm>
            <a:custGeom>
              <a:avLst/>
              <a:gdLst/>
              <a:ahLst/>
              <a:cxnLst/>
              <a:rect l="l" t="t" r="r" b="b"/>
              <a:pathLst>
                <a:path w="381634" h="1091564">
                  <a:moveTo>
                    <a:pt x="230124" y="1091184"/>
                  </a:moveTo>
                  <a:lnTo>
                    <a:pt x="182064" y="1081486"/>
                  </a:lnTo>
                  <a:lnTo>
                    <a:pt x="142827" y="1055036"/>
                  </a:lnTo>
                  <a:lnTo>
                    <a:pt x="116377" y="1015799"/>
                  </a:lnTo>
                  <a:lnTo>
                    <a:pt x="106679" y="967740"/>
                  </a:lnTo>
                </a:path>
                <a:path w="381634" h="1091564">
                  <a:moveTo>
                    <a:pt x="124078" y="141732"/>
                  </a:moveTo>
                  <a:lnTo>
                    <a:pt x="106679" y="967867"/>
                  </a:lnTo>
                </a:path>
                <a:path w="381634" h="1091564">
                  <a:moveTo>
                    <a:pt x="0" y="0"/>
                  </a:moveTo>
                  <a:lnTo>
                    <a:pt x="48059" y="9763"/>
                  </a:lnTo>
                  <a:lnTo>
                    <a:pt x="87296" y="36385"/>
                  </a:lnTo>
                  <a:lnTo>
                    <a:pt x="113746" y="75866"/>
                  </a:lnTo>
                  <a:lnTo>
                    <a:pt x="123443" y="124206"/>
                  </a:lnTo>
                </a:path>
                <a:path w="381634" h="1091564">
                  <a:moveTo>
                    <a:pt x="381126" y="1091184"/>
                  </a:moveTo>
                  <a:lnTo>
                    <a:pt x="242315" y="1091184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83834" y="3913123"/>
            <a:ext cx="579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sz="1200" spc="-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33971" y="1161288"/>
            <a:ext cx="4966970" cy="218440"/>
          </a:xfrm>
          <a:custGeom>
            <a:avLst/>
            <a:gdLst/>
            <a:ahLst/>
            <a:cxnLst/>
            <a:rect l="l" t="t" r="r" b="b"/>
            <a:pathLst>
              <a:path w="4966970" h="218440">
                <a:moveTo>
                  <a:pt x="0" y="217932"/>
                </a:moveTo>
                <a:lnTo>
                  <a:pt x="9451" y="175510"/>
                </a:lnTo>
                <a:lnTo>
                  <a:pt x="35226" y="140874"/>
                </a:lnTo>
                <a:lnTo>
                  <a:pt x="73455" y="117526"/>
                </a:lnTo>
                <a:lnTo>
                  <a:pt x="120269" y="108965"/>
                </a:lnTo>
                <a:lnTo>
                  <a:pt x="2363088" y="108965"/>
                </a:lnTo>
                <a:lnTo>
                  <a:pt x="2409902" y="100405"/>
                </a:lnTo>
                <a:lnTo>
                  <a:pt x="2448131" y="77057"/>
                </a:lnTo>
                <a:lnTo>
                  <a:pt x="2473906" y="42421"/>
                </a:lnTo>
                <a:lnTo>
                  <a:pt x="2483357" y="0"/>
                </a:lnTo>
                <a:lnTo>
                  <a:pt x="2492809" y="42421"/>
                </a:lnTo>
                <a:lnTo>
                  <a:pt x="2518584" y="77057"/>
                </a:lnTo>
                <a:lnTo>
                  <a:pt x="2556813" y="100405"/>
                </a:lnTo>
                <a:lnTo>
                  <a:pt x="2603627" y="108965"/>
                </a:lnTo>
                <a:lnTo>
                  <a:pt x="4846447" y="108965"/>
                </a:lnTo>
                <a:lnTo>
                  <a:pt x="4893260" y="117526"/>
                </a:lnTo>
                <a:lnTo>
                  <a:pt x="4931489" y="140874"/>
                </a:lnTo>
                <a:lnTo>
                  <a:pt x="4957264" y="175510"/>
                </a:lnTo>
                <a:lnTo>
                  <a:pt x="4966716" y="21793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302240" y="2535428"/>
            <a:ext cx="1149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163055" y="2273807"/>
            <a:ext cx="396875" cy="970915"/>
            <a:chOff x="6163055" y="2273807"/>
            <a:chExt cx="396875" cy="970915"/>
          </a:xfrm>
        </p:grpSpPr>
        <p:sp>
          <p:nvSpPr>
            <p:cNvPr id="32" name="object 32"/>
            <p:cNvSpPr/>
            <p:nvPr/>
          </p:nvSpPr>
          <p:spPr>
            <a:xfrm>
              <a:off x="6420611" y="2279903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91071" y="2278379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88023" y="2420111"/>
              <a:ext cx="3175" cy="695325"/>
            </a:xfrm>
            <a:custGeom>
              <a:avLst/>
              <a:gdLst/>
              <a:ahLst/>
              <a:cxnLst/>
              <a:rect l="l" t="t" r="r" b="b"/>
              <a:pathLst>
                <a:path w="3175" h="695325">
                  <a:moveTo>
                    <a:pt x="0" y="0"/>
                  </a:moveTo>
                  <a:lnTo>
                    <a:pt x="3048" y="695198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67627" y="3115817"/>
              <a:ext cx="123825" cy="124460"/>
            </a:xfrm>
            <a:custGeom>
              <a:avLst/>
              <a:gdLst/>
              <a:ahLst/>
              <a:cxnLst/>
              <a:rect l="l" t="t" r="r" b="b"/>
              <a:pathLst>
                <a:path w="123825" h="124460">
                  <a:moveTo>
                    <a:pt x="123444" y="0"/>
                  </a:moveTo>
                  <a:lnTo>
                    <a:pt x="113746" y="48339"/>
                  </a:lnTo>
                  <a:lnTo>
                    <a:pt x="87296" y="87820"/>
                  </a:lnTo>
                  <a:lnTo>
                    <a:pt x="48059" y="114442"/>
                  </a:lnTo>
                  <a:lnTo>
                    <a:pt x="0" y="124206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877630" y="3327478"/>
            <a:ext cx="1424940" cy="1540510"/>
            <a:chOff x="9877630" y="3327478"/>
            <a:chExt cx="1424940" cy="154051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7630" y="3327478"/>
              <a:ext cx="1424353" cy="142435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21240" y="3430523"/>
              <a:ext cx="1234440" cy="1437640"/>
            </a:xfrm>
            <a:custGeom>
              <a:avLst/>
              <a:gdLst/>
              <a:ahLst/>
              <a:cxnLst/>
              <a:rect l="l" t="t" r="r" b="b"/>
              <a:pathLst>
                <a:path w="1234440" h="1437639">
                  <a:moveTo>
                    <a:pt x="1149096" y="548640"/>
                  </a:moveTo>
                  <a:lnTo>
                    <a:pt x="1147076" y="501307"/>
                  </a:lnTo>
                  <a:lnTo>
                    <a:pt x="1141145" y="455079"/>
                  </a:lnTo>
                  <a:lnTo>
                    <a:pt x="1131455" y="410146"/>
                  </a:lnTo>
                  <a:lnTo>
                    <a:pt x="1118184" y="366649"/>
                  </a:lnTo>
                  <a:lnTo>
                    <a:pt x="1101496" y="324777"/>
                  </a:lnTo>
                  <a:lnTo>
                    <a:pt x="1081532" y="284670"/>
                  </a:lnTo>
                  <a:lnTo>
                    <a:pt x="1058481" y="246519"/>
                  </a:lnTo>
                  <a:lnTo>
                    <a:pt x="1032510" y="210464"/>
                  </a:lnTo>
                  <a:lnTo>
                    <a:pt x="1003757" y="176682"/>
                  </a:lnTo>
                  <a:lnTo>
                    <a:pt x="972413" y="145338"/>
                  </a:lnTo>
                  <a:lnTo>
                    <a:pt x="938631" y="116586"/>
                  </a:lnTo>
                  <a:lnTo>
                    <a:pt x="902576" y="90614"/>
                  </a:lnTo>
                  <a:lnTo>
                    <a:pt x="864425" y="67564"/>
                  </a:lnTo>
                  <a:lnTo>
                    <a:pt x="824318" y="47599"/>
                  </a:lnTo>
                  <a:lnTo>
                    <a:pt x="782447" y="30911"/>
                  </a:lnTo>
                  <a:lnTo>
                    <a:pt x="738949" y="17640"/>
                  </a:lnTo>
                  <a:lnTo>
                    <a:pt x="694016" y="7950"/>
                  </a:lnTo>
                  <a:lnTo>
                    <a:pt x="647788" y="2019"/>
                  </a:lnTo>
                  <a:lnTo>
                    <a:pt x="600456" y="0"/>
                  </a:lnTo>
                  <a:lnTo>
                    <a:pt x="553110" y="2019"/>
                  </a:lnTo>
                  <a:lnTo>
                    <a:pt x="506882" y="7950"/>
                  </a:lnTo>
                  <a:lnTo>
                    <a:pt x="461949" y="17640"/>
                  </a:lnTo>
                  <a:lnTo>
                    <a:pt x="418452" y="30911"/>
                  </a:lnTo>
                  <a:lnTo>
                    <a:pt x="376580" y="47599"/>
                  </a:lnTo>
                  <a:lnTo>
                    <a:pt x="336473" y="67564"/>
                  </a:lnTo>
                  <a:lnTo>
                    <a:pt x="298323" y="90614"/>
                  </a:lnTo>
                  <a:lnTo>
                    <a:pt x="262267" y="116586"/>
                  </a:lnTo>
                  <a:lnTo>
                    <a:pt x="228485" y="145338"/>
                  </a:lnTo>
                  <a:lnTo>
                    <a:pt x="197142" y="176682"/>
                  </a:lnTo>
                  <a:lnTo>
                    <a:pt x="168389" y="210464"/>
                  </a:lnTo>
                  <a:lnTo>
                    <a:pt x="142417" y="246519"/>
                  </a:lnTo>
                  <a:lnTo>
                    <a:pt x="119367" y="284670"/>
                  </a:lnTo>
                  <a:lnTo>
                    <a:pt x="99402" y="324777"/>
                  </a:lnTo>
                  <a:lnTo>
                    <a:pt x="82715" y="366649"/>
                  </a:lnTo>
                  <a:lnTo>
                    <a:pt x="69443" y="410146"/>
                  </a:lnTo>
                  <a:lnTo>
                    <a:pt x="59753" y="455079"/>
                  </a:lnTo>
                  <a:lnTo>
                    <a:pt x="53822" y="501307"/>
                  </a:lnTo>
                  <a:lnTo>
                    <a:pt x="51816" y="548640"/>
                  </a:lnTo>
                  <a:lnTo>
                    <a:pt x="53822" y="595985"/>
                  </a:lnTo>
                  <a:lnTo>
                    <a:pt x="59753" y="642213"/>
                  </a:lnTo>
                  <a:lnTo>
                    <a:pt x="69443" y="687146"/>
                  </a:lnTo>
                  <a:lnTo>
                    <a:pt x="82715" y="730643"/>
                  </a:lnTo>
                  <a:lnTo>
                    <a:pt x="99402" y="772515"/>
                  </a:lnTo>
                  <a:lnTo>
                    <a:pt x="119367" y="812622"/>
                  </a:lnTo>
                  <a:lnTo>
                    <a:pt x="142417" y="850773"/>
                  </a:lnTo>
                  <a:lnTo>
                    <a:pt x="168389" y="886828"/>
                  </a:lnTo>
                  <a:lnTo>
                    <a:pt x="197142" y="920610"/>
                  </a:lnTo>
                  <a:lnTo>
                    <a:pt x="228485" y="951953"/>
                  </a:lnTo>
                  <a:lnTo>
                    <a:pt x="262267" y="980706"/>
                  </a:lnTo>
                  <a:lnTo>
                    <a:pt x="298323" y="1006678"/>
                  </a:lnTo>
                  <a:lnTo>
                    <a:pt x="336473" y="1029728"/>
                  </a:lnTo>
                  <a:lnTo>
                    <a:pt x="376580" y="1049693"/>
                  </a:lnTo>
                  <a:lnTo>
                    <a:pt x="418452" y="1066380"/>
                  </a:lnTo>
                  <a:lnTo>
                    <a:pt x="461949" y="1079652"/>
                  </a:lnTo>
                  <a:lnTo>
                    <a:pt x="506882" y="1089342"/>
                  </a:lnTo>
                  <a:lnTo>
                    <a:pt x="553110" y="1095273"/>
                  </a:lnTo>
                  <a:lnTo>
                    <a:pt x="600456" y="1097280"/>
                  </a:lnTo>
                  <a:lnTo>
                    <a:pt x="647788" y="1095273"/>
                  </a:lnTo>
                  <a:lnTo>
                    <a:pt x="694016" y="1089342"/>
                  </a:lnTo>
                  <a:lnTo>
                    <a:pt x="738949" y="1079652"/>
                  </a:lnTo>
                  <a:lnTo>
                    <a:pt x="782447" y="1066380"/>
                  </a:lnTo>
                  <a:lnTo>
                    <a:pt x="824318" y="1049693"/>
                  </a:lnTo>
                  <a:lnTo>
                    <a:pt x="864425" y="1029728"/>
                  </a:lnTo>
                  <a:lnTo>
                    <a:pt x="902576" y="1006678"/>
                  </a:lnTo>
                  <a:lnTo>
                    <a:pt x="938631" y="980706"/>
                  </a:lnTo>
                  <a:lnTo>
                    <a:pt x="972413" y="951953"/>
                  </a:lnTo>
                  <a:lnTo>
                    <a:pt x="1003757" y="920610"/>
                  </a:lnTo>
                  <a:lnTo>
                    <a:pt x="1032510" y="886828"/>
                  </a:lnTo>
                  <a:lnTo>
                    <a:pt x="1058481" y="850773"/>
                  </a:lnTo>
                  <a:lnTo>
                    <a:pt x="1081532" y="812622"/>
                  </a:lnTo>
                  <a:lnTo>
                    <a:pt x="1101496" y="772515"/>
                  </a:lnTo>
                  <a:lnTo>
                    <a:pt x="1118184" y="730643"/>
                  </a:lnTo>
                  <a:lnTo>
                    <a:pt x="1131455" y="687146"/>
                  </a:lnTo>
                  <a:lnTo>
                    <a:pt x="1141145" y="642213"/>
                  </a:lnTo>
                  <a:lnTo>
                    <a:pt x="1147076" y="595985"/>
                  </a:lnTo>
                  <a:lnTo>
                    <a:pt x="1149096" y="548640"/>
                  </a:lnTo>
                  <a:close/>
                </a:path>
                <a:path w="1234440" h="1437639">
                  <a:moveTo>
                    <a:pt x="1234440" y="1252728"/>
                  </a:moveTo>
                  <a:lnTo>
                    <a:pt x="0" y="1252728"/>
                  </a:lnTo>
                  <a:lnTo>
                    <a:pt x="0" y="1437132"/>
                  </a:lnTo>
                  <a:lnTo>
                    <a:pt x="1234440" y="1437132"/>
                  </a:lnTo>
                  <a:lnTo>
                    <a:pt x="1234440" y="1252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969245" y="4666615"/>
            <a:ext cx="1141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Lake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761482" y="5249417"/>
            <a:ext cx="5814060" cy="1386840"/>
          </a:xfrm>
          <a:custGeom>
            <a:avLst/>
            <a:gdLst/>
            <a:ahLst/>
            <a:cxnLst/>
            <a:rect l="l" t="t" r="r" b="b"/>
            <a:pathLst>
              <a:path w="5814059" h="1386840">
                <a:moveTo>
                  <a:pt x="0" y="1386839"/>
                </a:moveTo>
                <a:lnTo>
                  <a:pt x="5814060" y="1386839"/>
                </a:lnTo>
                <a:lnTo>
                  <a:pt x="5814060" y="0"/>
                </a:lnTo>
                <a:lnTo>
                  <a:pt x="0" y="0"/>
                </a:lnTo>
                <a:lnTo>
                  <a:pt x="0" y="1386839"/>
                </a:lnTo>
                <a:close/>
              </a:path>
            </a:pathLst>
          </a:custGeom>
          <a:ln w="25908">
            <a:solidFill>
              <a:srgbClr val="0078D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932423" y="5374640"/>
            <a:ext cx="498983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--Copy files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parallel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directly into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warehouse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COPY</a:t>
            </a:r>
            <a:r>
              <a:rPr sz="1200" spc="-5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INTO</a:t>
            </a:r>
            <a:r>
              <a:rPr sz="1200" spc="-2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[dbo].[weatherTable]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ts val="1420"/>
              </a:lnSpc>
              <a:spcBef>
                <a:spcPts val="25"/>
              </a:spcBef>
            </a:pP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FROM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'abfss://&lt;storageaccount&gt;.blob.core.windows.net/&lt;filepath&gt;'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WITH</a:t>
            </a:r>
            <a:r>
              <a:rPr sz="1200" spc="-8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0000FC"/>
                </a:solidFill>
                <a:latin typeface="Arial MT"/>
                <a:cs typeface="Arial MT"/>
              </a:rPr>
              <a:t>FILE_FORMAT</a:t>
            </a:r>
            <a:r>
              <a:rPr sz="1200" spc="-5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'DELIMITEDTEXT’</a:t>
            </a:r>
            <a:r>
              <a:rPr sz="1200" dirty="0"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SECRET</a:t>
            </a:r>
            <a:r>
              <a:rPr sz="1200" spc="28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CredentialObject);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253471" y="2948939"/>
            <a:ext cx="1550670" cy="1323340"/>
            <a:chOff x="10253471" y="2948939"/>
            <a:chExt cx="1550670" cy="1323340"/>
          </a:xfrm>
        </p:grpSpPr>
        <p:sp>
          <p:nvSpPr>
            <p:cNvPr id="43" name="object 43"/>
            <p:cNvSpPr/>
            <p:nvPr/>
          </p:nvSpPr>
          <p:spPr>
            <a:xfrm>
              <a:off x="10521695" y="2953511"/>
              <a:ext cx="5080" cy="444500"/>
            </a:xfrm>
            <a:custGeom>
              <a:avLst/>
              <a:gdLst/>
              <a:ahLst/>
              <a:cxnLst/>
              <a:rect l="l" t="t" r="r" b="b"/>
              <a:pathLst>
                <a:path w="5079" h="444500">
                  <a:moveTo>
                    <a:pt x="0" y="0"/>
                  </a:moveTo>
                  <a:lnTo>
                    <a:pt x="5079" y="444246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3471" y="3718559"/>
              <a:ext cx="553212" cy="5532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3013" y="3137915"/>
              <a:ext cx="1150746" cy="11036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254365" y="671829"/>
            <a:ext cx="1751964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9209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1800" spc="-8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4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  <a:spcBef>
                <a:spcPts val="1614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7703" y="2014855"/>
            <a:ext cx="3516629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H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32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32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gen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3200" spc="-15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32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a  </a:t>
            </a:r>
            <a:r>
              <a:rPr sz="3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Preparation </a:t>
            </a:r>
            <a:r>
              <a:rPr sz="3200" dirty="0">
                <a:solidFill>
                  <a:srgbClr val="003B6A"/>
                </a:solidFill>
                <a:latin typeface="Segoe UI Semibold"/>
                <a:cs typeface="Segoe UI Semibold"/>
              </a:rPr>
              <a:t>&amp; </a:t>
            </a:r>
            <a:r>
              <a:rPr sz="3200" spc="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32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Ingestion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7703" y="3970401"/>
            <a:ext cx="3951604" cy="1932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2200" spc="-5" dirty="0">
                <a:solidFill>
                  <a:srgbClr val="003B6A"/>
                </a:solidFill>
                <a:latin typeface="Segoe UI Semibold"/>
                <a:cs typeface="Segoe UI Semibold"/>
              </a:rPr>
              <a:t>Y</a:t>
            </a:r>
            <a:r>
              <a:rPr sz="22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st</a:t>
            </a:r>
            <a:r>
              <a:rPr sz="2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200" spc="-7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2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22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2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2200" spc="-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180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Simplified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permissions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35" dirty="0">
                <a:solidFill>
                  <a:srgbClr val="003B6A"/>
                </a:solidFill>
                <a:latin typeface="Segoe UI Semibold"/>
                <a:cs typeface="Segoe UI Semibold"/>
              </a:rPr>
              <a:t>(no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CONTROL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required)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x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rn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b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8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tan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14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pp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2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(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.e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.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w</a:t>
            </a:r>
            <a:r>
              <a:rPr sz="14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er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mi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,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10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lim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14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,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Q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1400" spc="-10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595"/>
              </a:spcBef>
              <a:buChar char="-"/>
              <a:tabLst>
                <a:tab pos="121285" algn="l"/>
              </a:tabLst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User-driven</a:t>
            </a:r>
            <a:r>
              <a:rPr sz="1400" spc="-12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35" dirty="0">
                <a:solidFill>
                  <a:srgbClr val="003B6A"/>
                </a:solidFill>
                <a:latin typeface="Segoe UI Semibold"/>
                <a:cs typeface="Segoe UI Semibold"/>
              </a:rPr>
              <a:t>file</a:t>
            </a:r>
            <a:r>
              <a:rPr sz="14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selection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(wild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card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support)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026" y="83185"/>
            <a:ext cx="638171" cy="21526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8771" y="76707"/>
            <a:ext cx="1550479" cy="1720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5360670" cy="370332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Copies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destination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Retrieves</a:t>
            </a:r>
            <a:r>
              <a:rPr sz="1600" spc="-5" dirty="0">
                <a:latin typeface="Segoe UI"/>
                <a:cs typeface="Segoe UI"/>
              </a:rPr>
              <a:t> data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folder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its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subfolders.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Supports multiple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locations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account,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separated </a:t>
            </a:r>
            <a:r>
              <a:rPr sz="1600" spc="-5" dirty="0">
                <a:latin typeface="Segoe UI"/>
                <a:cs typeface="Segoe UI"/>
              </a:rPr>
              <a:t>by comma</a:t>
            </a:r>
            <a:endParaRPr sz="1600">
              <a:latin typeface="Segoe UI"/>
              <a:cs typeface="Segoe UI"/>
            </a:endParaRPr>
          </a:p>
          <a:p>
            <a:pPr marL="12700" marR="939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Lake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Storage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(ADLS)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Blob Storage.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CSV,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PARQUET,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96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0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7884"/>
            <a:ext cx="2052065" cy="124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92468" y="961644"/>
            <a:ext cx="4813300" cy="3416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 marR="33680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COPY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INTO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test_1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 marR="83820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'https://XXX.blob.core.windows.net/customerdatasets/tes </a:t>
            </a:r>
            <a:r>
              <a:rPr sz="1200" spc="-6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t_1.txt'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FILE_TYPE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92075" marR="337820" indent="33528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=(IDENTITY=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'Shared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Access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Signature'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SECRET=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'&lt;Your_SAS_Token&gt;')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 marR="261048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olas"/>
                <a:cs typeface="Consolas"/>
              </a:rPr>
              <a:t>FIELDQUOTE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'"'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';'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W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TERM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NAT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'0X0A'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ENCODING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'UTF8'</a:t>
            </a:r>
            <a:r>
              <a:rPr sz="1200" dirty="0">
                <a:solidFill>
                  <a:srgbClr val="7E7E7E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DATEFORMAT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'ymd'</a:t>
            </a:r>
            <a:r>
              <a:rPr sz="1200" dirty="0">
                <a:solidFill>
                  <a:srgbClr val="7E7E7E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MAXERRORS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10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ERRORFILE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'/errorsfolder/'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--path starting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-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storage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container,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IDENTITY_INSERT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2468" y="4536947"/>
            <a:ext cx="4970145" cy="175450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301942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COPY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INTO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test_parquet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'https://XXX.blob.core.windows.net/customerdatasets/test</a:t>
            </a:r>
            <a:endParaRPr sz="1200">
              <a:latin typeface="Consolas"/>
              <a:cs typeface="Consolas"/>
            </a:endParaRPr>
          </a:p>
          <a:p>
            <a:pPr marL="92075" marR="4113529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.parqu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t'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FILE_FORMAT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myFileFormat</a:t>
            </a:r>
            <a:endParaRPr sz="1200">
              <a:latin typeface="Consolas"/>
              <a:cs typeface="Consolas"/>
            </a:endParaRPr>
          </a:p>
          <a:p>
            <a:pPr marL="92075" marR="495300" indent="33528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=(IDENTITY=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'Shared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Access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Signature'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SECRET=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'&lt;Your_SAS_Token&gt;')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71054" y="1515617"/>
            <a:ext cx="1740535" cy="771525"/>
          </a:xfrm>
          <a:custGeom>
            <a:avLst/>
            <a:gdLst/>
            <a:ahLst/>
            <a:cxnLst/>
            <a:rect l="l" t="t" r="r" b="b"/>
            <a:pathLst>
              <a:path w="1740534" h="771525">
                <a:moveTo>
                  <a:pt x="0" y="771143"/>
                </a:moveTo>
                <a:lnTo>
                  <a:pt x="1740407" y="771143"/>
                </a:lnTo>
                <a:lnTo>
                  <a:pt x="1740407" y="0"/>
                </a:lnTo>
                <a:lnTo>
                  <a:pt x="0" y="0"/>
                </a:lnTo>
                <a:lnTo>
                  <a:pt x="0" y="771143"/>
                </a:lnTo>
                <a:close/>
              </a:path>
            </a:pathLst>
          </a:custGeom>
          <a:ln w="10668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6601" y="1541780"/>
            <a:ext cx="136969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5" dirty="0">
                <a:latin typeface="Segoe UI"/>
                <a:cs typeface="Segoe UI"/>
              </a:rPr>
              <a:t>Control</a:t>
            </a:r>
            <a:r>
              <a:rPr sz="1750" spc="-40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8547" y="1508027"/>
            <a:ext cx="675640" cy="7059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624571" y="1272539"/>
            <a:ext cx="3136900" cy="1521460"/>
            <a:chOff x="7624571" y="1272539"/>
            <a:chExt cx="3136900" cy="15214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4571" y="1272539"/>
              <a:ext cx="1831848" cy="1520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24109" y="1672589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182880" y="0"/>
                  </a:moveTo>
                  <a:lnTo>
                    <a:pt x="0" y="182880"/>
                  </a:lnTo>
                  <a:lnTo>
                    <a:pt x="182880" y="365760"/>
                  </a:lnTo>
                  <a:lnTo>
                    <a:pt x="182880" y="274320"/>
                  </a:lnTo>
                  <a:lnTo>
                    <a:pt x="731520" y="274320"/>
                  </a:lnTo>
                  <a:lnTo>
                    <a:pt x="731520" y="91439"/>
                  </a:lnTo>
                  <a:lnTo>
                    <a:pt x="182880" y="9143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24109" y="1672589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731520" y="274320"/>
                  </a:moveTo>
                  <a:lnTo>
                    <a:pt x="182880" y="274320"/>
                  </a:lnTo>
                  <a:lnTo>
                    <a:pt x="182880" y="365760"/>
                  </a:lnTo>
                  <a:lnTo>
                    <a:pt x="0" y="182880"/>
                  </a:lnTo>
                  <a:lnTo>
                    <a:pt x="182880" y="0"/>
                  </a:lnTo>
                  <a:lnTo>
                    <a:pt x="182880" y="91439"/>
                  </a:lnTo>
                  <a:lnTo>
                    <a:pt x="731520" y="91439"/>
                  </a:lnTo>
                  <a:lnTo>
                    <a:pt x="731520" y="274320"/>
                  </a:lnTo>
                  <a:close/>
                </a:path>
              </a:pathLst>
            </a:custGeom>
            <a:ln w="10667">
              <a:solidFill>
                <a:srgbClr val="005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77221" y="2775966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2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4040" y="1662620"/>
            <a:ext cx="6391910" cy="3521075"/>
            <a:chOff x="5404040" y="1662620"/>
            <a:chExt cx="6391910" cy="3521075"/>
          </a:xfrm>
        </p:grpSpPr>
        <p:sp>
          <p:nvSpPr>
            <p:cNvPr id="12" name="object 12"/>
            <p:cNvSpPr/>
            <p:nvPr/>
          </p:nvSpPr>
          <p:spPr>
            <a:xfrm>
              <a:off x="6268974" y="2298445"/>
              <a:ext cx="2358390" cy="454659"/>
            </a:xfrm>
            <a:custGeom>
              <a:avLst/>
              <a:gdLst/>
              <a:ahLst/>
              <a:cxnLst/>
              <a:rect l="l" t="t" r="r" b="b"/>
              <a:pathLst>
                <a:path w="2358390" h="454660">
                  <a:moveTo>
                    <a:pt x="2358390" y="346202"/>
                  </a:moveTo>
                  <a:lnTo>
                    <a:pt x="2329434" y="346202"/>
                  </a:lnTo>
                  <a:lnTo>
                    <a:pt x="2329434" y="24892"/>
                  </a:lnTo>
                  <a:lnTo>
                    <a:pt x="2315591" y="24892"/>
                  </a:lnTo>
                  <a:lnTo>
                    <a:pt x="2311146" y="0"/>
                  </a:lnTo>
                  <a:lnTo>
                    <a:pt x="82918" y="397395"/>
                  </a:lnTo>
                  <a:lnTo>
                    <a:pt x="77851" y="368935"/>
                  </a:lnTo>
                  <a:lnTo>
                    <a:pt x="0" y="426974"/>
                  </a:lnTo>
                  <a:lnTo>
                    <a:pt x="93091" y="454406"/>
                  </a:lnTo>
                  <a:lnTo>
                    <a:pt x="88468" y="428498"/>
                  </a:lnTo>
                  <a:lnTo>
                    <a:pt x="88011" y="425970"/>
                  </a:lnTo>
                  <a:lnTo>
                    <a:pt x="2300478" y="31267"/>
                  </a:lnTo>
                  <a:lnTo>
                    <a:pt x="2300478" y="346202"/>
                  </a:lnTo>
                  <a:lnTo>
                    <a:pt x="2271522" y="346202"/>
                  </a:lnTo>
                  <a:lnTo>
                    <a:pt x="2314956" y="433070"/>
                  </a:lnTo>
                  <a:lnTo>
                    <a:pt x="2351151" y="360680"/>
                  </a:lnTo>
                  <a:lnTo>
                    <a:pt x="2358390" y="34620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9216" y="2516123"/>
              <a:ext cx="1930907" cy="16322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31280" y="2307589"/>
              <a:ext cx="4469130" cy="1901189"/>
            </a:xfrm>
            <a:custGeom>
              <a:avLst/>
              <a:gdLst/>
              <a:ahLst/>
              <a:cxnLst/>
              <a:rect l="l" t="t" r="r" b="b"/>
              <a:pathLst>
                <a:path w="4469130" h="1901189">
                  <a:moveTo>
                    <a:pt x="86868" y="1814068"/>
                  </a:moveTo>
                  <a:lnTo>
                    <a:pt x="57912" y="1814068"/>
                  </a:lnTo>
                  <a:lnTo>
                    <a:pt x="57912" y="1352296"/>
                  </a:lnTo>
                  <a:lnTo>
                    <a:pt x="28956" y="1352296"/>
                  </a:lnTo>
                  <a:lnTo>
                    <a:pt x="28956" y="1814068"/>
                  </a:lnTo>
                  <a:lnTo>
                    <a:pt x="0" y="1814068"/>
                  </a:lnTo>
                  <a:lnTo>
                    <a:pt x="43434" y="1900936"/>
                  </a:lnTo>
                  <a:lnTo>
                    <a:pt x="79616" y="1828546"/>
                  </a:lnTo>
                  <a:lnTo>
                    <a:pt x="86868" y="1814068"/>
                  </a:lnTo>
                  <a:close/>
                </a:path>
                <a:path w="4469130" h="1901189">
                  <a:moveTo>
                    <a:pt x="2247900" y="1814068"/>
                  </a:moveTo>
                  <a:lnTo>
                    <a:pt x="2218944" y="1814068"/>
                  </a:lnTo>
                  <a:lnTo>
                    <a:pt x="2218944" y="1352296"/>
                  </a:lnTo>
                  <a:lnTo>
                    <a:pt x="2189988" y="1352296"/>
                  </a:lnTo>
                  <a:lnTo>
                    <a:pt x="2189988" y="1814068"/>
                  </a:lnTo>
                  <a:lnTo>
                    <a:pt x="2161032" y="1814068"/>
                  </a:lnTo>
                  <a:lnTo>
                    <a:pt x="2204466" y="1900936"/>
                  </a:lnTo>
                  <a:lnTo>
                    <a:pt x="2240648" y="1828546"/>
                  </a:lnTo>
                  <a:lnTo>
                    <a:pt x="2247900" y="1814068"/>
                  </a:lnTo>
                  <a:close/>
                </a:path>
                <a:path w="4469130" h="1901189">
                  <a:moveTo>
                    <a:pt x="4408932" y="1814068"/>
                  </a:moveTo>
                  <a:lnTo>
                    <a:pt x="4379976" y="1814068"/>
                  </a:lnTo>
                  <a:lnTo>
                    <a:pt x="4379976" y="1352296"/>
                  </a:lnTo>
                  <a:lnTo>
                    <a:pt x="4351020" y="1352296"/>
                  </a:lnTo>
                  <a:lnTo>
                    <a:pt x="4351020" y="1814068"/>
                  </a:lnTo>
                  <a:lnTo>
                    <a:pt x="4322064" y="1814068"/>
                  </a:lnTo>
                  <a:lnTo>
                    <a:pt x="4365498" y="1900936"/>
                  </a:lnTo>
                  <a:lnTo>
                    <a:pt x="4401680" y="1828546"/>
                  </a:lnTo>
                  <a:lnTo>
                    <a:pt x="4408932" y="1814068"/>
                  </a:lnTo>
                  <a:close/>
                </a:path>
                <a:path w="4469130" h="1901189">
                  <a:moveTo>
                    <a:pt x="4468876" y="416941"/>
                  </a:moveTo>
                  <a:lnTo>
                    <a:pt x="4390771" y="359283"/>
                  </a:lnTo>
                  <a:lnTo>
                    <a:pt x="4385805" y="387807"/>
                  </a:lnTo>
                  <a:lnTo>
                    <a:pt x="2156714" y="0"/>
                  </a:lnTo>
                  <a:lnTo>
                    <a:pt x="2151634" y="28448"/>
                  </a:lnTo>
                  <a:lnTo>
                    <a:pt x="4380865" y="416255"/>
                  </a:lnTo>
                  <a:lnTo>
                    <a:pt x="4375912" y="444754"/>
                  </a:lnTo>
                  <a:lnTo>
                    <a:pt x="4462932" y="418719"/>
                  </a:lnTo>
                  <a:lnTo>
                    <a:pt x="4468876" y="41694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6708" y="3633977"/>
              <a:ext cx="4413885" cy="548640"/>
            </a:xfrm>
            <a:custGeom>
              <a:avLst/>
              <a:gdLst/>
              <a:ahLst/>
              <a:cxnLst/>
              <a:rect l="l" t="t" r="r" b="b"/>
              <a:pathLst>
                <a:path w="4413884" h="548639">
                  <a:moveTo>
                    <a:pt x="86868" y="86868"/>
                  </a:moveTo>
                  <a:lnTo>
                    <a:pt x="79616" y="72390"/>
                  </a:lnTo>
                  <a:lnTo>
                    <a:pt x="43434" y="0"/>
                  </a:lnTo>
                  <a:lnTo>
                    <a:pt x="0" y="86868"/>
                  </a:lnTo>
                  <a:lnTo>
                    <a:pt x="28956" y="86868"/>
                  </a:lnTo>
                  <a:lnTo>
                    <a:pt x="28956" y="548640"/>
                  </a:lnTo>
                  <a:lnTo>
                    <a:pt x="57912" y="548640"/>
                  </a:lnTo>
                  <a:lnTo>
                    <a:pt x="57912" y="86868"/>
                  </a:lnTo>
                  <a:lnTo>
                    <a:pt x="86868" y="86868"/>
                  </a:lnTo>
                  <a:close/>
                </a:path>
                <a:path w="4413884" h="548639">
                  <a:moveTo>
                    <a:pt x="2250948" y="86868"/>
                  </a:moveTo>
                  <a:lnTo>
                    <a:pt x="2243709" y="72390"/>
                  </a:lnTo>
                  <a:lnTo>
                    <a:pt x="2207514" y="0"/>
                  </a:lnTo>
                  <a:lnTo>
                    <a:pt x="2164080" y="86868"/>
                  </a:lnTo>
                  <a:lnTo>
                    <a:pt x="2193036" y="86868"/>
                  </a:lnTo>
                  <a:lnTo>
                    <a:pt x="2193036" y="548640"/>
                  </a:lnTo>
                  <a:lnTo>
                    <a:pt x="2221992" y="548640"/>
                  </a:lnTo>
                  <a:lnTo>
                    <a:pt x="2221992" y="86868"/>
                  </a:lnTo>
                  <a:lnTo>
                    <a:pt x="2250948" y="86868"/>
                  </a:lnTo>
                  <a:close/>
                </a:path>
                <a:path w="4413884" h="548639">
                  <a:moveTo>
                    <a:pt x="4413504" y="86868"/>
                  </a:moveTo>
                  <a:lnTo>
                    <a:pt x="4406265" y="72390"/>
                  </a:lnTo>
                  <a:lnTo>
                    <a:pt x="4370070" y="0"/>
                  </a:lnTo>
                  <a:lnTo>
                    <a:pt x="4326636" y="86868"/>
                  </a:lnTo>
                  <a:lnTo>
                    <a:pt x="4355592" y="86868"/>
                  </a:lnTo>
                  <a:lnTo>
                    <a:pt x="4355592" y="548640"/>
                  </a:lnTo>
                  <a:lnTo>
                    <a:pt x="4384548" y="548640"/>
                  </a:lnTo>
                  <a:lnTo>
                    <a:pt x="4384548" y="86868"/>
                  </a:lnTo>
                  <a:lnTo>
                    <a:pt x="4413504" y="86868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24110" y="1668017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548640" y="0"/>
                  </a:moveTo>
                  <a:lnTo>
                    <a:pt x="548640" y="91440"/>
                  </a:lnTo>
                  <a:lnTo>
                    <a:pt x="0" y="91440"/>
                  </a:lnTo>
                  <a:lnTo>
                    <a:pt x="0" y="274320"/>
                  </a:lnTo>
                  <a:lnTo>
                    <a:pt x="548640" y="274320"/>
                  </a:lnTo>
                  <a:lnTo>
                    <a:pt x="548640" y="365760"/>
                  </a:lnTo>
                  <a:lnTo>
                    <a:pt x="731520" y="182880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D73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24110" y="1668017"/>
              <a:ext cx="731520" cy="365760"/>
            </a:xfrm>
            <a:custGeom>
              <a:avLst/>
              <a:gdLst/>
              <a:ahLst/>
              <a:cxnLst/>
              <a:rect l="l" t="t" r="r" b="b"/>
              <a:pathLst>
                <a:path w="731520" h="365760">
                  <a:moveTo>
                    <a:pt x="0" y="91440"/>
                  </a:moveTo>
                  <a:lnTo>
                    <a:pt x="548640" y="91440"/>
                  </a:lnTo>
                  <a:lnTo>
                    <a:pt x="548640" y="0"/>
                  </a:lnTo>
                  <a:lnTo>
                    <a:pt x="731520" y="182880"/>
                  </a:lnTo>
                  <a:lnTo>
                    <a:pt x="548640" y="365760"/>
                  </a:lnTo>
                  <a:lnTo>
                    <a:pt x="548640" y="274320"/>
                  </a:lnTo>
                  <a:lnTo>
                    <a:pt x="0" y="274320"/>
                  </a:lnTo>
                  <a:lnTo>
                    <a:pt x="0" y="91440"/>
                  </a:lnTo>
                  <a:close/>
                </a:path>
              </a:pathLst>
            </a:custGeom>
            <a:ln w="10667">
              <a:solidFill>
                <a:srgbClr val="9E2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09438" y="4252722"/>
              <a:ext cx="6381115" cy="925194"/>
            </a:xfrm>
            <a:custGeom>
              <a:avLst/>
              <a:gdLst/>
              <a:ahLst/>
              <a:cxnLst/>
              <a:rect l="l" t="t" r="r" b="b"/>
              <a:pathLst>
                <a:path w="6381115" h="925195">
                  <a:moveTo>
                    <a:pt x="0" y="925067"/>
                  </a:moveTo>
                  <a:lnTo>
                    <a:pt x="6380988" y="925067"/>
                  </a:lnTo>
                  <a:lnTo>
                    <a:pt x="6380988" y="0"/>
                  </a:lnTo>
                  <a:lnTo>
                    <a:pt x="0" y="0"/>
                  </a:lnTo>
                  <a:lnTo>
                    <a:pt x="0" y="925067"/>
                  </a:lnTo>
                  <a:close/>
                </a:path>
              </a:pathLst>
            </a:custGeom>
            <a:ln w="10668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07120" y="4279772"/>
            <a:ext cx="7842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60" dirty="0">
                <a:latin typeface="Segoe UI"/>
                <a:cs typeface="Segoe UI"/>
              </a:rPr>
              <a:t>S</a:t>
            </a:r>
            <a:r>
              <a:rPr sz="1750" spc="-15" dirty="0">
                <a:latin typeface="Segoe UI"/>
                <a:cs typeface="Segoe UI"/>
              </a:rPr>
              <a:t>t</a:t>
            </a:r>
            <a:r>
              <a:rPr sz="1750" spc="5" dirty="0">
                <a:latin typeface="Segoe UI"/>
                <a:cs typeface="Segoe UI"/>
              </a:rPr>
              <a:t>orage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59972" y="1581848"/>
            <a:ext cx="6792595" cy="3472179"/>
            <a:chOff x="4859972" y="1581848"/>
            <a:chExt cx="6792595" cy="347217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4311" y="4617719"/>
              <a:ext cx="6108192" cy="4358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65369" y="1587246"/>
              <a:ext cx="640080" cy="457200"/>
            </a:xfrm>
            <a:custGeom>
              <a:avLst/>
              <a:gdLst/>
              <a:ahLst/>
              <a:cxnLst/>
              <a:rect l="l" t="t" r="r" b="b"/>
              <a:pathLst>
                <a:path w="640079" h="457200">
                  <a:moveTo>
                    <a:pt x="480059" y="0"/>
                  </a:moveTo>
                  <a:lnTo>
                    <a:pt x="417766" y="3589"/>
                  </a:lnTo>
                  <a:lnTo>
                    <a:pt x="366902" y="13382"/>
                  </a:lnTo>
                  <a:lnTo>
                    <a:pt x="332613" y="27914"/>
                  </a:lnTo>
                  <a:lnTo>
                    <a:pt x="307466" y="63525"/>
                  </a:lnTo>
                  <a:lnTo>
                    <a:pt x="273176" y="78057"/>
                  </a:lnTo>
                  <a:lnTo>
                    <a:pt x="222313" y="87850"/>
                  </a:lnTo>
                  <a:lnTo>
                    <a:pt x="160019" y="91439"/>
                  </a:lnTo>
                  <a:lnTo>
                    <a:pt x="97726" y="87850"/>
                  </a:lnTo>
                  <a:lnTo>
                    <a:pt x="46862" y="78057"/>
                  </a:lnTo>
                  <a:lnTo>
                    <a:pt x="12573" y="63525"/>
                  </a:lnTo>
                  <a:lnTo>
                    <a:pt x="0" y="45719"/>
                  </a:lnTo>
                  <a:lnTo>
                    <a:pt x="0" y="411479"/>
                  </a:lnTo>
                  <a:lnTo>
                    <a:pt x="12573" y="429285"/>
                  </a:lnTo>
                  <a:lnTo>
                    <a:pt x="46862" y="443817"/>
                  </a:lnTo>
                  <a:lnTo>
                    <a:pt x="97726" y="453610"/>
                  </a:lnTo>
                  <a:lnTo>
                    <a:pt x="160019" y="457200"/>
                  </a:lnTo>
                  <a:lnTo>
                    <a:pt x="222313" y="453610"/>
                  </a:lnTo>
                  <a:lnTo>
                    <a:pt x="273176" y="443817"/>
                  </a:lnTo>
                  <a:lnTo>
                    <a:pt x="307466" y="429285"/>
                  </a:lnTo>
                  <a:lnTo>
                    <a:pt x="332613" y="393674"/>
                  </a:lnTo>
                  <a:lnTo>
                    <a:pt x="366902" y="379142"/>
                  </a:lnTo>
                  <a:lnTo>
                    <a:pt x="417766" y="369349"/>
                  </a:lnTo>
                  <a:lnTo>
                    <a:pt x="480059" y="365759"/>
                  </a:lnTo>
                  <a:lnTo>
                    <a:pt x="542353" y="369349"/>
                  </a:lnTo>
                  <a:lnTo>
                    <a:pt x="593216" y="379142"/>
                  </a:lnTo>
                  <a:lnTo>
                    <a:pt x="627506" y="393674"/>
                  </a:lnTo>
                  <a:lnTo>
                    <a:pt x="640079" y="411479"/>
                  </a:lnTo>
                  <a:lnTo>
                    <a:pt x="640079" y="45719"/>
                  </a:lnTo>
                  <a:lnTo>
                    <a:pt x="627506" y="27914"/>
                  </a:lnTo>
                  <a:lnTo>
                    <a:pt x="593216" y="13382"/>
                  </a:lnTo>
                  <a:lnTo>
                    <a:pt x="542353" y="3589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5369" y="1587246"/>
              <a:ext cx="640080" cy="457200"/>
            </a:xfrm>
            <a:custGeom>
              <a:avLst/>
              <a:gdLst/>
              <a:ahLst/>
              <a:cxnLst/>
              <a:rect l="l" t="t" r="r" b="b"/>
              <a:pathLst>
                <a:path w="640079" h="457200">
                  <a:moveTo>
                    <a:pt x="0" y="45719"/>
                  </a:moveTo>
                  <a:lnTo>
                    <a:pt x="12573" y="63525"/>
                  </a:lnTo>
                  <a:lnTo>
                    <a:pt x="46862" y="78057"/>
                  </a:lnTo>
                  <a:lnTo>
                    <a:pt x="97726" y="87850"/>
                  </a:lnTo>
                  <a:lnTo>
                    <a:pt x="160019" y="91439"/>
                  </a:lnTo>
                  <a:lnTo>
                    <a:pt x="222313" y="87850"/>
                  </a:lnTo>
                  <a:lnTo>
                    <a:pt x="273176" y="78057"/>
                  </a:lnTo>
                  <a:lnTo>
                    <a:pt x="307466" y="63525"/>
                  </a:lnTo>
                  <a:lnTo>
                    <a:pt x="320039" y="45719"/>
                  </a:lnTo>
                  <a:lnTo>
                    <a:pt x="332613" y="27914"/>
                  </a:lnTo>
                  <a:lnTo>
                    <a:pt x="366902" y="13382"/>
                  </a:lnTo>
                  <a:lnTo>
                    <a:pt x="417766" y="3589"/>
                  </a:lnTo>
                  <a:lnTo>
                    <a:pt x="480059" y="0"/>
                  </a:lnTo>
                  <a:lnTo>
                    <a:pt x="542353" y="3589"/>
                  </a:lnTo>
                  <a:lnTo>
                    <a:pt x="593216" y="13382"/>
                  </a:lnTo>
                  <a:lnTo>
                    <a:pt x="627506" y="27914"/>
                  </a:lnTo>
                  <a:lnTo>
                    <a:pt x="640079" y="45719"/>
                  </a:lnTo>
                  <a:lnTo>
                    <a:pt x="640079" y="411479"/>
                  </a:lnTo>
                  <a:lnTo>
                    <a:pt x="627506" y="393674"/>
                  </a:lnTo>
                  <a:lnTo>
                    <a:pt x="593216" y="379142"/>
                  </a:lnTo>
                  <a:lnTo>
                    <a:pt x="542353" y="369349"/>
                  </a:lnTo>
                  <a:lnTo>
                    <a:pt x="480059" y="365759"/>
                  </a:lnTo>
                  <a:lnTo>
                    <a:pt x="417766" y="369349"/>
                  </a:lnTo>
                  <a:lnTo>
                    <a:pt x="366902" y="379142"/>
                  </a:lnTo>
                  <a:lnTo>
                    <a:pt x="332613" y="393674"/>
                  </a:lnTo>
                  <a:lnTo>
                    <a:pt x="320039" y="411479"/>
                  </a:lnTo>
                  <a:lnTo>
                    <a:pt x="307466" y="429285"/>
                  </a:lnTo>
                  <a:lnTo>
                    <a:pt x="273176" y="443817"/>
                  </a:lnTo>
                  <a:lnTo>
                    <a:pt x="222313" y="453610"/>
                  </a:lnTo>
                  <a:lnTo>
                    <a:pt x="160019" y="457200"/>
                  </a:lnTo>
                  <a:lnTo>
                    <a:pt x="97726" y="453610"/>
                  </a:lnTo>
                  <a:lnTo>
                    <a:pt x="46862" y="443817"/>
                  </a:lnTo>
                  <a:lnTo>
                    <a:pt x="12573" y="429285"/>
                  </a:lnTo>
                  <a:lnTo>
                    <a:pt x="0" y="411479"/>
                  </a:lnTo>
                  <a:lnTo>
                    <a:pt x="0" y="45719"/>
                  </a:lnTo>
                  <a:close/>
                </a:path>
              </a:pathLst>
            </a:custGeom>
            <a:ln w="10668">
              <a:solidFill>
                <a:srgbClr val="1728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969509" y="1706626"/>
            <a:ext cx="43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71185" y="1772411"/>
            <a:ext cx="5516245" cy="2943225"/>
            <a:chOff x="5171185" y="1772411"/>
            <a:chExt cx="5516245" cy="2943225"/>
          </a:xfrm>
        </p:grpSpPr>
        <p:sp>
          <p:nvSpPr>
            <p:cNvPr id="26" name="object 26"/>
            <p:cNvSpPr/>
            <p:nvPr/>
          </p:nvSpPr>
          <p:spPr>
            <a:xfrm>
              <a:off x="5171186" y="1772411"/>
              <a:ext cx="5516245" cy="2943225"/>
            </a:xfrm>
            <a:custGeom>
              <a:avLst/>
              <a:gdLst/>
              <a:ahLst/>
              <a:cxnLst/>
              <a:rect l="l" t="t" r="r" b="b"/>
              <a:pathLst>
                <a:path w="5516245" h="2943225">
                  <a:moveTo>
                    <a:pt x="2499868" y="43434"/>
                  </a:moveTo>
                  <a:lnTo>
                    <a:pt x="2470899" y="28956"/>
                  </a:lnTo>
                  <a:lnTo>
                    <a:pt x="2413000" y="0"/>
                  </a:lnTo>
                  <a:lnTo>
                    <a:pt x="2413000" y="28956"/>
                  </a:lnTo>
                  <a:lnTo>
                    <a:pt x="334264" y="28956"/>
                  </a:lnTo>
                  <a:lnTo>
                    <a:pt x="334264" y="57912"/>
                  </a:lnTo>
                  <a:lnTo>
                    <a:pt x="2413000" y="57912"/>
                  </a:lnTo>
                  <a:lnTo>
                    <a:pt x="2413000" y="86868"/>
                  </a:lnTo>
                  <a:lnTo>
                    <a:pt x="2470912" y="57912"/>
                  </a:lnTo>
                  <a:lnTo>
                    <a:pt x="2499868" y="43434"/>
                  </a:lnTo>
                  <a:close/>
                </a:path>
                <a:path w="5516245" h="2943225">
                  <a:moveTo>
                    <a:pt x="5516245" y="945261"/>
                  </a:moveTo>
                  <a:lnTo>
                    <a:pt x="103682" y="223608"/>
                  </a:lnTo>
                  <a:lnTo>
                    <a:pt x="108331" y="202057"/>
                  </a:lnTo>
                  <a:lnTo>
                    <a:pt x="104940" y="202933"/>
                  </a:lnTo>
                  <a:lnTo>
                    <a:pt x="106045" y="194691"/>
                  </a:lnTo>
                  <a:lnTo>
                    <a:pt x="14224" y="226314"/>
                  </a:lnTo>
                  <a:lnTo>
                    <a:pt x="0" y="228727"/>
                  </a:lnTo>
                  <a:lnTo>
                    <a:pt x="437934" y="2859633"/>
                  </a:lnTo>
                  <a:lnTo>
                    <a:pt x="409448" y="2864358"/>
                  </a:lnTo>
                  <a:lnTo>
                    <a:pt x="466471" y="2942844"/>
                  </a:lnTo>
                  <a:lnTo>
                    <a:pt x="487718" y="2873883"/>
                  </a:lnTo>
                  <a:lnTo>
                    <a:pt x="495046" y="2850134"/>
                  </a:lnTo>
                  <a:lnTo>
                    <a:pt x="466521" y="2854883"/>
                  </a:lnTo>
                  <a:lnTo>
                    <a:pt x="33477" y="254177"/>
                  </a:lnTo>
                  <a:lnTo>
                    <a:pt x="69469" y="306197"/>
                  </a:lnTo>
                  <a:lnTo>
                    <a:pt x="83045" y="281432"/>
                  </a:lnTo>
                  <a:lnTo>
                    <a:pt x="90043" y="287020"/>
                  </a:lnTo>
                  <a:lnTo>
                    <a:pt x="90538" y="284683"/>
                  </a:lnTo>
                  <a:lnTo>
                    <a:pt x="1332357" y="965200"/>
                  </a:lnTo>
                  <a:lnTo>
                    <a:pt x="1346327" y="939800"/>
                  </a:lnTo>
                  <a:lnTo>
                    <a:pt x="108216" y="261315"/>
                  </a:lnTo>
                  <a:lnTo>
                    <a:pt x="3395726" y="966724"/>
                  </a:lnTo>
                  <a:lnTo>
                    <a:pt x="3401822" y="938403"/>
                  </a:lnTo>
                  <a:lnTo>
                    <a:pt x="375627" y="289077"/>
                  </a:lnTo>
                  <a:lnTo>
                    <a:pt x="5512435" y="973963"/>
                  </a:lnTo>
                  <a:lnTo>
                    <a:pt x="5516245" y="945261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42097" y="2772917"/>
              <a:ext cx="1835150" cy="828040"/>
            </a:xfrm>
            <a:custGeom>
              <a:avLst/>
              <a:gdLst/>
              <a:ahLst/>
              <a:cxnLst/>
              <a:rect l="l" t="t" r="r" b="b"/>
              <a:pathLst>
                <a:path w="1835150" h="828039">
                  <a:moveTo>
                    <a:pt x="1834896" y="0"/>
                  </a:moveTo>
                  <a:lnTo>
                    <a:pt x="0" y="0"/>
                  </a:lnTo>
                  <a:lnTo>
                    <a:pt x="0" y="827531"/>
                  </a:lnTo>
                  <a:lnTo>
                    <a:pt x="1834896" y="827531"/>
                  </a:lnTo>
                  <a:lnTo>
                    <a:pt x="1834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42097" y="2772917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31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31358" y="2511551"/>
            <a:ext cx="3994150" cy="1632585"/>
            <a:chOff x="5531358" y="2511551"/>
            <a:chExt cx="3994150" cy="163258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92" y="2511551"/>
              <a:ext cx="1930907" cy="163220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31358" y="2772917"/>
              <a:ext cx="1835150" cy="828040"/>
            </a:xfrm>
            <a:custGeom>
              <a:avLst/>
              <a:gdLst/>
              <a:ahLst/>
              <a:cxnLst/>
              <a:rect l="l" t="t" r="r" b="b"/>
              <a:pathLst>
                <a:path w="1835150" h="828039">
                  <a:moveTo>
                    <a:pt x="1834895" y="0"/>
                  </a:moveTo>
                  <a:lnTo>
                    <a:pt x="0" y="0"/>
                  </a:lnTo>
                  <a:lnTo>
                    <a:pt x="0" y="827531"/>
                  </a:lnTo>
                  <a:lnTo>
                    <a:pt x="1834895" y="827531"/>
                  </a:lnTo>
                  <a:lnTo>
                    <a:pt x="18348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1358" y="2772917"/>
            <a:ext cx="1835150" cy="828040"/>
          </a:xfrm>
          <a:prstGeom prst="rect">
            <a:avLst/>
          </a:prstGeom>
          <a:ln w="10667">
            <a:solidFill>
              <a:srgbClr val="0078D3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315"/>
              </a:spcBef>
            </a:pPr>
            <a:r>
              <a:rPr sz="1750" dirty="0">
                <a:latin typeface="Segoe UI"/>
                <a:cs typeface="Segoe UI"/>
              </a:rPr>
              <a:t>Compute</a:t>
            </a:r>
            <a:r>
              <a:rPr sz="1750" spc="-25" dirty="0">
                <a:latin typeface="Segoe UI"/>
                <a:cs typeface="Segoe UI"/>
              </a:rPr>
              <a:t> </a:t>
            </a:r>
            <a:r>
              <a:rPr sz="1750" spc="5" dirty="0">
                <a:latin typeface="Segoe UI"/>
                <a:cs typeface="Segoe UI"/>
              </a:rPr>
              <a:t>Node</a:t>
            </a:r>
            <a:endParaRPr sz="1750">
              <a:latin typeface="Segoe UI"/>
              <a:cs typeface="Segoe U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1828" y="2511551"/>
            <a:ext cx="1930907" cy="163220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3820" y="5790806"/>
            <a:ext cx="1351152" cy="19773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571868" y="5726683"/>
            <a:ext cx="5194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Alter </a:t>
            </a:r>
            <a:r>
              <a:rPr sz="1600" b="1" spc="-10" dirty="0">
                <a:latin typeface="Segoe UI"/>
                <a:cs typeface="Segoe UI"/>
              </a:rPr>
              <a:t>Database</a:t>
            </a:r>
            <a:r>
              <a:rPr sz="1600" b="1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&lt;DBNAME&gt;</a:t>
            </a:r>
            <a:r>
              <a:rPr sz="1600" spc="7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Set</a:t>
            </a:r>
            <a:r>
              <a:rPr sz="1600" b="1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Result_Set_Caching </a:t>
            </a:r>
            <a:r>
              <a:rPr sz="1600" b="1" spc="-5" dirty="0">
                <a:latin typeface="Segoe UI"/>
                <a:cs typeface="Segoe UI"/>
              </a:rPr>
              <a:t>ON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3820" y="6034646"/>
            <a:ext cx="1102740" cy="1977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1651" y="6040386"/>
            <a:ext cx="501015" cy="14677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3818" y="6034646"/>
            <a:ext cx="1910714" cy="196659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1438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Segoe UI Semibold"/>
                <a:cs typeface="Segoe UI Semibold"/>
              </a:rPr>
              <a:t>Best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25" dirty="0">
                <a:latin typeface="Segoe UI Semibold"/>
                <a:cs typeface="Segoe UI Semibold"/>
              </a:rPr>
              <a:t>in</a:t>
            </a:r>
            <a:r>
              <a:rPr sz="3200" b="0" spc="-140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class</a:t>
            </a:r>
            <a:r>
              <a:rPr sz="3200" b="0" spc="-14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price </a:t>
            </a:r>
            <a:r>
              <a:rPr sz="3200" b="0" spc="-86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performance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7703" y="3482162"/>
            <a:ext cx="3633470" cy="175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60" dirty="0">
                <a:latin typeface="Segoe UI Semibold"/>
                <a:cs typeface="Segoe UI Semibold"/>
              </a:rPr>
              <a:t>b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8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5" dirty="0">
                <a:latin typeface="Segoe UI Semibold"/>
                <a:cs typeface="Segoe UI Semibold"/>
              </a:rPr>
              <a:t>in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5" dirty="0">
                <a:latin typeface="Segoe UI Semibold"/>
                <a:cs typeface="Segoe UI Semibold"/>
              </a:rPr>
              <a:t>w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h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14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u</a:t>
            </a:r>
            <a:r>
              <a:rPr sz="2200" spc="-55" dirty="0">
                <a:latin typeface="Segoe UI Semibold"/>
                <a:cs typeface="Segoe UI Semibold"/>
              </a:rPr>
              <a:t>lts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" dirty="0">
                <a:latin typeface="Segoe UI Semibold"/>
                <a:cs typeface="Segoe UI Semibold"/>
              </a:rPr>
              <a:t>t</a:t>
            </a:r>
            <a:r>
              <a:rPr sz="2200" spc="-70" dirty="0">
                <a:latin typeface="Segoe UI Semibold"/>
                <a:cs typeface="Segoe UI Semibold"/>
              </a:rPr>
              <a:t> </a:t>
            </a:r>
            <a:r>
              <a:rPr sz="2200" spc="-50" dirty="0">
                <a:latin typeface="Segoe UI Semibold"/>
                <a:cs typeface="Segoe UI Semibold"/>
              </a:rPr>
              <a:t>Ca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50" dirty="0">
                <a:latin typeface="Segoe UI Semibold"/>
                <a:cs typeface="Segoe UI Semibold"/>
              </a:rPr>
              <a:t>h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Millisecond</a:t>
            </a:r>
            <a:r>
              <a:rPr sz="1400" spc="-15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responses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with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resultset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caching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Cache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survives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pause/resume/scale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operations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F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ll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cach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(1</a:t>
            </a:r>
            <a:r>
              <a:rPr sz="1400" spc="-4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B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z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026" y="132461"/>
            <a:ext cx="638171" cy="21539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8725" y="125984"/>
            <a:ext cx="2046300" cy="223012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212" y="992823"/>
            <a:ext cx="6150610" cy="477266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135255" algn="just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Cache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5" dirty="0">
                <a:latin typeface="Segoe UI"/>
                <a:cs typeface="Segoe UI"/>
              </a:rPr>
              <a:t>results of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DW </a:t>
            </a:r>
            <a:r>
              <a:rPr sz="1600" spc="-5" dirty="0">
                <a:latin typeface="Segoe UI"/>
                <a:cs typeface="Segoe UI"/>
              </a:rPr>
              <a:t>storage. This enables </a:t>
            </a:r>
            <a:r>
              <a:rPr sz="1600" spc="-10" dirty="0">
                <a:latin typeface="Segoe UI"/>
                <a:cs typeface="Segoe UI"/>
              </a:rPr>
              <a:t>interactive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response </a:t>
            </a:r>
            <a:r>
              <a:rPr sz="1600" spc="-5" dirty="0">
                <a:latin typeface="Segoe UI"/>
                <a:cs typeface="Segoe UI"/>
              </a:rPr>
              <a:t>times for </a:t>
            </a:r>
            <a:r>
              <a:rPr sz="1600" spc="-10" dirty="0">
                <a:latin typeface="Segoe UI"/>
                <a:cs typeface="Segoe UI"/>
              </a:rPr>
              <a:t>repetitive </a:t>
            </a:r>
            <a:r>
              <a:rPr sz="1600" spc="-5" dirty="0">
                <a:latin typeface="Segoe UI"/>
                <a:cs typeface="Segoe UI"/>
              </a:rPr>
              <a:t>queries against tables with </a:t>
            </a:r>
            <a:r>
              <a:rPr sz="1600" spc="-10" dirty="0">
                <a:latin typeface="Segoe UI"/>
                <a:cs typeface="Segoe UI"/>
              </a:rPr>
              <a:t>infrequent 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10" dirty="0">
                <a:latin typeface="Segoe UI"/>
                <a:cs typeface="Segoe UI"/>
              </a:rPr>
              <a:t> changes.</a:t>
            </a:r>
            <a:endParaRPr sz="1600">
              <a:latin typeface="Segoe UI"/>
              <a:cs typeface="Segoe UI"/>
            </a:endParaRPr>
          </a:p>
          <a:p>
            <a:pPr marL="12700" marR="59690" algn="just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result-set </a:t>
            </a:r>
            <a:r>
              <a:rPr sz="1600" spc="-5" dirty="0">
                <a:latin typeface="Segoe UI"/>
                <a:cs typeface="Segoe UI"/>
              </a:rPr>
              <a:t>cache persists even if a data </a:t>
            </a:r>
            <a:r>
              <a:rPr sz="1600" spc="-10" dirty="0">
                <a:latin typeface="Segoe UI"/>
                <a:cs typeface="Segoe UI"/>
              </a:rPr>
              <a:t>warehouse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paused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resumed </a:t>
            </a:r>
            <a:r>
              <a:rPr sz="1600" spc="-30" dirty="0">
                <a:latin typeface="Segoe UI"/>
                <a:cs typeface="Segoe UI"/>
              </a:rPr>
              <a:t>later.</a:t>
            </a:r>
            <a:endParaRPr sz="16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cache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invalidated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refreshed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underlying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data</a:t>
            </a:r>
            <a:endParaRPr sz="16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changes.</a:t>
            </a:r>
            <a:endParaRPr sz="1600">
              <a:latin typeface="Segoe UI"/>
              <a:cs typeface="Segoe UI"/>
            </a:endParaRPr>
          </a:p>
          <a:p>
            <a:pPr marL="12700" marR="735965" algn="just">
              <a:lnSpc>
                <a:spcPct val="100000"/>
              </a:lnSpc>
              <a:spcBef>
                <a:spcPts val="600"/>
              </a:spcBef>
            </a:pPr>
            <a:r>
              <a:rPr sz="1600" spc="-15" dirty="0">
                <a:latin typeface="Segoe UI"/>
                <a:cs typeface="Segoe UI"/>
              </a:rPr>
              <a:t>Result </a:t>
            </a:r>
            <a:r>
              <a:rPr sz="1600" spc="-5" dirty="0">
                <a:latin typeface="Segoe UI"/>
                <a:cs typeface="Segoe UI"/>
              </a:rPr>
              <a:t>cache is evicted </a:t>
            </a:r>
            <a:r>
              <a:rPr sz="1600" spc="-10" dirty="0">
                <a:latin typeface="Segoe UI"/>
                <a:cs typeface="Segoe UI"/>
              </a:rPr>
              <a:t>regularly based </a:t>
            </a:r>
            <a:r>
              <a:rPr sz="1600" spc="-5" dirty="0">
                <a:latin typeface="Segoe UI"/>
                <a:cs typeface="Segoe UI"/>
              </a:rPr>
              <a:t>on a time-aware </a:t>
            </a:r>
            <a:r>
              <a:rPr sz="1600" spc="-10" dirty="0">
                <a:latin typeface="Segoe UI"/>
                <a:cs typeface="Segoe UI"/>
              </a:rPr>
              <a:t>least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recently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algorithm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(TLRU).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06705">
              <a:lnSpc>
                <a:spcPct val="1312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Enhances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 </a:t>
            </a:r>
            <a:r>
              <a:rPr sz="1600" spc="-5" dirty="0">
                <a:latin typeface="Segoe UI"/>
                <a:cs typeface="Segoe UI"/>
              </a:rPr>
              <a:t>when same</a:t>
            </a:r>
            <a:r>
              <a:rPr sz="1600" spc="-10" dirty="0">
                <a:latin typeface="Segoe UI"/>
                <a:cs typeface="Segoe UI"/>
              </a:rPr>
              <a:t> result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requested repetitively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Reduced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repeated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monitoring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cache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hit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759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2571" y="1120139"/>
            <a:ext cx="5154295" cy="434086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Turn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on/off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result-set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caching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endParaRPr sz="1200">
              <a:latin typeface="Consolas"/>
              <a:cs typeface="Consolas"/>
            </a:endParaRPr>
          </a:p>
          <a:p>
            <a:pPr marL="92075" marR="194119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Must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 the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MASTER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{database_name}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RESULT_SET_CACHING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 ON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| OFF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Turn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on/off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result-set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 client session</a:t>
            </a:r>
            <a:endParaRPr sz="1200">
              <a:latin typeface="Consolas"/>
              <a:cs typeface="Consolas"/>
            </a:endParaRPr>
          </a:p>
          <a:p>
            <a:pPr marL="92075" marR="227838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Run on target data warehouse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RESULT_SET_CACHING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{ON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|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OFF}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Check result-set caching setting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 a database</a:t>
            </a:r>
            <a:endParaRPr sz="1200">
              <a:latin typeface="Consolas"/>
              <a:cs typeface="Consolas"/>
            </a:endParaRPr>
          </a:p>
          <a:p>
            <a:pPr marL="92075" marR="2446655" algn="just">
              <a:lnSpc>
                <a:spcPct val="100000"/>
              </a:lnSpc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 on target data warehouse </a:t>
            </a:r>
            <a:r>
              <a:rPr sz="1200" spc="-6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is_result_set_caching_on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6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sys.databases</a:t>
            </a: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r>
              <a:rPr sz="1200" spc="6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name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{database_name}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 query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requests with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cache hits</a:t>
            </a:r>
            <a:endParaRPr sz="1200">
              <a:latin typeface="Consolas"/>
              <a:cs typeface="Consolas"/>
            </a:endParaRPr>
          </a:p>
          <a:p>
            <a:pPr marL="92075" marR="244729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Run on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target data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warehouse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2075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128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sys.dm_pdw_request_steps</a:t>
            </a:r>
            <a:endParaRPr sz="1200">
              <a:latin typeface="Consolas"/>
              <a:cs typeface="Consolas"/>
            </a:endParaRPr>
          </a:p>
          <a:p>
            <a:pPr marL="680085" marR="1772285" indent="-588645">
              <a:lnSpc>
                <a:spcPct val="100000"/>
              </a:lnSpc>
              <a:spcBef>
                <a:spcPts val="5"/>
              </a:spcBef>
              <a:tabLst>
                <a:tab pos="680085" algn="l"/>
              </a:tabLst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	</a:t>
            </a:r>
            <a:r>
              <a:rPr sz="1200" dirty="0">
                <a:latin typeface="Consolas"/>
                <a:cs typeface="Consolas"/>
              </a:rPr>
              <a:t>command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spc="5" dirty="0">
                <a:latin typeface="Consolas"/>
                <a:cs typeface="Consolas"/>
              </a:rPr>
              <a:t>like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'%DWResultCacheDb%'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step_index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83561" y="87884"/>
            <a:ext cx="2790190" cy="125095"/>
            <a:chOff x="2083561" y="87884"/>
            <a:chExt cx="2790190" cy="1250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561" y="87884"/>
              <a:ext cx="2125667" cy="1240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2241" y="89281"/>
              <a:ext cx="651256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4845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3991" y="92836"/>
              <a:ext cx="166750" cy="915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83561" y="87884"/>
            <a:ext cx="2790190" cy="125095"/>
            <a:chOff x="2083561" y="87884"/>
            <a:chExt cx="2790190" cy="125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561" y="87884"/>
              <a:ext cx="2125667" cy="124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2241" y="89281"/>
              <a:ext cx="651256" cy="123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11783" y="2395220"/>
            <a:ext cx="2030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Client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sends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DW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719" y="2409444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144779" y="0"/>
                </a:moveTo>
                <a:lnTo>
                  <a:pt x="99018" y="7376"/>
                </a:lnTo>
                <a:lnTo>
                  <a:pt x="59275" y="27919"/>
                </a:lnTo>
                <a:lnTo>
                  <a:pt x="27934" y="59253"/>
                </a:lnTo>
                <a:lnTo>
                  <a:pt x="7381" y="98999"/>
                </a:lnTo>
                <a:lnTo>
                  <a:pt x="0" y="144779"/>
                </a:lnTo>
                <a:lnTo>
                  <a:pt x="7381" y="190560"/>
                </a:lnTo>
                <a:lnTo>
                  <a:pt x="27934" y="230306"/>
                </a:lnTo>
                <a:lnTo>
                  <a:pt x="59275" y="261640"/>
                </a:lnTo>
                <a:lnTo>
                  <a:pt x="99018" y="282183"/>
                </a:lnTo>
                <a:lnTo>
                  <a:pt x="144779" y="289559"/>
                </a:lnTo>
                <a:lnTo>
                  <a:pt x="190541" y="282183"/>
                </a:lnTo>
                <a:lnTo>
                  <a:pt x="230284" y="261640"/>
                </a:lnTo>
                <a:lnTo>
                  <a:pt x="261625" y="230306"/>
                </a:lnTo>
                <a:lnTo>
                  <a:pt x="282178" y="190560"/>
                </a:lnTo>
                <a:lnTo>
                  <a:pt x="289559" y="144779"/>
                </a:lnTo>
                <a:lnTo>
                  <a:pt x="282178" y="98999"/>
                </a:lnTo>
                <a:lnTo>
                  <a:pt x="261625" y="59253"/>
                </a:lnTo>
                <a:lnTo>
                  <a:pt x="230284" y="27919"/>
                </a:lnTo>
                <a:lnTo>
                  <a:pt x="190541" y="7376"/>
                </a:lnTo>
                <a:lnTo>
                  <a:pt x="14477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1309" y="2426970"/>
            <a:ext cx="971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90344" y="1776983"/>
            <a:ext cx="464820" cy="454659"/>
            <a:chOff x="1990344" y="1776983"/>
            <a:chExt cx="464820" cy="454659"/>
          </a:xfrm>
        </p:grpSpPr>
        <p:sp>
          <p:nvSpPr>
            <p:cNvPr id="15" name="object 15"/>
            <p:cNvSpPr/>
            <p:nvPr/>
          </p:nvSpPr>
          <p:spPr>
            <a:xfrm>
              <a:off x="1996440" y="1783079"/>
              <a:ext cx="349250" cy="314325"/>
            </a:xfrm>
            <a:custGeom>
              <a:avLst/>
              <a:gdLst/>
              <a:ahLst/>
              <a:cxnLst/>
              <a:rect l="l" t="t" r="r" b="b"/>
              <a:pathLst>
                <a:path w="349250" h="314325">
                  <a:moveTo>
                    <a:pt x="293878" y="177037"/>
                  </a:moveTo>
                  <a:lnTo>
                    <a:pt x="293899" y="166635"/>
                  </a:lnTo>
                  <a:lnTo>
                    <a:pt x="293957" y="156210"/>
                  </a:lnTo>
                  <a:lnTo>
                    <a:pt x="294038" y="145784"/>
                  </a:lnTo>
                  <a:lnTo>
                    <a:pt x="294132" y="135382"/>
                  </a:lnTo>
                  <a:lnTo>
                    <a:pt x="54864" y="135382"/>
                  </a:lnTo>
                  <a:lnTo>
                    <a:pt x="54864" y="313944"/>
                  </a:lnTo>
                  <a:lnTo>
                    <a:pt x="29845" y="313944"/>
                  </a:lnTo>
                  <a:lnTo>
                    <a:pt x="29845" y="125603"/>
                  </a:lnTo>
                  <a:lnTo>
                    <a:pt x="0" y="125603"/>
                  </a:lnTo>
                  <a:lnTo>
                    <a:pt x="174498" y="0"/>
                  </a:lnTo>
                  <a:lnTo>
                    <a:pt x="348996" y="125603"/>
                  </a:lnTo>
                  <a:lnTo>
                    <a:pt x="319151" y="125603"/>
                  </a:lnTo>
                  <a:lnTo>
                    <a:pt x="319024" y="17030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972" y="1932431"/>
              <a:ext cx="393191" cy="29870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362455" y="1860804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333756" y="0"/>
                </a:moveTo>
                <a:lnTo>
                  <a:pt x="333756" y="60198"/>
                </a:lnTo>
                <a:lnTo>
                  <a:pt x="0" y="60198"/>
                </a:lnTo>
                <a:lnTo>
                  <a:pt x="0" y="180594"/>
                </a:lnTo>
                <a:lnTo>
                  <a:pt x="333756" y="180594"/>
                </a:lnTo>
                <a:lnTo>
                  <a:pt x="333756" y="240792"/>
                </a:lnTo>
                <a:lnTo>
                  <a:pt x="454151" y="120396"/>
                </a:lnTo>
                <a:lnTo>
                  <a:pt x="33375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7636" y="1868423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4">
                <a:moveTo>
                  <a:pt x="246989" y="114173"/>
                </a:moveTo>
                <a:lnTo>
                  <a:pt x="126166" y="114173"/>
                </a:lnTo>
                <a:lnTo>
                  <a:pt x="64122" y="114173"/>
                </a:lnTo>
                <a:lnTo>
                  <a:pt x="41263" y="114173"/>
                </a:lnTo>
                <a:lnTo>
                  <a:pt x="37998" y="114173"/>
                </a:lnTo>
                <a:lnTo>
                  <a:pt x="37998" y="48166"/>
                </a:lnTo>
                <a:lnTo>
                  <a:pt x="37998" y="14271"/>
                </a:lnTo>
                <a:lnTo>
                  <a:pt x="37998" y="1783"/>
                </a:lnTo>
                <a:lnTo>
                  <a:pt x="37998" y="0"/>
                </a:lnTo>
                <a:lnTo>
                  <a:pt x="158821" y="0"/>
                </a:lnTo>
                <a:lnTo>
                  <a:pt x="220865" y="0"/>
                </a:lnTo>
                <a:lnTo>
                  <a:pt x="243724" y="0"/>
                </a:lnTo>
                <a:lnTo>
                  <a:pt x="246989" y="0"/>
                </a:lnTo>
                <a:lnTo>
                  <a:pt x="246989" y="114173"/>
                </a:lnTo>
                <a:close/>
              </a:path>
              <a:path w="285115" h="163194">
                <a:moveTo>
                  <a:pt x="0" y="154939"/>
                </a:moveTo>
                <a:lnTo>
                  <a:pt x="0" y="159385"/>
                </a:lnTo>
                <a:lnTo>
                  <a:pt x="4254" y="163067"/>
                </a:lnTo>
                <a:lnTo>
                  <a:pt x="9499" y="163067"/>
                </a:lnTo>
                <a:lnTo>
                  <a:pt x="163274" y="163067"/>
                </a:lnTo>
                <a:lnTo>
                  <a:pt x="242239" y="163067"/>
                </a:lnTo>
                <a:lnTo>
                  <a:pt x="271332" y="163067"/>
                </a:lnTo>
                <a:lnTo>
                  <a:pt x="275488" y="163067"/>
                </a:lnTo>
                <a:lnTo>
                  <a:pt x="280733" y="163067"/>
                </a:lnTo>
                <a:lnTo>
                  <a:pt x="284988" y="159385"/>
                </a:lnTo>
                <a:lnTo>
                  <a:pt x="284988" y="154939"/>
                </a:lnTo>
                <a:lnTo>
                  <a:pt x="284988" y="150113"/>
                </a:lnTo>
                <a:lnTo>
                  <a:pt x="283159" y="145796"/>
                </a:lnTo>
                <a:lnTo>
                  <a:pt x="280276" y="142621"/>
                </a:lnTo>
                <a:lnTo>
                  <a:pt x="261032" y="126174"/>
                </a:lnTo>
                <a:lnTo>
                  <a:pt x="251150" y="117728"/>
                </a:lnTo>
                <a:lnTo>
                  <a:pt x="247509" y="114617"/>
                </a:lnTo>
                <a:lnTo>
                  <a:pt x="246989" y="114173"/>
                </a:lnTo>
                <a:lnTo>
                  <a:pt x="126166" y="114173"/>
                </a:lnTo>
                <a:lnTo>
                  <a:pt x="64122" y="114173"/>
                </a:lnTo>
                <a:lnTo>
                  <a:pt x="41263" y="114173"/>
                </a:lnTo>
                <a:lnTo>
                  <a:pt x="37998" y="114173"/>
                </a:lnTo>
                <a:lnTo>
                  <a:pt x="18798" y="130619"/>
                </a:lnTo>
                <a:lnTo>
                  <a:pt x="8939" y="139065"/>
                </a:lnTo>
                <a:lnTo>
                  <a:pt x="5306" y="142176"/>
                </a:lnTo>
                <a:lnTo>
                  <a:pt x="4787" y="142621"/>
                </a:lnTo>
                <a:lnTo>
                  <a:pt x="1828" y="145796"/>
                </a:lnTo>
                <a:lnTo>
                  <a:pt x="0" y="150113"/>
                </a:lnTo>
                <a:lnTo>
                  <a:pt x="0" y="1549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61060" y="2097023"/>
            <a:ext cx="352425" cy="216535"/>
            <a:chOff x="861060" y="2097023"/>
            <a:chExt cx="352425" cy="216535"/>
          </a:xfrm>
        </p:grpSpPr>
        <p:sp>
          <p:nvSpPr>
            <p:cNvPr id="20" name="object 20"/>
            <p:cNvSpPr/>
            <p:nvPr/>
          </p:nvSpPr>
          <p:spPr>
            <a:xfrm>
              <a:off x="992124" y="2151887"/>
              <a:ext cx="94615" cy="155575"/>
            </a:xfrm>
            <a:custGeom>
              <a:avLst/>
              <a:gdLst/>
              <a:ahLst/>
              <a:cxnLst/>
              <a:rect l="l" t="t" r="r" b="b"/>
              <a:pathLst>
                <a:path w="94615" h="155575">
                  <a:moveTo>
                    <a:pt x="89242" y="155448"/>
                  </a:moveTo>
                  <a:lnTo>
                    <a:pt x="89242" y="155448"/>
                  </a:lnTo>
                  <a:lnTo>
                    <a:pt x="2349" y="155448"/>
                  </a:lnTo>
                  <a:lnTo>
                    <a:pt x="0" y="153162"/>
                  </a:lnTo>
                  <a:lnTo>
                    <a:pt x="0" y="2286"/>
                  </a:lnTo>
                  <a:lnTo>
                    <a:pt x="2349" y="0"/>
                  </a:lnTo>
                  <a:lnTo>
                    <a:pt x="92138" y="0"/>
                  </a:lnTo>
                  <a:lnTo>
                    <a:pt x="94487" y="2286"/>
                  </a:lnTo>
                  <a:lnTo>
                    <a:pt x="94487" y="153162"/>
                  </a:lnTo>
                  <a:lnTo>
                    <a:pt x="92138" y="155448"/>
                  </a:lnTo>
                  <a:lnTo>
                    <a:pt x="89242" y="155448"/>
                  </a:lnTo>
                  <a:close/>
                </a:path>
                <a:path w="94615" h="155575">
                  <a:moveTo>
                    <a:pt x="36741" y="134747"/>
                  </a:moveTo>
                  <a:lnTo>
                    <a:pt x="57746" y="13474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1060" y="210159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31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8972" y="1549908"/>
            <a:ext cx="240792" cy="18237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61060" y="178612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31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05071" y="2370302"/>
            <a:ext cx="3139440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processed using DW </a:t>
            </a:r>
            <a:r>
              <a:rPr sz="1400" spc="-5" dirty="0">
                <a:latin typeface="Segoe UI"/>
                <a:cs typeface="Segoe UI"/>
              </a:rPr>
              <a:t>compute </a:t>
            </a:r>
            <a:r>
              <a:rPr sz="1400" dirty="0">
                <a:latin typeface="Segoe UI"/>
                <a:cs typeface="Segoe UI"/>
              </a:rPr>
              <a:t> nodes which pull data </a:t>
            </a:r>
            <a:r>
              <a:rPr sz="1400" spc="-5" dirty="0">
                <a:latin typeface="Segoe UI"/>
                <a:cs typeface="Segoe UI"/>
              </a:rPr>
              <a:t>from remote </a:t>
            </a:r>
            <a:r>
              <a:rPr sz="1400" dirty="0">
                <a:latin typeface="Segoe UI"/>
                <a:cs typeface="Segoe UI"/>
              </a:rPr>
              <a:t> storage,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process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output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back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client</a:t>
            </a:r>
            <a:r>
              <a:rPr sz="1400" dirty="0">
                <a:latin typeface="Segoe UI"/>
                <a:cs typeface="Segoe UI"/>
              </a:rPr>
              <a:t> app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94988" y="2414016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541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2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1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2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91127" y="2432685"/>
            <a:ext cx="124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3210" y="2383637"/>
            <a:ext cx="284035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results </a:t>
            </a:r>
            <a:r>
              <a:rPr sz="1400" spc="-10" dirty="0">
                <a:latin typeface="Segoe UI"/>
                <a:cs typeface="Segoe UI"/>
              </a:rPr>
              <a:t>are </a:t>
            </a:r>
            <a:r>
              <a:rPr sz="1400" dirty="0">
                <a:latin typeface="Segoe UI"/>
                <a:cs typeface="Segoe UI"/>
              </a:rPr>
              <a:t>cached </a:t>
            </a:r>
            <a:r>
              <a:rPr sz="1400" spc="-5" dirty="0">
                <a:latin typeface="Segoe UI"/>
                <a:cs typeface="Segoe UI"/>
              </a:rPr>
              <a:t>in remote </a:t>
            </a:r>
            <a:r>
              <a:rPr sz="1400" dirty="0">
                <a:latin typeface="Segoe UI"/>
                <a:cs typeface="Segoe UI"/>
              </a:rPr>
              <a:t> storage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subsequent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requests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served </a:t>
            </a:r>
            <a:r>
              <a:rPr sz="1400" spc="-5" dirty="0">
                <a:latin typeface="Segoe UI"/>
                <a:cs typeface="Segoe UI"/>
              </a:rPr>
              <a:t>immediately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781800" y="1528572"/>
            <a:ext cx="536575" cy="725805"/>
            <a:chOff x="6781800" y="1528572"/>
            <a:chExt cx="536575" cy="725805"/>
          </a:xfrm>
        </p:grpSpPr>
        <p:sp>
          <p:nvSpPr>
            <p:cNvPr id="29" name="object 29"/>
            <p:cNvSpPr/>
            <p:nvPr/>
          </p:nvSpPr>
          <p:spPr>
            <a:xfrm>
              <a:off x="6807707" y="1813560"/>
              <a:ext cx="323215" cy="307975"/>
            </a:xfrm>
            <a:custGeom>
              <a:avLst/>
              <a:gdLst/>
              <a:ahLst/>
              <a:cxnLst/>
              <a:rect l="l" t="t" r="r" b="b"/>
              <a:pathLst>
                <a:path w="323215" h="307975">
                  <a:moveTo>
                    <a:pt x="272034" y="173609"/>
                  </a:moveTo>
                  <a:lnTo>
                    <a:pt x="272109" y="163417"/>
                  </a:lnTo>
                  <a:lnTo>
                    <a:pt x="272161" y="153225"/>
                  </a:lnTo>
                  <a:lnTo>
                    <a:pt x="272212" y="143033"/>
                  </a:lnTo>
                  <a:lnTo>
                    <a:pt x="272288" y="132841"/>
                  </a:lnTo>
                  <a:lnTo>
                    <a:pt x="50800" y="132841"/>
                  </a:lnTo>
                  <a:lnTo>
                    <a:pt x="50800" y="307848"/>
                  </a:lnTo>
                  <a:lnTo>
                    <a:pt x="27686" y="307848"/>
                  </a:lnTo>
                  <a:lnTo>
                    <a:pt x="27686" y="123062"/>
                  </a:lnTo>
                  <a:lnTo>
                    <a:pt x="0" y="123062"/>
                  </a:lnTo>
                  <a:lnTo>
                    <a:pt x="161544" y="0"/>
                  </a:lnTo>
                  <a:lnTo>
                    <a:pt x="323088" y="123062"/>
                  </a:lnTo>
                  <a:lnTo>
                    <a:pt x="295401" y="123062"/>
                  </a:lnTo>
                  <a:lnTo>
                    <a:pt x="295275" y="167004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7143" y="1959863"/>
              <a:ext cx="364235" cy="2941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81800" y="1528572"/>
              <a:ext cx="428625" cy="309880"/>
            </a:xfrm>
            <a:custGeom>
              <a:avLst/>
              <a:gdLst/>
              <a:ahLst/>
              <a:cxnLst/>
              <a:rect l="l" t="t" r="r" b="b"/>
              <a:pathLst>
                <a:path w="428625" h="309880">
                  <a:moveTo>
                    <a:pt x="268224" y="0"/>
                  </a:moveTo>
                  <a:lnTo>
                    <a:pt x="220024" y="4570"/>
                  </a:lnTo>
                  <a:lnTo>
                    <a:pt x="174653" y="17745"/>
                  </a:lnTo>
                  <a:lnTo>
                    <a:pt x="132870" y="38725"/>
                  </a:lnTo>
                  <a:lnTo>
                    <a:pt x="95432" y="66707"/>
                  </a:lnTo>
                  <a:lnTo>
                    <a:pt x="63100" y="100890"/>
                  </a:lnTo>
                  <a:lnTo>
                    <a:pt x="36632" y="140471"/>
                  </a:lnTo>
                  <a:lnTo>
                    <a:pt x="16786" y="184649"/>
                  </a:lnTo>
                  <a:lnTo>
                    <a:pt x="4323" y="232623"/>
                  </a:lnTo>
                  <a:lnTo>
                    <a:pt x="0" y="283590"/>
                  </a:lnTo>
                  <a:lnTo>
                    <a:pt x="0" y="309372"/>
                  </a:lnTo>
                  <a:lnTo>
                    <a:pt x="36575" y="309372"/>
                  </a:lnTo>
                  <a:lnTo>
                    <a:pt x="36575" y="283590"/>
                  </a:lnTo>
                  <a:lnTo>
                    <a:pt x="37363" y="263917"/>
                  </a:lnTo>
                  <a:lnTo>
                    <a:pt x="39639" y="244601"/>
                  </a:lnTo>
                  <a:lnTo>
                    <a:pt x="43273" y="225762"/>
                  </a:lnTo>
                  <a:lnTo>
                    <a:pt x="48132" y="207517"/>
                  </a:lnTo>
                  <a:lnTo>
                    <a:pt x="70739" y="217169"/>
                  </a:lnTo>
                  <a:lnTo>
                    <a:pt x="73151" y="208787"/>
                  </a:lnTo>
                  <a:lnTo>
                    <a:pt x="79248" y="193293"/>
                  </a:lnTo>
                  <a:lnTo>
                    <a:pt x="56642" y="183641"/>
                  </a:lnTo>
                  <a:lnTo>
                    <a:pt x="64160" y="167507"/>
                  </a:lnTo>
                  <a:lnTo>
                    <a:pt x="72882" y="152003"/>
                  </a:lnTo>
                  <a:lnTo>
                    <a:pt x="82627" y="137332"/>
                  </a:lnTo>
                  <a:lnTo>
                    <a:pt x="93218" y="123698"/>
                  </a:lnTo>
                  <a:lnTo>
                    <a:pt x="110363" y="141731"/>
                  </a:lnTo>
                  <a:lnTo>
                    <a:pt x="121284" y="128904"/>
                  </a:lnTo>
                  <a:lnTo>
                    <a:pt x="127380" y="123062"/>
                  </a:lnTo>
                  <a:lnTo>
                    <a:pt x="110363" y="105028"/>
                  </a:lnTo>
                  <a:lnTo>
                    <a:pt x="123114" y="93329"/>
                  </a:lnTo>
                  <a:lnTo>
                    <a:pt x="136747" y="82486"/>
                  </a:lnTo>
                  <a:lnTo>
                    <a:pt x="151189" y="72596"/>
                  </a:lnTo>
                  <a:lnTo>
                    <a:pt x="166370" y="63753"/>
                  </a:lnTo>
                  <a:lnTo>
                    <a:pt x="175514" y="87629"/>
                  </a:lnTo>
                  <a:lnTo>
                    <a:pt x="182879" y="83819"/>
                  </a:lnTo>
                  <a:lnTo>
                    <a:pt x="190246" y="80517"/>
                  </a:lnTo>
                  <a:lnTo>
                    <a:pt x="198120" y="77342"/>
                  </a:lnTo>
                  <a:lnTo>
                    <a:pt x="188975" y="53466"/>
                  </a:lnTo>
                  <a:lnTo>
                    <a:pt x="204847" y="47906"/>
                  </a:lnTo>
                  <a:lnTo>
                    <a:pt x="221361" y="43751"/>
                  </a:lnTo>
                  <a:lnTo>
                    <a:pt x="238446" y="40929"/>
                  </a:lnTo>
                  <a:lnTo>
                    <a:pt x="256031" y="39369"/>
                  </a:lnTo>
                  <a:lnTo>
                    <a:pt x="256031" y="65150"/>
                  </a:lnTo>
                  <a:lnTo>
                    <a:pt x="260350" y="65150"/>
                  </a:lnTo>
                  <a:lnTo>
                    <a:pt x="263905" y="64388"/>
                  </a:lnTo>
                  <a:lnTo>
                    <a:pt x="276098" y="64388"/>
                  </a:lnTo>
                  <a:lnTo>
                    <a:pt x="280416" y="65150"/>
                  </a:lnTo>
                  <a:lnTo>
                    <a:pt x="280416" y="39369"/>
                  </a:lnTo>
                  <a:lnTo>
                    <a:pt x="298001" y="41028"/>
                  </a:lnTo>
                  <a:lnTo>
                    <a:pt x="315087" y="44068"/>
                  </a:lnTo>
                  <a:lnTo>
                    <a:pt x="331600" y="48442"/>
                  </a:lnTo>
                  <a:lnTo>
                    <a:pt x="347472" y="54101"/>
                  </a:lnTo>
                  <a:lnTo>
                    <a:pt x="338327" y="77342"/>
                  </a:lnTo>
                  <a:lnTo>
                    <a:pt x="346201" y="80517"/>
                  </a:lnTo>
                  <a:lnTo>
                    <a:pt x="353568" y="83819"/>
                  </a:lnTo>
                  <a:lnTo>
                    <a:pt x="360933" y="87629"/>
                  </a:lnTo>
                  <a:lnTo>
                    <a:pt x="370077" y="63753"/>
                  </a:lnTo>
                  <a:lnTo>
                    <a:pt x="378529" y="68363"/>
                  </a:lnTo>
                  <a:lnTo>
                    <a:pt x="386635" y="73390"/>
                  </a:lnTo>
                  <a:lnTo>
                    <a:pt x="394527" y="78773"/>
                  </a:lnTo>
                  <a:lnTo>
                    <a:pt x="402335" y="84454"/>
                  </a:lnTo>
                  <a:lnTo>
                    <a:pt x="428498" y="56768"/>
                  </a:lnTo>
                  <a:lnTo>
                    <a:pt x="393186" y="32896"/>
                  </a:lnTo>
                  <a:lnTo>
                    <a:pt x="354314" y="15049"/>
                  </a:lnTo>
                  <a:lnTo>
                    <a:pt x="312465" y="3869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4211" y="1598676"/>
              <a:ext cx="294036" cy="247411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6138671" y="1836420"/>
            <a:ext cx="421005" cy="234950"/>
          </a:xfrm>
          <a:custGeom>
            <a:avLst/>
            <a:gdLst/>
            <a:ahLst/>
            <a:cxnLst/>
            <a:rect l="l" t="t" r="r" b="b"/>
            <a:pathLst>
              <a:path w="421004" h="234950">
                <a:moveTo>
                  <a:pt x="117348" y="0"/>
                </a:moveTo>
                <a:lnTo>
                  <a:pt x="0" y="117347"/>
                </a:lnTo>
                <a:lnTo>
                  <a:pt x="117348" y="234695"/>
                </a:lnTo>
                <a:lnTo>
                  <a:pt x="117348" y="176021"/>
                </a:lnTo>
                <a:lnTo>
                  <a:pt x="420624" y="176021"/>
                </a:lnTo>
                <a:lnTo>
                  <a:pt x="420624" y="58674"/>
                </a:lnTo>
                <a:lnTo>
                  <a:pt x="117348" y="58674"/>
                </a:lnTo>
                <a:lnTo>
                  <a:pt x="117348" y="0"/>
                </a:lnTo>
                <a:close/>
              </a:path>
            </a:pathLst>
          </a:custGeom>
          <a:solidFill>
            <a:srgbClr val="8AA1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5564" y="1836420"/>
            <a:ext cx="265430" cy="160020"/>
          </a:xfrm>
          <a:custGeom>
            <a:avLst/>
            <a:gdLst/>
            <a:ahLst/>
            <a:cxnLst/>
            <a:rect l="l" t="t" r="r" b="b"/>
            <a:pathLst>
              <a:path w="265429" h="160019">
                <a:moveTo>
                  <a:pt x="229870" y="112013"/>
                </a:moveTo>
                <a:lnTo>
                  <a:pt x="117387" y="112013"/>
                </a:lnTo>
                <a:lnTo>
                  <a:pt x="59626" y="112013"/>
                </a:lnTo>
                <a:lnTo>
                  <a:pt x="38346" y="112013"/>
                </a:lnTo>
                <a:lnTo>
                  <a:pt x="35306" y="112013"/>
                </a:lnTo>
                <a:lnTo>
                  <a:pt x="35306" y="47255"/>
                </a:lnTo>
                <a:lnTo>
                  <a:pt x="35306" y="14001"/>
                </a:lnTo>
                <a:lnTo>
                  <a:pt x="35306" y="1750"/>
                </a:lnTo>
                <a:lnTo>
                  <a:pt x="35306" y="0"/>
                </a:lnTo>
                <a:lnTo>
                  <a:pt x="147788" y="0"/>
                </a:lnTo>
                <a:lnTo>
                  <a:pt x="205549" y="0"/>
                </a:lnTo>
                <a:lnTo>
                  <a:pt x="226829" y="0"/>
                </a:lnTo>
                <a:lnTo>
                  <a:pt x="229870" y="0"/>
                </a:lnTo>
                <a:lnTo>
                  <a:pt x="229870" y="112013"/>
                </a:lnTo>
                <a:close/>
              </a:path>
              <a:path w="265429" h="160019">
                <a:moveTo>
                  <a:pt x="0" y="152018"/>
                </a:moveTo>
                <a:lnTo>
                  <a:pt x="0" y="156463"/>
                </a:lnTo>
                <a:lnTo>
                  <a:pt x="3937" y="160019"/>
                </a:lnTo>
                <a:lnTo>
                  <a:pt x="8889" y="160019"/>
                </a:lnTo>
                <a:lnTo>
                  <a:pt x="151915" y="160019"/>
                </a:lnTo>
                <a:lnTo>
                  <a:pt x="225361" y="160019"/>
                </a:lnTo>
                <a:lnTo>
                  <a:pt x="252420" y="160019"/>
                </a:lnTo>
                <a:lnTo>
                  <a:pt x="256286" y="160019"/>
                </a:lnTo>
                <a:lnTo>
                  <a:pt x="261238" y="160019"/>
                </a:lnTo>
                <a:lnTo>
                  <a:pt x="265175" y="156463"/>
                </a:lnTo>
                <a:lnTo>
                  <a:pt x="265175" y="152018"/>
                </a:lnTo>
                <a:lnTo>
                  <a:pt x="265175" y="147319"/>
                </a:lnTo>
                <a:lnTo>
                  <a:pt x="263525" y="143001"/>
                </a:lnTo>
                <a:lnTo>
                  <a:pt x="260731" y="139953"/>
                </a:lnTo>
                <a:lnTo>
                  <a:pt x="242889" y="123801"/>
                </a:lnTo>
                <a:lnTo>
                  <a:pt x="233727" y="115506"/>
                </a:lnTo>
                <a:lnTo>
                  <a:pt x="230352" y="112450"/>
                </a:lnTo>
                <a:lnTo>
                  <a:pt x="229870" y="112013"/>
                </a:lnTo>
                <a:lnTo>
                  <a:pt x="117387" y="112013"/>
                </a:lnTo>
                <a:lnTo>
                  <a:pt x="59626" y="112013"/>
                </a:lnTo>
                <a:lnTo>
                  <a:pt x="38346" y="112013"/>
                </a:lnTo>
                <a:lnTo>
                  <a:pt x="35306" y="112013"/>
                </a:lnTo>
                <a:lnTo>
                  <a:pt x="17464" y="128166"/>
                </a:lnTo>
                <a:lnTo>
                  <a:pt x="0" y="147319"/>
                </a:lnTo>
                <a:lnTo>
                  <a:pt x="0" y="1520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623559" y="2060448"/>
            <a:ext cx="327025" cy="212090"/>
            <a:chOff x="5623559" y="2060448"/>
            <a:chExt cx="327025" cy="212090"/>
          </a:xfrm>
        </p:grpSpPr>
        <p:sp>
          <p:nvSpPr>
            <p:cNvPr id="36" name="object 36"/>
            <p:cNvSpPr/>
            <p:nvPr/>
          </p:nvSpPr>
          <p:spPr>
            <a:xfrm>
              <a:off x="5745479" y="2115312"/>
              <a:ext cx="85725" cy="151130"/>
            </a:xfrm>
            <a:custGeom>
              <a:avLst/>
              <a:gdLst/>
              <a:ahLst/>
              <a:cxnLst/>
              <a:rect l="l" t="t" r="r" b="b"/>
              <a:pathLst>
                <a:path w="85725" h="151130">
                  <a:moveTo>
                    <a:pt x="80645" y="150875"/>
                  </a:moveTo>
                  <a:lnTo>
                    <a:pt x="80645" y="150875"/>
                  </a:lnTo>
                  <a:lnTo>
                    <a:pt x="2159" y="150875"/>
                  </a:lnTo>
                  <a:lnTo>
                    <a:pt x="0" y="148589"/>
                  </a:lnTo>
                  <a:lnTo>
                    <a:pt x="0" y="2286"/>
                  </a:lnTo>
                  <a:lnTo>
                    <a:pt x="2159" y="0"/>
                  </a:lnTo>
                  <a:lnTo>
                    <a:pt x="83185" y="0"/>
                  </a:lnTo>
                  <a:lnTo>
                    <a:pt x="85344" y="2286"/>
                  </a:lnTo>
                  <a:lnTo>
                    <a:pt x="85344" y="148589"/>
                  </a:lnTo>
                  <a:lnTo>
                    <a:pt x="83185" y="150875"/>
                  </a:lnTo>
                  <a:lnTo>
                    <a:pt x="80645" y="150875"/>
                  </a:lnTo>
                  <a:close/>
                </a:path>
                <a:path w="85725" h="151130">
                  <a:moveTo>
                    <a:pt x="33147" y="130810"/>
                  </a:moveTo>
                  <a:lnTo>
                    <a:pt x="52197" y="13081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23559" y="206502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5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75376" y="1525524"/>
            <a:ext cx="225552" cy="17754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5623559" y="1755648"/>
            <a:ext cx="327025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5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83934" y="1544802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8AA108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8AA108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653271" y="1740407"/>
            <a:ext cx="463550" cy="455930"/>
            <a:chOff x="8653271" y="1740407"/>
            <a:chExt cx="463550" cy="455930"/>
          </a:xfrm>
        </p:grpSpPr>
        <p:sp>
          <p:nvSpPr>
            <p:cNvPr id="42" name="object 42"/>
            <p:cNvSpPr/>
            <p:nvPr/>
          </p:nvSpPr>
          <p:spPr>
            <a:xfrm>
              <a:off x="8659367" y="1746503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4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3" y="136144"/>
                  </a:lnTo>
                  <a:lnTo>
                    <a:pt x="54863" y="315468"/>
                  </a:lnTo>
                  <a:lnTo>
                    <a:pt x="29845" y="315468"/>
                  </a:lnTo>
                  <a:lnTo>
                    <a:pt x="29845" y="126111"/>
                  </a:lnTo>
                  <a:lnTo>
                    <a:pt x="0" y="126111"/>
                  </a:lnTo>
                  <a:lnTo>
                    <a:pt x="174498" y="0"/>
                  </a:lnTo>
                  <a:lnTo>
                    <a:pt x="348996" y="126111"/>
                  </a:lnTo>
                  <a:lnTo>
                    <a:pt x="319150" y="126111"/>
                  </a:lnTo>
                  <a:lnTo>
                    <a:pt x="319024" y="171069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23375" y="1895855"/>
              <a:ext cx="393192" cy="30022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9249156" y="1854707"/>
            <a:ext cx="455930" cy="239395"/>
          </a:xfrm>
          <a:custGeom>
            <a:avLst/>
            <a:gdLst/>
            <a:ahLst/>
            <a:cxnLst/>
            <a:rect l="l" t="t" r="r" b="b"/>
            <a:pathLst>
              <a:path w="455929" h="239394">
                <a:moveTo>
                  <a:pt x="336042" y="0"/>
                </a:moveTo>
                <a:lnTo>
                  <a:pt x="336042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6042" y="179450"/>
                </a:lnTo>
                <a:lnTo>
                  <a:pt x="336042" y="239267"/>
                </a:lnTo>
                <a:lnTo>
                  <a:pt x="455675" y="119633"/>
                </a:lnTo>
                <a:lnTo>
                  <a:pt x="33604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832847" y="1723644"/>
            <a:ext cx="295910" cy="449580"/>
            <a:chOff x="9832847" y="1723644"/>
            <a:chExt cx="295910" cy="449580"/>
          </a:xfrm>
        </p:grpSpPr>
        <p:sp>
          <p:nvSpPr>
            <p:cNvPr id="46" name="object 46"/>
            <p:cNvSpPr/>
            <p:nvPr/>
          </p:nvSpPr>
          <p:spPr>
            <a:xfrm>
              <a:off x="9832847" y="1723644"/>
              <a:ext cx="295910" cy="94615"/>
            </a:xfrm>
            <a:custGeom>
              <a:avLst/>
              <a:gdLst/>
              <a:ahLst/>
              <a:cxnLst/>
              <a:rect l="l" t="t" r="r" b="b"/>
              <a:pathLst>
                <a:path w="295909" h="94614">
                  <a:moveTo>
                    <a:pt x="147827" y="0"/>
                  </a:moveTo>
                  <a:lnTo>
                    <a:pt x="90279" y="3720"/>
                  </a:lnTo>
                  <a:lnTo>
                    <a:pt x="43291" y="13858"/>
                  </a:lnTo>
                  <a:lnTo>
                    <a:pt x="11614" y="28878"/>
                  </a:lnTo>
                  <a:lnTo>
                    <a:pt x="0" y="47243"/>
                  </a:lnTo>
                  <a:lnTo>
                    <a:pt x="11614" y="65609"/>
                  </a:lnTo>
                  <a:lnTo>
                    <a:pt x="43291" y="80629"/>
                  </a:lnTo>
                  <a:lnTo>
                    <a:pt x="90279" y="90767"/>
                  </a:lnTo>
                  <a:lnTo>
                    <a:pt x="147827" y="94487"/>
                  </a:lnTo>
                  <a:lnTo>
                    <a:pt x="205376" y="90767"/>
                  </a:lnTo>
                  <a:lnTo>
                    <a:pt x="252364" y="80629"/>
                  </a:lnTo>
                  <a:lnTo>
                    <a:pt x="284041" y="65609"/>
                  </a:lnTo>
                  <a:lnTo>
                    <a:pt x="295655" y="47243"/>
                  </a:lnTo>
                  <a:lnTo>
                    <a:pt x="284041" y="28878"/>
                  </a:lnTo>
                  <a:lnTo>
                    <a:pt x="252364" y="13858"/>
                  </a:lnTo>
                  <a:lnTo>
                    <a:pt x="205376" y="3720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32847" y="1795272"/>
              <a:ext cx="295910" cy="142240"/>
            </a:xfrm>
            <a:custGeom>
              <a:avLst/>
              <a:gdLst/>
              <a:ahLst/>
              <a:cxnLst/>
              <a:rect l="l" t="t" r="r" b="b"/>
              <a:pathLst>
                <a:path w="295909" h="142239">
                  <a:moveTo>
                    <a:pt x="0" y="0"/>
                  </a:moveTo>
                  <a:lnTo>
                    <a:pt x="0" y="94487"/>
                  </a:lnTo>
                  <a:lnTo>
                    <a:pt x="11668" y="112853"/>
                  </a:lnTo>
                  <a:lnTo>
                    <a:pt x="43434" y="127873"/>
                  </a:lnTo>
                  <a:lnTo>
                    <a:pt x="90439" y="138011"/>
                  </a:lnTo>
                  <a:lnTo>
                    <a:pt x="147827" y="141731"/>
                  </a:lnTo>
                  <a:lnTo>
                    <a:pt x="205216" y="138011"/>
                  </a:lnTo>
                  <a:lnTo>
                    <a:pt x="252221" y="127873"/>
                  </a:lnTo>
                  <a:lnTo>
                    <a:pt x="283987" y="112853"/>
                  </a:lnTo>
                  <a:lnTo>
                    <a:pt x="295655" y="94487"/>
                  </a:lnTo>
                  <a:lnTo>
                    <a:pt x="247142" y="94487"/>
                  </a:lnTo>
                  <a:lnTo>
                    <a:pt x="242824" y="89788"/>
                  </a:lnTo>
                  <a:lnTo>
                    <a:pt x="242824" y="75564"/>
                  </a:lnTo>
                  <a:lnTo>
                    <a:pt x="247142" y="70865"/>
                  </a:lnTo>
                  <a:lnTo>
                    <a:pt x="295655" y="70865"/>
                  </a:lnTo>
                  <a:lnTo>
                    <a:pt x="295655" y="47243"/>
                  </a:lnTo>
                  <a:lnTo>
                    <a:pt x="147827" y="47243"/>
                  </a:lnTo>
                  <a:lnTo>
                    <a:pt x="90439" y="43523"/>
                  </a:lnTo>
                  <a:lnTo>
                    <a:pt x="43434" y="33385"/>
                  </a:lnTo>
                  <a:lnTo>
                    <a:pt x="11668" y="18365"/>
                  </a:lnTo>
                  <a:lnTo>
                    <a:pt x="0" y="0"/>
                  </a:lnTo>
                  <a:close/>
                </a:path>
                <a:path w="295909" h="142239">
                  <a:moveTo>
                    <a:pt x="295655" y="70865"/>
                  </a:moveTo>
                  <a:lnTo>
                    <a:pt x="259715" y="70865"/>
                  </a:lnTo>
                  <a:lnTo>
                    <a:pt x="264032" y="75564"/>
                  </a:lnTo>
                  <a:lnTo>
                    <a:pt x="264032" y="89788"/>
                  </a:lnTo>
                  <a:lnTo>
                    <a:pt x="259715" y="94487"/>
                  </a:lnTo>
                  <a:lnTo>
                    <a:pt x="295655" y="94487"/>
                  </a:lnTo>
                  <a:lnTo>
                    <a:pt x="295655" y="70865"/>
                  </a:lnTo>
                  <a:close/>
                </a:path>
                <a:path w="295909" h="142239">
                  <a:moveTo>
                    <a:pt x="295655" y="0"/>
                  </a:moveTo>
                  <a:lnTo>
                    <a:pt x="283987" y="18365"/>
                  </a:lnTo>
                  <a:lnTo>
                    <a:pt x="252221" y="33385"/>
                  </a:lnTo>
                  <a:lnTo>
                    <a:pt x="205216" y="43523"/>
                  </a:lnTo>
                  <a:lnTo>
                    <a:pt x="147827" y="47243"/>
                  </a:lnTo>
                  <a:lnTo>
                    <a:pt x="295655" y="47243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832848" y="1912619"/>
              <a:ext cx="295910" cy="260985"/>
            </a:xfrm>
            <a:custGeom>
              <a:avLst/>
              <a:gdLst/>
              <a:ahLst/>
              <a:cxnLst/>
              <a:rect l="l" t="t" r="r" b="b"/>
              <a:pathLst>
                <a:path w="295909" h="260985">
                  <a:moveTo>
                    <a:pt x="295656" y="118872"/>
                  </a:moveTo>
                  <a:lnTo>
                    <a:pt x="283984" y="137248"/>
                  </a:lnTo>
                  <a:lnTo>
                    <a:pt x="264033" y="146685"/>
                  </a:lnTo>
                  <a:lnTo>
                    <a:pt x="264033" y="194437"/>
                  </a:lnTo>
                  <a:lnTo>
                    <a:pt x="264033" y="208661"/>
                  </a:lnTo>
                  <a:lnTo>
                    <a:pt x="259715" y="213360"/>
                  </a:lnTo>
                  <a:lnTo>
                    <a:pt x="247142" y="213360"/>
                  </a:lnTo>
                  <a:lnTo>
                    <a:pt x="242824" y="208661"/>
                  </a:lnTo>
                  <a:lnTo>
                    <a:pt x="242824" y="194437"/>
                  </a:lnTo>
                  <a:lnTo>
                    <a:pt x="247142" y="189738"/>
                  </a:lnTo>
                  <a:lnTo>
                    <a:pt x="259715" y="189738"/>
                  </a:lnTo>
                  <a:lnTo>
                    <a:pt x="264033" y="194437"/>
                  </a:lnTo>
                  <a:lnTo>
                    <a:pt x="264033" y="146685"/>
                  </a:lnTo>
                  <a:lnTo>
                    <a:pt x="252209" y="152260"/>
                  </a:lnTo>
                  <a:lnTo>
                    <a:pt x="205206" y="162407"/>
                  </a:lnTo>
                  <a:lnTo>
                    <a:pt x="147828" y="166116"/>
                  </a:lnTo>
                  <a:lnTo>
                    <a:pt x="90436" y="162407"/>
                  </a:lnTo>
                  <a:lnTo>
                    <a:pt x="43434" y="152260"/>
                  </a:lnTo>
                  <a:lnTo>
                    <a:pt x="11658" y="137248"/>
                  </a:lnTo>
                  <a:lnTo>
                    <a:pt x="0" y="118872"/>
                  </a:lnTo>
                  <a:lnTo>
                    <a:pt x="0" y="213360"/>
                  </a:lnTo>
                  <a:lnTo>
                    <a:pt x="11658" y="231736"/>
                  </a:lnTo>
                  <a:lnTo>
                    <a:pt x="43434" y="246748"/>
                  </a:lnTo>
                  <a:lnTo>
                    <a:pt x="90436" y="256895"/>
                  </a:lnTo>
                  <a:lnTo>
                    <a:pt x="147828" y="260604"/>
                  </a:lnTo>
                  <a:lnTo>
                    <a:pt x="205206" y="256895"/>
                  </a:lnTo>
                  <a:lnTo>
                    <a:pt x="252209" y="246748"/>
                  </a:lnTo>
                  <a:lnTo>
                    <a:pt x="283984" y="231736"/>
                  </a:lnTo>
                  <a:lnTo>
                    <a:pt x="295656" y="213360"/>
                  </a:lnTo>
                  <a:lnTo>
                    <a:pt x="295656" y="189738"/>
                  </a:lnTo>
                  <a:lnTo>
                    <a:pt x="295656" y="166116"/>
                  </a:lnTo>
                  <a:lnTo>
                    <a:pt x="295656" y="118872"/>
                  </a:lnTo>
                  <a:close/>
                </a:path>
                <a:path w="295909" h="260985">
                  <a:moveTo>
                    <a:pt x="295656" y="0"/>
                  </a:moveTo>
                  <a:lnTo>
                    <a:pt x="283984" y="18376"/>
                  </a:lnTo>
                  <a:lnTo>
                    <a:pt x="264033" y="27813"/>
                  </a:lnTo>
                  <a:lnTo>
                    <a:pt x="264033" y="75565"/>
                  </a:lnTo>
                  <a:lnTo>
                    <a:pt x="264033" y="89789"/>
                  </a:lnTo>
                  <a:lnTo>
                    <a:pt x="259715" y="94488"/>
                  </a:lnTo>
                  <a:lnTo>
                    <a:pt x="247142" y="94488"/>
                  </a:lnTo>
                  <a:lnTo>
                    <a:pt x="242824" y="89789"/>
                  </a:lnTo>
                  <a:lnTo>
                    <a:pt x="242824" y="75565"/>
                  </a:lnTo>
                  <a:lnTo>
                    <a:pt x="247142" y="70866"/>
                  </a:lnTo>
                  <a:lnTo>
                    <a:pt x="259715" y="70866"/>
                  </a:lnTo>
                  <a:lnTo>
                    <a:pt x="264033" y="75565"/>
                  </a:lnTo>
                  <a:lnTo>
                    <a:pt x="264033" y="27813"/>
                  </a:lnTo>
                  <a:lnTo>
                    <a:pt x="252209" y="33388"/>
                  </a:lnTo>
                  <a:lnTo>
                    <a:pt x="205206" y="43535"/>
                  </a:lnTo>
                  <a:lnTo>
                    <a:pt x="147828" y="47244"/>
                  </a:lnTo>
                  <a:lnTo>
                    <a:pt x="90436" y="43535"/>
                  </a:lnTo>
                  <a:lnTo>
                    <a:pt x="43434" y="33388"/>
                  </a:lnTo>
                  <a:lnTo>
                    <a:pt x="11658" y="18376"/>
                  </a:lnTo>
                  <a:lnTo>
                    <a:pt x="0" y="0"/>
                  </a:lnTo>
                  <a:lnTo>
                    <a:pt x="0" y="94488"/>
                  </a:lnTo>
                  <a:lnTo>
                    <a:pt x="11658" y="112864"/>
                  </a:lnTo>
                  <a:lnTo>
                    <a:pt x="43434" y="127876"/>
                  </a:lnTo>
                  <a:lnTo>
                    <a:pt x="90436" y="138023"/>
                  </a:lnTo>
                  <a:lnTo>
                    <a:pt x="147828" y="141732"/>
                  </a:lnTo>
                  <a:lnTo>
                    <a:pt x="205206" y="138023"/>
                  </a:lnTo>
                  <a:lnTo>
                    <a:pt x="252209" y="127876"/>
                  </a:lnTo>
                  <a:lnTo>
                    <a:pt x="283984" y="112864"/>
                  </a:lnTo>
                  <a:lnTo>
                    <a:pt x="295656" y="94488"/>
                  </a:lnTo>
                  <a:lnTo>
                    <a:pt x="295656" y="70866"/>
                  </a:lnTo>
                  <a:lnTo>
                    <a:pt x="295656" y="47244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149333" y="1566138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786" y="4749520"/>
            <a:ext cx="300482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latin typeface="Segoe UI"/>
                <a:cs typeface="Segoe UI"/>
              </a:rPr>
              <a:t>Subsequent executions </a:t>
            </a:r>
            <a:r>
              <a:rPr sz="1400" dirty="0">
                <a:latin typeface="Segoe UI"/>
                <a:cs typeface="Segoe UI"/>
              </a:rPr>
              <a:t>for the </a:t>
            </a:r>
            <a:r>
              <a:rPr sz="1400" spc="-5" dirty="0">
                <a:latin typeface="Segoe UI"/>
                <a:cs typeface="Segoe UI"/>
              </a:rPr>
              <a:t>same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bypass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 and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 </a:t>
            </a:r>
            <a:r>
              <a:rPr sz="1400" spc="-5" dirty="0">
                <a:latin typeface="Segoe UI"/>
                <a:cs typeface="Segoe UI"/>
              </a:rPr>
              <a:t>fetched </a:t>
            </a:r>
            <a:r>
              <a:rPr sz="1400" dirty="0">
                <a:latin typeface="Segoe UI"/>
                <a:cs typeface="Segoe UI"/>
              </a:rPr>
              <a:t>instantly </a:t>
            </a:r>
            <a:r>
              <a:rPr sz="1400" spc="-5" dirty="0">
                <a:latin typeface="Segoe UI"/>
                <a:cs typeface="Segoe UI"/>
              </a:rPr>
              <a:t>from persistent </a:t>
            </a:r>
            <a:r>
              <a:rPr sz="1400" dirty="0">
                <a:latin typeface="Segoe UI"/>
                <a:cs typeface="Segoe UI"/>
              </a:rPr>
              <a:t> cache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 remote</a:t>
            </a:r>
            <a:r>
              <a:rPr sz="1400" dirty="0">
                <a:latin typeface="Segoe UI"/>
                <a:cs typeface="Segoe UI"/>
              </a:rPr>
              <a:t> storage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4611" y="4837176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144780" y="0"/>
                </a:moveTo>
                <a:lnTo>
                  <a:pt x="99018" y="7376"/>
                </a:lnTo>
                <a:lnTo>
                  <a:pt x="59275" y="27919"/>
                </a:lnTo>
                <a:lnTo>
                  <a:pt x="27934" y="59253"/>
                </a:lnTo>
                <a:lnTo>
                  <a:pt x="7381" y="98999"/>
                </a:lnTo>
                <a:lnTo>
                  <a:pt x="0" y="144780"/>
                </a:lnTo>
                <a:lnTo>
                  <a:pt x="7381" y="190560"/>
                </a:lnTo>
                <a:lnTo>
                  <a:pt x="27934" y="230306"/>
                </a:lnTo>
                <a:lnTo>
                  <a:pt x="59275" y="261640"/>
                </a:lnTo>
                <a:lnTo>
                  <a:pt x="99018" y="282183"/>
                </a:lnTo>
                <a:lnTo>
                  <a:pt x="144780" y="289560"/>
                </a:lnTo>
                <a:lnTo>
                  <a:pt x="190541" y="282183"/>
                </a:lnTo>
                <a:lnTo>
                  <a:pt x="230284" y="261640"/>
                </a:lnTo>
                <a:lnTo>
                  <a:pt x="261625" y="230306"/>
                </a:lnTo>
                <a:lnTo>
                  <a:pt x="282178" y="190560"/>
                </a:lnTo>
                <a:lnTo>
                  <a:pt x="289560" y="144780"/>
                </a:lnTo>
                <a:lnTo>
                  <a:pt x="282178" y="98999"/>
                </a:lnTo>
                <a:lnTo>
                  <a:pt x="261625" y="59253"/>
                </a:lnTo>
                <a:lnTo>
                  <a:pt x="230284" y="27919"/>
                </a:lnTo>
                <a:lnTo>
                  <a:pt x="190541" y="7376"/>
                </a:lnTo>
                <a:lnTo>
                  <a:pt x="1447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00304" y="4855590"/>
            <a:ext cx="12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866900" y="3723132"/>
            <a:ext cx="579120" cy="789940"/>
            <a:chOff x="1866900" y="3723132"/>
            <a:chExt cx="579120" cy="789940"/>
          </a:xfrm>
        </p:grpSpPr>
        <p:sp>
          <p:nvSpPr>
            <p:cNvPr id="54" name="object 54"/>
            <p:cNvSpPr/>
            <p:nvPr/>
          </p:nvSpPr>
          <p:spPr>
            <a:xfrm>
              <a:off x="1927860" y="4062984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5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3" y="136144"/>
                  </a:lnTo>
                  <a:lnTo>
                    <a:pt x="54863" y="315468"/>
                  </a:lnTo>
                  <a:lnTo>
                    <a:pt x="29844" y="315468"/>
                  </a:lnTo>
                  <a:lnTo>
                    <a:pt x="29844" y="126111"/>
                  </a:lnTo>
                  <a:lnTo>
                    <a:pt x="0" y="126111"/>
                  </a:lnTo>
                  <a:lnTo>
                    <a:pt x="174497" y="0"/>
                  </a:lnTo>
                  <a:lnTo>
                    <a:pt x="348995" y="126111"/>
                  </a:lnTo>
                  <a:lnTo>
                    <a:pt x="319150" y="126111"/>
                  </a:lnTo>
                  <a:lnTo>
                    <a:pt x="319023" y="17106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1868" y="4213860"/>
              <a:ext cx="393191" cy="29870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866900" y="3723132"/>
              <a:ext cx="462280" cy="315595"/>
            </a:xfrm>
            <a:custGeom>
              <a:avLst/>
              <a:gdLst/>
              <a:ahLst/>
              <a:cxnLst/>
              <a:rect l="l" t="t" r="r" b="b"/>
              <a:pathLst>
                <a:path w="462280" h="315595">
                  <a:moveTo>
                    <a:pt x="289306" y="0"/>
                  </a:moveTo>
                  <a:lnTo>
                    <a:pt x="242382" y="3783"/>
                  </a:lnTo>
                  <a:lnTo>
                    <a:pt x="197868" y="14737"/>
                  </a:lnTo>
                  <a:lnTo>
                    <a:pt x="156359" y="32266"/>
                  </a:lnTo>
                  <a:lnTo>
                    <a:pt x="118451" y="55778"/>
                  </a:lnTo>
                  <a:lnTo>
                    <a:pt x="84740" y="84677"/>
                  </a:lnTo>
                  <a:lnTo>
                    <a:pt x="55823" y="118369"/>
                  </a:lnTo>
                  <a:lnTo>
                    <a:pt x="32294" y="156259"/>
                  </a:lnTo>
                  <a:lnTo>
                    <a:pt x="14750" y="197754"/>
                  </a:lnTo>
                  <a:lnTo>
                    <a:pt x="3786" y="242258"/>
                  </a:lnTo>
                  <a:lnTo>
                    <a:pt x="0" y="289179"/>
                  </a:lnTo>
                  <a:lnTo>
                    <a:pt x="0" y="315468"/>
                  </a:lnTo>
                  <a:lnTo>
                    <a:pt x="39497" y="315468"/>
                  </a:lnTo>
                  <a:lnTo>
                    <a:pt x="39497" y="289179"/>
                  </a:lnTo>
                  <a:lnTo>
                    <a:pt x="40334" y="269124"/>
                  </a:lnTo>
                  <a:lnTo>
                    <a:pt x="42767" y="249428"/>
                  </a:lnTo>
                  <a:lnTo>
                    <a:pt x="46676" y="230207"/>
                  </a:lnTo>
                  <a:lnTo>
                    <a:pt x="51943" y="211582"/>
                  </a:lnTo>
                  <a:lnTo>
                    <a:pt x="76326" y="221488"/>
                  </a:lnTo>
                  <a:lnTo>
                    <a:pt x="78362" y="215213"/>
                  </a:lnTo>
                  <a:lnTo>
                    <a:pt x="85470" y="197104"/>
                  </a:lnTo>
                  <a:lnTo>
                    <a:pt x="61087" y="187325"/>
                  </a:lnTo>
                  <a:lnTo>
                    <a:pt x="69222" y="170832"/>
                  </a:lnTo>
                  <a:lnTo>
                    <a:pt x="78644" y="155019"/>
                  </a:lnTo>
                  <a:lnTo>
                    <a:pt x="89161" y="140086"/>
                  </a:lnTo>
                  <a:lnTo>
                    <a:pt x="100583" y="126238"/>
                  </a:lnTo>
                  <a:lnTo>
                    <a:pt x="118999" y="144526"/>
                  </a:lnTo>
                  <a:lnTo>
                    <a:pt x="132589" y="130059"/>
                  </a:lnTo>
                  <a:lnTo>
                    <a:pt x="137413" y="125476"/>
                  </a:lnTo>
                  <a:lnTo>
                    <a:pt x="118999" y="107188"/>
                  </a:lnTo>
                  <a:lnTo>
                    <a:pt x="132802" y="95206"/>
                  </a:lnTo>
                  <a:lnTo>
                    <a:pt x="147510" y="84105"/>
                  </a:lnTo>
                  <a:lnTo>
                    <a:pt x="163075" y="74005"/>
                  </a:lnTo>
                  <a:lnTo>
                    <a:pt x="179450" y="65024"/>
                  </a:lnTo>
                  <a:lnTo>
                    <a:pt x="189356" y="89408"/>
                  </a:lnTo>
                  <a:lnTo>
                    <a:pt x="201263" y="83899"/>
                  </a:lnTo>
                  <a:lnTo>
                    <a:pt x="213741" y="78867"/>
                  </a:lnTo>
                  <a:lnTo>
                    <a:pt x="203835" y="54610"/>
                  </a:lnTo>
                  <a:lnTo>
                    <a:pt x="220948" y="48883"/>
                  </a:lnTo>
                  <a:lnTo>
                    <a:pt x="238728" y="44608"/>
                  </a:lnTo>
                  <a:lnTo>
                    <a:pt x="257127" y="41715"/>
                  </a:lnTo>
                  <a:lnTo>
                    <a:pt x="276098" y="40132"/>
                  </a:lnTo>
                  <a:lnTo>
                    <a:pt x="276098" y="66421"/>
                  </a:lnTo>
                  <a:lnTo>
                    <a:pt x="280797" y="66421"/>
                  </a:lnTo>
                  <a:lnTo>
                    <a:pt x="284733" y="65659"/>
                  </a:lnTo>
                  <a:lnTo>
                    <a:pt x="297814" y="65659"/>
                  </a:lnTo>
                  <a:lnTo>
                    <a:pt x="302387" y="66421"/>
                  </a:lnTo>
                  <a:lnTo>
                    <a:pt x="302387" y="40132"/>
                  </a:lnTo>
                  <a:lnTo>
                    <a:pt x="321377" y="41814"/>
                  </a:lnTo>
                  <a:lnTo>
                    <a:pt x="339820" y="44926"/>
                  </a:lnTo>
                  <a:lnTo>
                    <a:pt x="357643" y="49418"/>
                  </a:lnTo>
                  <a:lnTo>
                    <a:pt x="374776" y="55245"/>
                  </a:lnTo>
                  <a:lnTo>
                    <a:pt x="364870" y="78867"/>
                  </a:lnTo>
                  <a:lnTo>
                    <a:pt x="377348" y="83899"/>
                  </a:lnTo>
                  <a:lnTo>
                    <a:pt x="389255" y="89408"/>
                  </a:lnTo>
                  <a:lnTo>
                    <a:pt x="399161" y="65024"/>
                  </a:lnTo>
                  <a:lnTo>
                    <a:pt x="408277" y="69728"/>
                  </a:lnTo>
                  <a:lnTo>
                    <a:pt x="417036" y="74850"/>
                  </a:lnTo>
                  <a:lnTo>
                    <a:pt x="425557" y="80329"/>
                  </a:lnTo>
                  <a:lnTo>
                    <a:pt x="433958" y="86106"/>
                  </a:lnTo>
                  <a:lnTo>
                    <a:pt x="462280" y="57785"/>
                  </a:lnTo>
                  <a:lnTo>
                    <a:pt x="424144" y="33539"/>
                  </a:lnTo>
                  <a:lnTo>
                    <a:pt x="382174" y="15367"/>
                  </a:lnTo>
                  <a:lnTo>
                    <a:pt x="337014" y="3956"/>
                  </a:lnTo>
                  <a:lnTo>
                    <a:pt x="28930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0676" y="3846576"/>
              <a:ext cx="85343" cy="19176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902713" y="3985387"/>
              <a:ext cx="343535" cy="59055"/>
            </a:xfrm>
            <a:custGeom>
              <a:avLst/>
              <a:gdLst/>
              <a:ahLst/>
              <a:cxnLst/>
              <a:rect l="l" t="t" r="r" b="b"/>
              <a:pathLst>
                <a:path w="343535" h="59054">
                  <a:moveTo>
                    <a:pt x="0" y="0"/>
                  </a:moveTo>
                  <a:lnTo>
                    <a:pt x="311785" y="58419"/>
                  </a:lnTo>
                  <a:lnTo>
                    <a:pt x="313055" y="59055"/>
                  </a:lnTo>
                  <a:lnTo>
                    <a:pt x="314579" y="58674"/>
                  </a:lnTo>
                  <a:lnTo>
                    <a:pt x="343408" y="32638"/>
                  </a:lnTo>
                  <a:lnTo>
                    <a:pt x="341463" y="22395"/>
                  </a:lnTo>
                  <a:lnTo>
                    <a:pt x="335946" y="13938"/>
                  </a:lnTo>
                  <a:lnTo>
                    <a:pt x="327620" y="8100"/>
                  </a:lnTo>
                  <a:lnTo>
                    <a:pt x="317246" y="5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1321308" y="4279391"/>
            <a:ext cx="455930" cy="239395"/>
          </a:xfrm>
          <a:custGeom>
            <a:avLst/>
            <a:gdLst/>
            <a:ahLst/>
            <a:cxnLst/>
            <a:rect l="l" t="t" r="r" b="b"/>
            <a:pathLst>
              <a:path w="455930" h="239395">
                <a:moveTo>
                  <a:pt x="336041" y="0"/>
                </a:moveTo>
                <a:lnTo>
                  <a:pt x="336041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6041" y="179450"/>
                </a:lnTo>
                <a:lnTo>
                  <a:pt x="336041" y="239267"/>
                </a:lnTo>
                <a:lnTo>
                  <a:pt x="455675" y="119633"/>
                </a:lnTo>
                <a:lnTo>
                  <a:pt x="3360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4963" y="4200144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5">
                <a:moveTo>
                  <a:pt x="246989" y="114172"/>
                </a:moveTo>
                <a:lnTo>
                  <a:pt x="126166" y="114172"/>
                </a:lnTo>
                <a:lnTo>
                  <a:pt x="64122" y="114172"/>
                </a:lnTo>
                <a:lnTo>
                  <a:pt x="41263" y="114172"/>
                </a:lnTo>
                <a:lnTo>
                  <a:pt x="37998" y="114172"/>
                </a:lnTo>
                <a:lnTo>
                  <a:pt x="37998" y="48166"/>
                </a:lnTo>
                <a:lnTo>
                  <a:pt x="37998" y="14271"/>
                </a:lnTo>
                <a:lnTo>
                  <a:pt x="37998" y="1783"/>
                </a:lnTo>
                <a:lnTo>
                  <a:pt x="37998" y="0"/>
                </a:lnTo>
                <a:lnTo>
                  <a:pt x="158821" y="0"/>
                </a:lnTo>
                <a:lnTo>
                  <a:pt x="220865" y="0"/>
                </a:lnTo>
                <a:lnTo>
                  <a:pt x="243724" y="0"/>
                </a:lnTo>
                <a:lnTo>
                  <a:pt x="246989" y="0"/>
                </a:lnTo>
                <a:lnTo>
                  <a:pt x="246989" y="114172"/>
                </a:lnTo>
                <a:close/>
              </a:path>
              <a:path w="285115" h="163195">
                <a:moveTo>
                  <a:pt x="0" y="154939"/>
                </a:moveTo>
                <a:lnTo>
                  <a:pt x="0" y="159384"/>
                </a:lnTo>
                <a:lnTo>
                  <a:pt x="4254" y="163067"/>
                </a:lnTo>
                <a:lnTo>
                  <a:pt x="9499" y="163067"/>
                </a:lnTo>
                <a:lnTo>
                  <a:pt x="163274" y="163067"/>
                </a:lnTo>
                <a:lnTo>
                  <a:pt x="242239" y="163067"/>
                </a:lnTo>
                <a:lnTo>
                  <a:pt x="271332" y="163067"/>
                </a:lnTo>
                <a:lnTo>
                  <a:pt x="275488" y="163067"/>
                </a:lnTo>
                <a:lnTo>
                  <a:pt x="280733" y="163067"/>
                </a:lnTo>
                <a:lnTo>
                  <a:pt x="284988" y="159384"/>
                </a:lnTo>
                <a:lnTo>
                  <a:pt x="284988" y="154939"/>
                </a:lnTo>
                <a:lnTo>
                  <a:pt x="284988" y="150113"/>
                </a:lnTo>
                <a:lnTo>
                  <a:pt x="283159" y="145795"/>
                </a:lnTo>
                <a:lnTo>
                  <a:pt x="280276" y="142620"/>
                </a:lnTo>
                <a:lnTo>
                  <a:pt x="261032" y="126174"/>
                </a:lnTo>
                <a:lnTo>
                  <a:pt x="251150" y="117728"/>
                </a:lnTo>
                <a:lnTo>
                  <a:pt x="247509" y="114617"/>
                </a:lnTo>
                <a:lnTo>
                  <a:pt x="246989" y="114172"/>
                </a:lnTo>
                <a:lnTo>
                  <a:pt x="126166" y="114172"/>
                </a:lnTo>
                <a:lnTo>
                  <a:pt x="64122" y="114172"/>
                </a:lnTo>
                <a:lnTo>
                  <a:pt x="41263" y="114172"/>
                </a:lnTo>
                <a:lnTo>
                  <a:pt x="37998" y="114172"/>
                </a:lnTo>
                <a:lnTo>
                  <a:pt x="18798" y="130619"/>
                </a:lnTo>
                <a:lnTo>
                  <a:pt x="8939" y="139064"/>
                </a:lnTo>
                <a:lnTo>
                  <a:pt x="5306" y="142176"/>
                </a:lnTo>
                <a:lnTo>
                  <a:pt x="4787" y="142620"/>
                </a:lnTo>
                <a:lnTo>
                  <a:pt x="1828" y="145795"/>
                </a:lnTo>
                <a:lnTo>
                  <a:pt x="0" y="150113"/>
                </a:lnTo>
                <a:lnTo>
                  <a:pt x="0" y="1549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818388" y="4428744"/>
            <a:ext cx="352425" cy="216535"/>
            <a:chOff x="818388" y="4428744"/>
            <a:chExt cx="352425" cy="216535"/>
          </a:xfrm>
        </p:grpSpPr>
        <p:sp>
          <p:nvSpPr>
            <p:cNvPr id="62" name="object 62"/>
            <p:cNvSpPr/>
            <p:nvPr/>
          </p:nvSpPr>
          <p:spPr>
            <a:xfrm>
              <a:off x="949452" y="4483608"/>
              <a:ext cx="94615" cy="155575"/>
            </a:xfrm>
            <a:custGeom>
              <a:avLst/>
              <a:gdLst/>
              <a:ahLst/>
              <a:cxnLst/>
              <a:rect l="l" t="t" r="r" b="b"/>
              <a:pathLst>
                <a:path w="94615" h="155575">
                  <a:moveTo>
                    <a:pt x="89242" y="155448"/>
                  </a:moveTo>
                  <a:lnTo>
                    <a:pt x="89242" y="155448"/>
                  </a:lnTo>
                  <a:lnTo>
                    <a:pt x="2349" y="155448"/>
                  </a:lnTo>
                  <a:lnTo>
                    <a:pt x="0" y="153162"/>
                  </a:lnTo>
                  <a:lnTo>
                    <a:pt x="0" y="2286"/>
                  </a:lnTo>
                  <a:lnTo>
                    <a:pt x="2349" y="0"/>
                  </a:lnTo>
                  <a:lnTo>
                    <a:pt x="92138" y="0"/>
                  </a:lnTo>
                  <a:lnTo>
                    <a:pt x="94487" y="2286"/>
                  </a:lnTo>
                  <a:lnTo>
                    <a:pt x="94487" y="153162"/>
                  </a:lnTo>
                  <a:lnTo>
                    <a:pt x="92138" y="155448"/>
                  </a:lnTo>
                  <a:lnTo>
                    <a:pt x="89242" y="155448"/>
                  </a:lnTo>
                  <a:close/>
                </a:path>
                <a:path w="94615" h="155575">
                  <a:moveTo>
                    <a:pt x="36741" y="134747"/>
                  </a:moveTo>
                  <a:lnTo>
                    <a:pt x="57746" y="13474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8388" y="4433316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31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6300" y="3881628"/>
            <a:ext cx="240792" cy="18199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818388" y="4117847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31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2352" y="3965447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120395" y="0"/>
                </a:moveTo>
                <a:lnTo>
                  <a:pt x="0" y="120395"/>
                </a:lnTo>
                <a:lnTo>
                  <a:pt x="120395" y="240791"/>
                </a:lnTo>
                <a:lnTo>
                  <a:pt x="120395" y="180594"/>
                </a:lnTo>
                <a:lnTo>
                  <a:pt x="454152" y="180594"/>
                </a:lnTo>
                <a:lnTo>
                  <a:pt x="454152" y="60197"/>
                </a:lnTo>
                <a:lnTo>
                  <a:pt x="120395" y="60197"/>
                </a:lnTo>
                <a:lnTo>
                  <a:pt x="12039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3186683" y="4024884"/>
            <a:ext cx="297180" cy="449580"/>
            <a:chOff x="3186683" y="4024884"/>
            <a:chExt cx="297180" cy="449580"/>
          </a:xfrm>
        </p:grpSpPr>
        <p:sp>
          <p:nvSpPr>
            <p:cNvPr id="68" name="object 68"/>
            <p:cNvSpPr/>
            <p:nvPr/>
          </p:nvSpPr>
          <p:spPr>
            <a:xfrm>
              <a:off x="3186683" y="4024884"/>
              <a:ext cx="297180" cy="94615"/>
            </a:xfrm>
            <a:custGeom>
              <a:avLst/>
              <a:gdLst/>
              <a:ahLst/>
              <a:cxnLst/>
              <a:rect l="l" t="t" r="r" b="b"/>
              <a:pathLst>
                <a:path w="297179" h="94614">
                  <a:moveTo>
                    <a:pt x="148590" y="0"/>
                  </a:moveTo>
                  <a:lnTo>
                    <a:pt x="90761" y="3720"/>
                  </a:lnTo>
                  <a:lnTo>
                    <a:pt x="43529" y="13858"/>
                  </a:lnTo>
                  <a:lnTo>
                    <a:pt x="11680" y="28878"/>
                  </a:lnTo>
                  <a:lnTo>
                    <a:pt x="0" y="47244"/>
                  </a:lnTo>
                  <a:lnTo>
                    <a:pt x="11680" y="65609"/>
                  </a:lnTo>
                  <a:lnTo>
                    <a:pt x="43529" y="80629"/>
                  </a:lnTo>
                  <a:lnTo>
                    <a:pt x="90761" y="90767"/>
                  </a:lnTo>
                  <a:lnTo>
                    <a:pt x="148590" y="94488"/>
                  </a:lnTo>
                  <a:lnTo>
                    <a:pt x="206418" y="90767"/>
                  </a:lnTo>
                  <a:lnTo>
                    <a:pt x="253650" y="80629"/>
                  </a:lnTo>
                  <a:lnTo>
                    <a:pt x="285499" y="65609"/>
                  </a:lnTo>
                  <a:lnTo>
                    <a:pt x="297180" y="47244"/>
                  </a:lnTo>
                  <a:lnTo>
                    <a:pt x="285499" y="28878"/>
                  </a:lnTo>
                  <a:lnTo>
                    <a:pt x="253650" y="13858"/>
                  </a:lnTo>
                  <a:lnTo>
                    <a:pt x="206418" y="3720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86683" y="4096512"/>
              <a:ext cx="297180" cy="142240"/>
            </a:xfrm>
            <a:custGeom>
              <a:avLst/>
              <a:gdLst/>
              <a:ahLst/>
              <a:cxnLst/>
              <a:rect l="l" t="t" r="r" b="b"/>
              <a:pathLst>
                <a:path w="297179" h="142239">
                  <a:moveTo>
                    <a:pt x="0" y="0"/>
                  </a:moveTo>
                  <a:lnTo>
                    <a:pt x="0" y="94487"/>
                  </a:lnTo>
                  <a:lnTo>
                    <a:pt x="11733" y="112853"/>
                  </a:lnTo>
                  <a:lnTo>
                    <a:pt x="43672" y="127873"/>
                  </a:lnTo>
                  <a:lnTo>
                    <a:pt x="90922" y="138011"/>
                  </a:lnTo>
                  <a:lnTo>
                    <a:pt x="148590" y="141731"/>
                  </a:lnTo>
                  <a:lnTo>
                    <a:pt x="206311" y="138011"/>
                  </a:lnTo>
                  <a:lnTo>
                    <a:pt x="253555" y="127873"/>
                  </a:lnTo>
                  <a:lnTo>
                    <a:pt x="285464" y="112853"/>
                  </a:lnTo>
                  <a:lnTo>
                    <a:pt x="297180" y="94487"/>
                  </a:lnTo>
                  <a:lnTo>
                    <a:pt x="248412" y="94487"/>
                  </a:lnTo>
                  <a:lnTo>
                    <a:pt x="244094" y="89788"/>
                  </a:lnTo>
                  <a:lnTo>
                    <a:pt x="244094" y="75564"/>
                  </a:lnTo>
                  <a:lnTo>
                    <a:pt x="248412" y="70865"/>
                  </a:lnTo>
                  <a:lnTo>
                    <a:pt x="297180" y="70865"/>
                  </a:lnTo>
                  <a:lnTo>
                    <a:pt x="297180" y="47243"/>
                  </a:lnTo>
                  <a:lnTo>
                    <a:pt x="148590" y="47243"/>
                  </a:lnTo>
                  <a:lnTo>
                    <a:pt x="90922" y="43523"/>
                  </a:lnTo>
                  <a:lnTo>
                    <a:pt x="43672" y="33385"/>
                  </a:lnTo>
                  <a:lnTo>
                    <a:pt x="11733" y="18365"/>
                  </a:lnTo>
                  <a:lnTo>
                    <a:pt x="0" y="0"/>
                  </a:lnTo>
                  <a:close/>
                </a:path>
                <a:path w="297179" h="142239">
                  <a:moveTo>
                    <a:pt x="297180" y="70865"/>
                  </a:moveTo>
                  <a:lnTo>
                    <a:pt x="261112" y="70865"/>
                  </a:lnTo>
                  <a:lnTo>
                    <a:pt x="265303" y="75564"/>
                  </a:lnTo>
                  <a:lnTo>
                    <a:pt x="265303" y="89788"/>
                  </a:lnTo>
                  <a:lnTo>
                    <a:pt x="261112" y="94487"/>
                  </a:lnTo>
                  <a:lnTo>
                    <a:pt x="297180" y="94487"/>
                  </a:lnTo>
                  <a:lnTo>
                    <a:pt x="297180" y="70865"/>
                  </a:lnTo>
                  <a:close/>
                </a:path>
                <a:path w="297179" h="142239">
                  <a:moveTo>
                    <a:pt x="297180" y="0"/>
                  </a:moveTo>
                  <a:lnTo>
                    <a:pt x="285464" y="18365"/>
                  </a:lnTo>
                  <a:lnTo>
                    <a:pt x="253555" y="33385"/>
                  </a:lnTo>
                  <a:lnTo>
                    <a:pt x="206311" y="43523"/>
                  </a:lnTo>
                  <a:lnTo>
                    <a:pt x="148590" y="47243"/>
                  </a:lnTo>
                  <a:lnTo>
                    <a:pt x="297180" y="47243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86684" y="4213860"/>
              <a:ext cx="297180" cy="260985"/>
            </a:xfrm>
            <a:custGeom>
              <a:avLst/>
              <a:gdLst/>
              <a:ahLst/>
              <a:cxnLst/>
              <a:rect l="l" t="t" r="r" b="b"/>
              <a:pathLst>
                <a:path w="297179" h="260985">
                  <a:moveTo>
                    <a:pt x="297180" y="118872"/>
                  </a:moveTo>
                  <a:lnTo>
                    <a:pt x="285457" y="137248"/>
                  </a:lnTo>
                  <a:lnTo>
                    <a:pt x="265303" y="146735"/>
                  </a:lnTo>
                  <a:lnTo>
                    <a:pt x="265303" y="194437"/>
                  </a:lnTo>
                  <a:lnTo>
                    <a:pt x="265303" y="208661"/>
                  </a:lnTo>
                  <a:lnTo>
                    <a:pt x="261112" y="213360"/>
                  </a:lnTo>
                  <a:lnTo>
                    <a:pt x="248412" y="213360"/>
                  </a:lnTo>
                  <a:lnTo>
                    <a:pt x="244094" y="208661"/>
                  </a:lnTo>
                  <a:lnTo>
                    <a:pt x="244094" y="194437"/>
                  </a:lnTo>
                  <a:lnTo>
                    <a:pt x="248412" y="189738"/>
                  </a:lnTo>
                  <a:lnTo>
                    <a:pt x="261112" y="189738"/>
                  </a:lnTo>
                  <a:lnTo>
                    <a:pt x="265303" y="194437"/>
                  </a:lnTo>
                  <a:lnTo>
                    <a:pt x="265303" y="146735"/>
                  </a:lnTo>
                  <a:lnTo>
                    <a:pt x="253555" y="152260"/>
                  </a:lnTo>
                  <a:lnTo>
                    <a:pt x="206311" y="162407"/>
                  </a:lnTo>
                  <a:lnTo>
                    <a:pt x="148590" y="166116"/>
                  </a:lnTo>
                  <a:lnTo>
                    <a:pt x="90919" y="162407"/>
                  </a:lnTo>
                  <a:lnTo>
                    <a:pt x="43662" y="152260"/>
                  </a:lnTo>
                  <a:lnTo>
                    <a:pt x="11722" y="137248"/>
                  </a:lnTo>
                  <a:lnTo>
                    <a:pt x="0" y="118872"/>
                  </a:lnTo>
                  <a:lnTo>
                    <a:pt x="0" y="213360"/>
                  </a:lnTo>
                  <a:lnTo>
                    <a:pt x="11722" y="231736"/>
                  </a:lnTo>
                  <a:lnTo>
                    <a:pt x="43662" y="246748"/>
                  </a:lnTo>
                  <a:lnTo>
                    <a:pt x="90919" y="256895"/>
                  </a:lnTo>
                  <a:lnTo>
                    <a:pt x="148590" y="260604"/>
                  </a:lnTo>
                  <a:lnTo>
                    <a:pt x="206298" y="256895"/>
                  </a:lnTo>
                  <a:lnTo>
                    <a:pt x="253542" y="246748"/>
                  </a:lnTo>
                  <a:lnTo>
                    <a:pt x="285457" y="231736"/>
                  </a:lnTo>
                  <a:lnTo>
                    <a:pt x="297180" y="213360"/>
                  </a:lnTo>
                  <a:lnTo>
                    <a:pt x="297180" y="189738"/>
                  </a:lnTo>
                  <a:lnTo>
                    <a:pt x="297180" y="166116"/>
                  </a:lnTo>
                  <a:lnTo>
                    <a:pt x="297180" y="118872"/>
                  </a:lnTo>
                  <a:close/>
                </a:path>
                <a:path w="297179" h="260985">
                  <a:moveTo>
                    <a:pt x="297180" y="0"/>
                  </a:moveTo>
                  <a:lnTo>
                    <a:pt x="285457" y="18376"/>
                  </a:lnTo>
                  <a:lnTo>
                    <a:pt x="265303" y="27863"/>
                  </a:lnTo>
                  <a:lnTo>
                    <a:pt x="265303" y="75565"/>
                  </a:lnTo>
                  <a:lnTo>
                    <a:pt x="265303" y="89789"/>
                  </a:lnTo>
                  <a:lnTo>
                    <a:pt x="261112" y="94488"/>
                  </a:lnTo>
                  <a:lnTo>
                    <a:pt x="248412" y="94488"/>
                  </a:lnTo>
                  <a:lnTo>
                    <a:pt x="244094" y="89789"/>
                  </a:lnTo>
                  <a:lnTo>
                    <a:pt x="244094" y="75565"/>
                  </a:lnTo>
                  <a:lnTo>
                    <a:pt x="248412" y="70866"/>
                  </a:lnTo>
                  <a:lnTo>
                    <a:pt x="261112" y="70866"/>
                  </a:lnTo>
                  <a:lnTo>
                    <a:pt x="265303" y="75565"/>
                  </a:lnTo>
                  <a:lnTo>
                    <a:pt x="265303" y="27863"/>
                  </a:lnTo>
                  <a:lnTo>
                    <a:pt x="253555" y="33388"/>
                  </a:lnTo>
                  <a:lnTo>
                    <a:pt x="206311" y="43535"/>
                  </a:lnTo>
                  <a:lnTo>
                    <a:pt x="148590" y="47244"/>
                  </a:lnTo>
                  <a:lnTo>
                    <a:pt x="90919" y="43535"/>
                  </a:lnTo>
                  <a:lnTo>
                    <a:pt x="43662" y="33388"/>
                  </a:lnTo>
                  <a:lnTo>
                    <a:pt x="11722" y="18376"/>
                  </a:lnTo>
                  <a:lnTo>
                    <a:pt x="0" y="0"/>
                  </a:lnTo>
                  <a:lnTo>
                    <a:pt x="0" y="94488"/>
                  </a:lnTo>
                  <a:lnTo>
                    <a:pt x="11722" y="112864"/>
                  </a:lnTo>
                  <a:lnTo>
                    <a:pt x="43662" y="127876"/>
                  </a:lnTo>
                  <a:lnTo>
                    <a:pt x="90919" y="138023"/>
                  </a:lnTo>
                  <a:lnTo>
                    <a:pt x="148590" y="141732"/>
                  </a:lnTo>
                  <a:lnTo>
                    <a:pt x="206311" y="138023"/>
                  </a:lnTo>
                  <a:lnTo>
                    <a:pt x="253555" y="127876"/>
                  </a:lnTo>
                  <a:lnTo>
                    <a:pt x="285457" y="112864"/>
                  </a:lnTo>
                  <a:lnTo>
                    <a:pt x="297180" y="94488"/>
                  </a:lnTo>
                  <a:lnTo>
                    <a:pt x="297180" y="70866"/>
                  </a:lnTo>
                  <a:lnTo>
                    <a:pt x="297180" y="47244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2563367" y="4279391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60" h="239395">
                <a:moveTo>
                  <a:pt x="334518" y="0"/>
                </a:moveTo>
                <a:lnTo>
                  <a:pt x="334518" y="59816"/>
                </a:lnTo>
                <a:lnTo>
                  <a:pt x="0" y="59816"/>
                </a:lnTo>
                <a:lnTo>
                  <a:pt x="0" y="179450"/>
                </a:lnTo>
                <a:lnTo>
                  <a:pt x="334518" y="179450"/>
                </a:lnTo>
                <a:lnTo>
                  <a:pt x="334518" y="239267"/>
                </a:lnTo>
                <a:lnTo>
                  <a:pt x="454151" y="119633"/>
                </a:lnTo>
                <a:lnTo>
                  <a:pt x="33451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2888" y="3976115"/>
            <a:ext cx="454659" cy="241300"/>
          </a:xfrm>
          <a:custGeom>
            <a:avLst/>
            <a:gdLst/>
            <a:ahLst/>
            <a:cxnLst/>
            <a:rect l="l" t="t" r="r" b="b"/>
            <a:pathLst>
              <a:path w="454660" h="241300">
                <a:moveTo>
                  <a:pt x="120395" y="0"/>
                </a:moveTo>
                <a:lnTo>
                  <a:pt x="0" y="120395"/>
                </a:lnTo>
                <a:lnTo>
                  <a:pt x="120395" y="240791"/>
                </a:lnTo>
                <a:lnTo>
                  <a:pt x="120395" y="180593"/>
                </a:lnTo>
                <a:lnTo>
                  <a:pt x="454151" y="180593"/>
                </a:lnTo>
                <a:lnTo>
                  <a:pt x="454151" y="60197"/>
                </a:lnTo>
                <a:lnTo>
                  <a:pt x="120395" y="60197"/>
                </a:lnTo>
                <a:lnTo>
                  <a:pt x="12039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231188" y="3625443"/>
            <a:ext cx="574040" cy="2940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0101010001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6F2F9F"/>
                </a:solidFill>
                <a:latin typeface="Segoe UI"/>
                <a:cs typeface="Segoe UI"/>
              </a:rPr>
              <a:t>0100101010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492497" y="4789779"/>
            <a:ext cx="328041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Remote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cache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evicted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regularly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based </a:t>
            </a:r>
            <a:r>
              <a:rPr sz="1400" dirty="0">
                <a:latin typeface="Segoe UI"/>
                <a:cs typeface="Segoe UI"/>
              </a:rPr>
              <a:t>on time, cache usage, and any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modifications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underlying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088891" y="4823459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4" h="291464">
                <a:moveTo>
                  <a:pt x="145542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1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2" y="291083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1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165219" y="4842509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94495" y="3760528"/>
            <a:ext cx="214063" cy="31136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472428" y="3973067"/>
            <a:ext cx="379730" cy="120650"/>
          </a:xfrm>
          <a:custGeom>
            <a:avLst/>
            <a:gdLst/>
            <a:ahLst/>
            <a:cxnLst/>
            <a:rect l="l" t="t" r="r" b="b"/>
            <a:pathLst>
              <a:path w="379729" h="120650">
                <a:moveTo>
                  <a:pt x="189738" y="0"/>
                </a:moveTo>
                <a:lnTo>
                  <a:pt x="115889" y="4726"/>
                </a:lnTo>
                <a:lnTo>
                  <a:pt x="55578" y="17621"/>
                </a:lnTo>
                <a:lnTo>
                  <a:pt x="14912" y="36754"/>
                </a:lnTo>
                <a:lnTo>
                  <a:pt x="0" y="60197"/>
                </a:lnTo>
                <a:lnTo>
                  <a:pt x="14912" y="83641"/>
                </a:lnTo>
                <a:lnTo>
                  <a:pt x="55578" y="102774"/>
                </a:lnTo>
                <a:lnTo>
                  <a:pt x="115889" y="115669"/>
                </a:lnTo>
                <a:lnTo>
                  <a:pt x="189738" y="120395"/>
                </a:lnTo>
                <a:lnTo>
                  <a:pt x="263586" y="115669"/>
                </a:lnTo>
                <a:lnTo>
                  <a:pt x="323897" y="102774"/>
                </a:lnTo>
                <a:lnTo>
                  <a:pt x="364563" y="83641"/>
                </a:lnTo>
                <a:lnTo>
                  <a:pt x="379475" y="60197"/>
                </a:lnTo>
                <a:lnTo>
                  <a:pt x="364563" y="36754"/>
                </a:lnTo>
                <a:lnTo>
                  <a:pt x="323897" y="17621"/>
                </a:lnTo>
                <a:lnTo>
                  <a:pt x="263586" y="4726"/>
                </a:lnTo>
                <a:lnTo>
                  <a:pt x="18973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72428" y="4215383"/>
            <a:ext cx="379730" cy="332740"/>
          </a:xfrm>
          <a:custGeom>
            <a:avLst/>
            <a:gdLst/>
            <a:ahLst/>
            <a:cxnLst/>
            <a:rect l="l" t="t" r="r" b="b"/>
            <a:pathLst>
              <a:path w="379729" h="332739">
                <a:moveTo>
                  <a:pt x="379476" y="150876"/>
                </a:moveTo>
                <a:lnTo>
                  <a:pt x="364502" y="174371"/>
                </a:lnTo>
                <a:lnTo>
                  <a:pt x="338836" y="186474"/>
                </a:lnTo>
                <a:lnTo>
                  <a:pt x="338836" y="247650"/>
                </a:lnTo>
                <a:lnTo>
                  <a:pt x="338836" y="265684"/>
                </a:lnTo>
                <a:lnTo>
                  <a:pt x="333375" y="271780"/>
                </a:lnTo>
                <a:lnTo>
                  <a:pt x="317119" y="271780"/>
                </a:lnTo>
                <a:lnTo>
                  <a:pt x="311658" y="265684"/>
                </a:lnTo>
                <a:lnTo>
                  <a:pt x="311658" y="247650"/>
                </a:lnTo>
                <a:lnTo>
                  <a:pt x="317119" y="241554"/>
                </a:lnTo>
                <a:lnTo>
                  <a:pt x="333375" y="241554"/>
                </a:lnTo>
                <a:lnTo>
                  <a:pt x="338836" y="247650"/>
                </a:lnTo>
                <a:lnTo>
                  <a:pt x="338836" y="186474"/>
                </a:lnTo>
                <a:lnTo>
                  <a:pt x="323748" y="193586"/>
                </a:lnTo>
                <a:lnTo>
                  <a:pt x="263423" y="206565"/>
                </a:lnTo>
                <a:lnTo>
                  <a:pt x="189738" y="211328"/>
                </a:lnTo>
                <a:lnTo>
                  <a:pt x="116039" y="206565"/>
                </a:lnTo>
                <a:lnTo>
                  <a:pt x="55714" y="193586"/>
                </a:lnTo>
                <a:lnTo>
                  <a:pt x="14960" y="174371"/>
                </a:lnTo>
                <a:lnTo>
                  <a:pt x="0" y="150876"/>
                </a:lnTo>
                <a:lnTo>
                  <a:pt x="0" y="271780"/>
                </a:lnTo>
                <a:lnTo>
                  <a:pt x="14960" y="295275"/>
                </a:lnTo>
                <a:lnTo>
                  <a:pt x="55714" y="314490"/>
                </a:lnTo>
                <a:lnTo>
                  <a:pt x="116039" y="327469"/>
                </a:lnTo>
                <a:lnTo>
                  <a:pt x="189738" y="332232"/>
                </a:lnTo>
                <a:lnTo>
                  <a:pt x="263423" y="327469"/>
                </a:lnTo>
                <a:lnTo>
                  <a:pt x="323748" y="314490"/>
                </a:lnTo>
                <a:lnTo>
                  <a:pt x="364502" y="295275"/>
                </a:lnTo>
                <a:lnTo>
                  <a:pt x="379476" y="271780"/>
                </a:lnTo>
                <a:lnTo>
                  <a:pt x="379476" y="241554"/>
                </a:lnTo>
                <a:lnTo>
                  <a:pt x="379476" y="211328"/>
                </a:lnTo>
                <a:lnTo>
                  <a:pt x="379476" y="150876"/>
                </a:lnTo>
                <a:close/>
              </a:path>
              <a:path w="379729" h="332739">
                <a:moveTo>
                  <a:pt x="379476" y="0"/>
                </a:moveTo>
                <a:lnTo>
                  <a:pt x="364502" y="23495"/>
                </a:lnTo>
                <a:lnTo>
                  <a:pt x="338836" y="35598"/>
                </a:lnTo>
                <a:lnTo>
                  <a:pt x="338836" y="96774"/>
                </a:lnTo>
                <a:lnTo>
                  <a:pt x="338836" y="114808"/>
                </a:lnTo>
                <a:lnTo>
                  <a:pt x="333375" y="120904"/>
                </a:lnTo>
                <a:lnTo>
                  <a:pt x="317119" y="120904"/>
                </a:lnTo>
                <a:lnTo>
                  <a:pt x="311658" y="114808"/>
                </a:lnTo>
                <a:lnTo>
                  <a:pt x="311658" y="96774"/>
                </a:lnTo>
                <a:lnTo>
                  <a:pt x="317119" y="90678"/>
                </a:lnTo>
                <a:lnTo>
                  <a:pt x="333375" y="90678"/>
                </a:lnTo>
                <a:lnTo>
                  <a:pt x="338836" y="96774"/>
                </a:lnTo>
                <a:lnTo>
                  <a:pt x="338836" y="35598"/>
                </a:lnTo>
                <a:lnTo>
                  <a:pt x="323748" y="42710"/>
                </a:lnTo>
                <a:lnTo>
                  <a:pt x="263423" y="55689"/>
                </a:lnTo>
                <a:lnTo>
                  <a:pt x="189738" y="60452"/>
                </a:lnTo>
                <a:lnTo>
                  <a:pt x="116039" y="55689"/>
                </a:lnTo>
                <a:lnTo>
                  <a:pt x="55714" y="42710"/>
                </a:lnTo>
                <a:lnTo>
                  <a:pt x="14960" y="23495"/>
                </a:lnTo>
                <a:lnTo>
                  <a:pt x="0" y="0"/>
                </a:lnTo>
                <a:lnTo>
                  <a:pt x="0" y="120904"/>
                </a:lnTo>
                <a:lnTo>
                  <a:pt x="14960" y="144399"/>
                </a:lnTo>
                <a:lnTo>
                  <a:pt x="55714" y="163614"/>
                </a:lnTo>
                <a:lnTo>
                  <a:pt x="116039" y="176593"/>
                </a:lnTo>
                <a:lnTo>
                  <a:pt x="189738" y="181356"/>
                </a:lnTo>
                <a:lnTo>
                  <a:pt x="263423" y="176593"/>
                </a:lnTo>
                <a:lnTo>
                  <a:pt x="323748" y="163614"/>
                </a:lnTo>
                <a:lnTo>
                  <a:pt x="364502" y="144399"/>
                </a:lnTo>
                <a:lnTo>
                  <a:pt x="379476" y="120904"/>
                </a:lnTo>
                <a:lnTo>
                  <a:pt x="379476" y="90678"/>
                </a:lnTo>
                <a:lnTo>
                  <a:pt x="379476" y="60452"/>
                </a:lnTo>
                <a:lnTo>
                  <a:pt x="37947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5140452" y="4248911"/>
            <a:ext cx="413384" cy="405765"/>
            <a:chOff x="5140452" y="4248911"/>
            <a:chExt cx="413384" cy="405765"/>
          </a:xfrm>
        </p:grpSpPr>
        <p:sp>
          <p:nvSpPr>
            <p:cNvPr id="81" name="object 81"/>
            <p:cNvSpPr/>
            <p:nvPr/>
          </p:nvSpPr>
          <p:spPr>
            <a:xfrm>
              <a:off x="5146548" y="4255007"/>
              <a:ext cx="309880" cy="280670"/>
            </a:xfrm>
            <a:custGeom>
              <a:avLst/>
              <a:gdLst/>
              <a:ahLst/>
              <a:cxnLst/>
              <a:rect l="l" t="t" r="r" b="b"/>
              <a:pathLst>
                <a:path w="309879" h="280670">
                  <a:moveTo>
                    <a:pt x="260476" y="158115"/>
                  </a:moveTo>
                  <a:lnTo>
                    <a:pt x="260552" y="148802"/>
                  </a:lnTo>
                  <a:lnTo>
                    <a:pt x="260603" y="139525"/>
                  </a:lnTo>
                  <a:lnTo>
                    <a:pt x="260655" y="130272"/>
                  </a:lnTo>
                  <a:lnTo>
                    <a:pt x="260730" y="121031"/>
                  </a:lnTo>
                  <a:lnTo>
                    <a:pt x="48640" y="121031"/>
                  </a:lnTo>
                  <a:lnTo>
                    <a:pt x="48640" y="280416"/>
                  </a:lnTo>
                  <a:lnTo>
                    <a:pt x="26415" y="280416"/>
                  </a:lnTo>
                  <a:lnTo>
                    <a:pt x="26415" y="112141"/>
                  </a:lnTo>
                  <a:lnTo>
                    <a:pt x="0" y="112141"/>
                  </a:lnTo>
                  <a:lnTo>
                    <a:pt x="154686" y="0"/>
                  </a:lnTo>
                  <a:lnTo>
                    <a:pt x="309372" y="112141"/>
                  </a:lnTo>
                  <a:lnTo>
                    <a:pt x="282955" y="112141"/>
                  </a:lnTo>
                  <a:lnTo>
                    <a:pt x="282828" y="15214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2936" y="4387595"/>
              <a:ext cx="350520" cy="266699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5055108" y="4162044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>
                <a:moveTo>
                  <a:pt x="0" y="0"/>
                </a:moveTo>
                <a:lnTo>
                  <a:pt x="52298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00344" y="4116323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60" h="239395">
                <a:moveTo>
                  <a:pt x="334517" y="0"/>
                </a:moveTo>
                <a:lnTo>
                  <a:pt x="334517" y="59817"/>
                </a:lnTo>
                <a:lnTo>
                  <a:pt x="0" y="59817"/>
                </a:lnTo>
                <a:lnTo>
                  <a:pt x="0" y="179450"/>
                </a:lnTo>
                <a:lnTo>
                  <a:pt x="334517" y="179450"/>
                </a:lnTo>
                <a:lnTo>
                  <a:pt x="334517" y="239268"/>
                </a:lnTo>
                <a:lnTo>
                  <a:pt x="454151" y="119633"/>
                </a:lnTo>
                <a:lnTo>
                  <a:pt x="33451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8617077" y="4783937"/>
            <a:ext cx="2368550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Cache </a:t>
            </a:r>
            <a:r>
              <a:rPr sz="1400" spc="-5" dirty="0">
                <a:latin typeface="Segoe UI"/>
                <a:cs typeface="Segoe UI"/>
              </a:rPr>
              <a:t>will need to </a:t>
            </a:r>
            <a:r>
              <a:rPr sz="1400" dirty="0">
                <a:latin typeface="Segoe UI"/>
                <a:cs typeface="Segoe UI"/>
              </a:rPr>
              <a:t>be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regenerated if </a:t>
            </a:r>
            <a:r>
              <a:rPr sz="1400" spc="10" dirty="0">
                <a:latin typeface="Segoe UI"/>
                <a:cs typeface="Segoe UI"/>
              </a:rPr>
              <a:t>query </a:t>
            </a:r>
            <a:r>
              <a:rPr sz="1400" spc="-5" dirty="0">
                <a:latin typeface="Segoe UI"/>
                <a:cs typeface="Segoe UI"/>
              </a:rPr>
              <a:t>results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been </a:t>
            </a:r>
            <a:r>
              <a:rPr sz="1400" spc="-5" dirty="0">
                <a:latin typeface="Segoe UI"/>
                <a:cs typeface="Segoe UI"/>
              </a:rPr>
              <a:t>evicted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cache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212835" y="4831079"/>
            <a:ext cx="291465" cy="291465"/>
          </a:xfrm>
          <a:custGeom>
            <a:avLst/>
            <a:gdLst/>
            <a:ahLst/>
            <a:cxnLst/>
            <a:rect l="l" t="t" r="r" b="b"/>
            <a:pathLst>
              <a:path w="291465" h="291464">
                <a:moveTo>
                  <a:pt x="145542" y="0"/>
                </a:move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2"/>
                </a:lnTo>
                <a:lnTo>
                  <a:pt x="7418" y="191548"/>
                </a:lnTo>
                <a:lnTo>
                  <a:pt x="28078" y="231501"/>
                </a:lnTo>
                <a:lnTo>
                  <a:pt x="59582" y="263005"/>
                </a:lnTo>
                <a:lnTo>
                  <a:pt x="99535" y="283665"/>
                </a:lnTo>
                <a:lnTo>
                  <a:pt x="145542" y="291084"/>
                </a:lnTo>
                <a:lnTo>
                  <a:pt x="191548" y="283665"/>
                </a:lnTo>
                <a:lnTo>
                  <a:pt x="231501" y="263005"/>
                </a:lnTo>
                <a:lnTo>
                  <a:pt x="263005" y="231501"/>
                </a:lnTo>
                <a:lnTo>
                  <a:pt x="283665" y="191548"/>
                </a:lnTo>
                <a:lnTo>
                  <a:pt x="291084" y="145542"/>
                </a:lnTo>
                <a:lnTo>
                  <a:pt x="283665" y="99535"/>
                </a:lnTo>
                <a:lnTo>
                  <a:pt x="263005" y="59582"/>
                </a:lnTo>
                <a:lnTo>
                  <a:pt x="231501" y="28078"/>
                </a:lnTo>
                <a:lnTo>
                  <a:pt x="191548" y="7418"/>
                </a:lnTo>
                <a:lnTo>
                  <a:pt x="1455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299195" y="4849444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9860280" y="3796284"/>
            <a:ext cx="923290" cy="751840"/>
            <a:chOff x="9860280" y="3796284"/>
            <a:chExt cx="923290" cy="751840"/>
          </a:xfrm>
        </p:grpSpPr>
        <p:sp>
          <p:nvSpPr>
            <p:cNvPr id="89" name="object 89"/>
            <p:cNvSpPr/>
            <p:nvPr/>
          </p:nvSpPr>
          <p:spPr>
            <a:xfrm>
              <a:off x="9866376" y="4098036"/>
              <a:ext cx="349250" cy="315595"/>
            </a:xfrm>
            <a:custGeom>
              <a:avLst/>
              <a:gdLst/>
              <a:ahLst/>
              <a:cxnLst/>
              <a:rect l="l" t="t" r="r" b="b"/>
              <a:pathLst>
                <a:path w="349250" h="315595">
                  <a:moveTo>
                    <a:pt x="293877" y="177800"/>
                  </a:moveTo>
                  <a:lnTo>
                    <a:pt x="293899" y="167397"/>
                  </a:lnTo>
                  <a:lnTo>
                    <a:pt x="293957" y="156972"/>
                  </a:lnTo>
                  <a:lnTo>
                    <a:pt x="294038" y="146546"/>
                  </a:lnTo>
                  <a:lnTo>
                    <a:pt x="294131" y="136144"/>
                  </a:lnTo>
                  <a:lnTo>
                    <a:pt x="54864" y="136144"/>
                  </a:lnTo>
                  <a:lnTo>
                    <a:pt x="54864" y="315468"/>
                  </a:lnTo>
                  <a:lnTo>
                    <a:pt x="29845" y="315468"/>
                  </a:lnTo>
                  <a:lnTo>
                    <a:pt x="29845" y="126111"/>
                  </a:lnTo>
                  <a:lnTo>
                    <a:pt x="0" y="126111"/>
                  </a:lnTo>
                  <a:lnTo>
                    <a:pt x="174498" y="0"/>
                  </a:lnTo>
                  <a:lnTo>
                    <a:pt x="348996" y="126111"/>
                  </a:lnTo>
                  <a:lnTo>
                    <a:pt x="319150" y="126111"/>
                  </a:lnTo>
                  <a:lnTo>
                    <a:pt x="319024" y="17106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1908" y="4248912"/>
              <a:ext cx="391668" cy="29870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875520" y="3796284"/>
              <a:ext cx="462280" cy="317500"/>
            </a:xfrm>
            <a:custGeom>
              <a:avLst/>
              <a:gdLst/>
              <a:ahLst/>
              <a:cxnLst/>
              <a:rect l="l" t="t" r="r" b="b"/>
              <a:pathLst>
                <a:path w="462279" h="317500">
                  <a:moveTo>
                    <a:pt x="289305" y="0"/>
                  </a:moveTo>
                  <a:lnTo>
                    <a:pt x="242382" y="3801"/>
                  </a:lnTo>
                  <a:lnTo>
                    <a:pt x="197868" y="14809"/>
                  </a:lnTo>
                  <a:lnTo>
                    <a:pt x="156359" y="32424"/>
                  </a:lnTo>
                  <a:lnTo>
                    <a:pt x="118451" y="56050"/>
                  </a:lnTo>
                  <a:lnTo>
                    <a:pt x="84740" y="85090"/>
                  </a:lnTo>
                  <a:lnTo>
                    <a:pt x="55823" y="118945"/>
                  </a:lnTo>
                  <a:lnTo>
                    <a:pt x="32294" y="157018"/>
                  </a:lnTo>
                  <a:lnTo>
                    <a:pt x="14750" y="198713"/>
                  </a:lnTo>
                  <a:lnTo>
                    <a:pt x="3786" y="243431"/>
                  </a:lnTo>
                  <a:lnTo>
                    <a:pt x="0" y="290576"/>
                  </a:lnTo>
                  <a:lnTo>
                    <a:pt x="0" y="316992"/>
                  </a:lnTo>
                  <a:lnTo>
                    <a:pt x="39497" y="316992"/>
                  </a:lnTo>
                  <a:lnTo>
                    <a:pt x="39497" y="290576"/>
                  </a:lnTo>
                  <a:lnTo>
                    <a:pt x="40334" y="270426"/>
                  </a:lnTo>
                  <a:lnTo>
                    <a:pt x="42767" y="250634"/>
                  </a:lnTo>
                  <a:lnTo>
                    <a:pt x="46676" y="231318"/>
                  </a:lnTo>
                  <a:lnTo>
                    <a:pt x="51943" y="212598"/>
                  </a:lnTo>
                  <a:lnTo>
                    <a:pt x="76326" y="222504"/>
                  </a:lnTo>
                  <a:lnTo>
                    <a:pt x="80613" y="210073"/>
                  </a:lnTo>
                  <a:lnTo>
                    <a:pt x="85471" y="198120"/>
                  </a:lnTo>
                  <a:lnTo>
                    <a:pt x="61086" y="188214"/>
                  </a:lnTo>
                  <a:lnTo>
                    <a:pt x="69222" y="171644"/>
                  </a:lnTo>
                  <a:lnTo>
                    <a:pt x="78644" y="155765"/>
                  </a:lnTo>
                  <a:lnTo>
                    <a:pt x="89161" y="140743"/>
                  </a:lnTo>
                  <a:lnTo>
                    <a:pt x="100583" y="126746"/>
                  </a:lnTo>
                  <a:lnTo>
                    <a:pt x="118999" y="145288"/>
                  </a:lnTo>
                  <a:lnTo>
                    <a:pt x="127968" y="135461"/>
                  </a:lnTo>
                  <a:lnTo>
                    <a:pt x="132589" y="130696"/>
                  </a:lnTo>
                  <a:lnTo>
                    <a:pt x="137413" y="126111"/>
                  </a:lnTo>
                  <a:lnTo>
                    <a:pt x="118999" y="107696"/>
                  </a:lnTo>
                  <a:lnTo>
                    <a:pt x="132802" y="95694"/>
                  </a:lnTo>
                  <a:lnTo>
                    <a:pt x="147510" y="84550"/>
                  </a:lnTo>
                  <a:lnTo>
                    <a:pt x="163075" y="74406"/>
                  </a:lnTo>
                  <a:lnTo>
                    <a:pt x="179450" y="65405"/>
                  </a:lnTo>
                  <a:lnTo>
                    <a:pt x="189356" y="89789"/>
                  </a:lnTo>
                  <a:lnTo>
                    <a:pt x="201263" y="84280"/>
                  </a:lnTo>
                  <a:lnTo>
                    <a:pt x="213740" y="79248"/>
                  </a:lnTo>
                  <a:lnTo>
                    <a:pt x="203834" y="54864"/>
                  </a:lnTo>
                  <a:lnTo>
                    <a:pt x="220948" y="49135"/>
                  </a:lnTo>
                  <a:lnTo>
                    <a:pt x="238728" y="44846"/>
                  </a:lnTo>
                  <a:lnTo>
                    <a:pt x="257127" y="41915"/>
                  </a:lnTo>
                  <a:lnTo>
                    <a:pt x="276098" y="40259"/>
                  </a:lnTo>
                  <a:lnTo>
                    <a:pt x="276098" y="66675"/>
                  </a:lnTo>
                  <a:lnTo>
                    <a:pt x="280797" y="66675"/>
                  </a:lnTo>
                  <a:lnTo>
                    <a:pt x="284733" y="66040"/>
                  </a:lnTo>
                  <a:lnTo>
                    <a:pt x="297814" y="66040"/>
                  </a:lnTo>
                  <a:lnTo>
                    <a:pt x="302386" y="66675"/>
                  </a:lnTo>
                  <a:lnTo>
                    <a:pt x="302386" y="40259"/>
                  </a:lnTo>
                  <a:lnTo>
                    <a:pt x="321377" y="42015"/>
                  </a:lnTo>
                  <a:lnTo>
                    <a:pt x="339820" y="45164"/>
                  </a:lnTo>
                  <a:lnTo>
                    <a:pt x="357643" y="49670"/>
                  </a:lnTo>
                  <a:lnTo>
                    <a:pt x="374776" y="55499"/>
                  </a:lnTo>
                  <a:lnTo>
                    <a:pt x="364871" y="79248"/>
                  </a:lnTo>
                  <a:lnTo>
                    <a:pt x="377348" y="84280"/>
                  </a:lnTo>
                  <a:lnTo>
                    <a:pt x="389254" y="89789"/>
                  </a:lnTo>
                  <a:lnTo>
                    <a:pt x="399160" y="65405"/>
                  </a:lnTo>
                  <a:lnTo>
                    <a:pt x="408277" y="70109"/>
                  </a:lnTo>
                  <a:lnTo>
                    <a:pt x="417036" y="75231"/>
                  </a:lnTo>
                  <a:lnTo>
                    <a:pt x="425557" y="80710"/>
                  </a:lnTo>
                  <a:lnTo>
                    <a:pt x="433958" y="86487"/>
                  </a:lnTo>
                  <a:lnTo>
                    <a:pt x="462279" y="58166"/>
                  </a:lnTo>
                  <a:lnTo>
                    <a:pt x="424144" y="33754"/>
                  </a:lnTo>
                  <a:lnTo>
                    <a:pt x="382174" y="15462"/>
                  </a:lnTo>
                  <a:lnTo>
                    <a:pt x="337014" y="3980"/>
                  </a:lnTo>
                  <a:lnTo>
                    <a:pt x="28930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5402" y="4155255"/>
              <a:ext cx="358168" cy="35268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36251" y="3869436"/>
              <a:ext cx="316865" cy="251968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9232392" y="4177284"/>
            <a:ext cx="454659" cy="239395"/>
          </a:xfrm>
          <a:custGeom>
            <a:avLst/>
            <a:gdLst/>
            <a:ahLst/>
            <a:cxnLst/>
            <a:rect l="l" t="t" r="r" b="b"/>
            <a:pathLst>
              <a:path w="454659" h="239395">
                <a:moveTo>
                  <a:pt x="334517" y="0"/>
                </a:moveTo>
                <a:lnTo>
                  <a:pt x="334517" y="59817"/>
                </a:lnTo>
                <a:lnTo>
                  <a:pt x="0" y="59817"/>
                </a:lnTo>
                <a:lnTo>
                  <a:pt x="0" y="179451"/>
                </a:lnTo>
                <a:lnTo>
                  <a:pt x="334517" y="179451"/>
                </a:lnTo>
                <a:lnTo>
                  <a:pt x="334517" y="239268"/>
                </a:lnTo>
                <a:lnTo>
                  <a:pt x="454151" y="119634"/>
                </a:lnTo>
                <a:lnTo>
                  <a:pt x="33451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66047" y="4184903"/>
            <a:ext cx="285115" cy="163195"/>
          </a:xfrm>
          <a:custGeom>
            <a:avLst/>
            <a:gdLst/>
            <a:ahLst/>
            <a:cxnLst/>
            <a:rect l="l" t="t" r="r" b="b"/>
            <a:pathLst>
              <a:path w="285115" h="163195">
                <a:moveTo>
                  <a:pt x="247015" y="114173"/>
                </a:moveTo>
                <a:lnTo>
                  <a:pt x="126162" y="114173"/>
                </a:lnTo>
                <a:lnTo>
                  <a:pt x="64103" y="114173"/>
                </a:lnTo>
                <a:lnTo>
                  <a:pt x="41239" y="114173"/>
                </a:lnTo>
                <a:lnTo>
                  <a:pt x="37973" y="114173"/>
                </a:lnTo>
                <a:lnTo>
                  <a:pt x="37973" y="48166"/>
                </a:lnTo>
                <a:lnTo>
                  <a:pt x="37973" y="14271"/>
                </a:lnTo>
                <a:lnTo>
                  <a:pt x="37973" y="1783"/>
                </a:lnTo>
                <a:lnTo>
                  <a:pt x="37973" y="0"/>
                </a:lnTo>
                <a:lnTo>
                  <a:pt x="158825" y="0"/>
                </a:lnTo>
                <a:lnTo>
                  <a:pt x="220884" y="0"/>
                </a:lnTo>
                <a:lnTo>
                  <a:pt x="243748" y="0"/>
                </a:lnTo>
                <a:lnTo>
                  <a:pt x="247015" y="0"/>
                </a:lnTo>
                <a:lnTo>
                  <a:pt x="247015" y="114173"/>
                </a:lnTo>
                <a:close/>
              </a:path>
              <a:path w="285115" h="163195">
                <a:moveTo>
                  <a:pt x="0" y="154940"/>
                </a:moveTo>
                <a:lnTo>
                  <a:pt x="0" y="159385"/>
                </a:lnTo>
                <a:lnTo>
                  <a:pt x="4318" y="163068"/>
                </a:lnTo>
                <a:lnTo>
                  <a:pt x="9525" y="163068"/>
                </a:lnTo>
                <a:lnTo>
                  <a:pt x="163270" y="163068"/>
                </a:lnTo>
                <a:lnTo>
                  <a:pt x="242220" y="163068"/>
                </a:lnTo>
                <a:lnTo>
                  <a:pt x="271307" y="163068"/>
                </a:lnTo>
                <a:lnTo>
                  <a:pt x="275462" y="163068"/>
                </a:lnTo>
                <a:lnTo>
                  <a:pt x="280670" y="163068"/>
                </a:lnTo>
                <a:lnTo>
                  <a:pt x="284987" y="159385"/>
                </a:lnTo>
                <a:lnTo>
                  <a:pt x="284987" y="154940"/>
                </a:lnTo>
                <a:lnTo>
                  <a:pt x="284987" y="150114"/>
                </a:lnTo>
                <a:lnTo>
                  <a:pt x="283209" y="145796"/>
                </a:lnTo>
                <a:lnTo>
                  <a:pt x="280288" y="142621"/>
                </a:lnTo>
                <a:lnTo>
                  <a:pt x="261052" y="126174"/>
                </a:lnTo>
                <a:lnTo>
                  <a:pt x="251174" y="117729"/>
                </a:lnTo>
                <a:lnTo>
                  <a:pt x="247534" y="114617"/>
                </a:lnTo>
                <a:lnTo>
                  <a:pt x="247015" y="114173"/>
                </a:lnTo>
                <a:lnTo>
                  <a:pt x="126162" y="114173"/>
                </a:lnTo>
                <a:lnTo>
                  <a:pt x="64103" y="114173"/>
                </a:lnTo>
                <a:lnTo>
                  <a:pt x="41239" y="114173"/>
                </a:lnTo>
                <a:lnTo>
                  <a:pt x="37973" y="114173"/>
                </a:lnTo>
                <a:lnTo>
                  <a:pt x="18809" y="130619"/>
                </a:lnTo>
                <a:lnTo>
                  <a:pt x="8969" y="139065"/>
                </a:lnTo>
                <a:lnTo>
                  <a:pt x="5343" y="142176"/>
                </a:lnTo>
                <a:lnTo>
                  <a:pt x="4825" y="142621"/>
                </a:lnTo>
                <a:lnTo>
                  <a:pt x="1777" y="145796"/>
                </a:lnTo>
                <a:lnTo>
                  <a:pt x="0" y="150114"/>
                </a:lnTo>
                <a:lnTo>
                  <a:pt x="0" y="1549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8730995" y="4411979"/>
            <a:ext cx="352425" cy="218440"/>
            <a:chOff x="8730995" y="4411979"/>
            <a:chExt cx="352425" cy="218440"/>
          </a:xfrm>
        </p:grpSpPr>
        <p:sp>
          <p:nvSpPr>
            <p:cNvPr id="97" name="object 97"/>
            <p:cNvSpPr/>
            <p:nvPr/>
          </p:nvSpPr>
          <p:spPr>
            <a:xfrm>
              <a:off x="8862059" y="4468367"/>
              <a:ext cx="93345" cy="155575"/>
            </a:xfrm>
            <a:custGeom>
              <a:avLst/>
              <a:gdLst/>
              <a:ahLst/>
              <a:cxnLst/>
              <a:rect l="l" t="t" r="r" b="b"/>
              <a:pathLst>
                <a:path w="93345" h="155575">
                  <a:moveTo>
                    <a:pt x="87757" y="155447"/>
                  </a:moveTo>
                  <a:lnTo>
                    <a:pt x="87757" y="155447"/>
                  </a:lnTo>
                  <a:lnTo>
                    <a:pt x="2286" y="155447"/>
                  </a:lnTo>
                  <a:lnTo>
                    <a:pt x="0" y="153161"/>
                  </a:lnTo>
                  <a:lnTo>
                    <a:pt x="0" y="2285"/>
                  </a:lnTo>
                  <a:lnTo>
                    <a:pt x="2286" y="0"/>
                  </a:lnTo>
                  <a:lnTo>
                    <a:pt x="90678" y="0"/>
                  </a:lnTo>
                  <a:lnTo>
                    <a:pt x="92964" y="2285"/>
                  </a:lnTo>
                  <a:lnTo>
                    <a:pt x="92964" y="153161"/>
                  </a:lnTo>
                  <a:lnTo>
                    <a:pt x="90678" y="155447"/>
                  </a:lnTo>
                  <a:lnTo>
                    <a:pt x="87757" y="155447"/>
                  </a:lnTo>
                  <a:close/>
                </a:path>
                <a:path w="93345" h="155575">
                  <a:moveTo>
                    <a:pt x="36195" y="134746"/>
                  </a:moveTo>
                  <a:lnTo>
                    <a:pt x="56769" y="13474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730995" y="4416551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29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787383" y="3866388"/>
            <a:ext cx="242316" cy="181229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8730995" y="4102608"/>
            <a:ext cx="352425" cy="0"/>
          </a:xfrm>
          <a:custGeom>
            <a:avLst/>
            <a:gdLst/>
            <a:ahLst/>
            <a:cxnLst/>
            <a:rect l="l" t="t" r="r" b="b"/>
            <a:pathLst>
              <a:path w="352425">
                <a:moveTo>
                  <a:pt x="0" y="0"/>
                </a:moveTo>
                <a:lnTo>
                  <a:pt x="35229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92948" y="2611119"/>
            <a:ext cx="273685" cy="281940"/>
          </a:xfrm>
          <a:custGeom>
            <a:avLst/>
            <a:gdLst/>
            <a:ahLst/>
            <a:cxnLst/>
            <a:rect l="l" t="t" r="r" b="b"/>
            <a:pathLst>
              <a:path w="273684" h="281939">
                <a:moveTo>
                  <a:pt x="273304" y="97790"/>
                </a:moveTo>
                <a:lnTo>
                  <a:pt x="180340" y="97790"/>
                </a:lnTo>
                <a:lnTo>
                  <a:pt x="180340" y="0"/>
                </a:lnTo>
                <a:lnTo>
                  <a:pt x="92964" y="0"/>
                </a:lnTo>
                <a:lnTo>
                  <a:pt x="92964" y="97790"/>
                </a:lnTo>
                <a:lnTo>
                  <a:pt x="0" y="97790"/>
                </a:lnTo>
                <a:lnTo>
                  <a:pt x="0" y="185420"/>
                </a:lnTo>
                <a:lnTo>
                  <a:pt x="92964" y="185420"/>
                </a:lnTo>
                <a:lnTo>
                  <a:pt x="92964" y="281940"/>
                </a:lnTo>
                <a:lnTo>
                  <a:pt x="180340" y="281940"/>
                </a:lnTo>
                <a:lnTo>
                  <a:pt x="180340" y="185420"/>
                </a:lnTo>
                <a:lnTo>
                  <a:pt x="273304" y="185420"/>
                </a:lnTo>
                <a:lnTo>
                  <a:pt x="273304" y="97790"/>
                </a:lnTo>
                <a:close/>
              </a:path>
            </a:pathLst>
          </a:custGeom>
          <a:solidFill>
            <a:srgbClr val="87CA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92823"/>
            <a:ext cx="5805805" cy="556577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Pre-determined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limits </a:t>
            </a:r>
            <a:r>
              <a:rPr sz="1600" spc="-5" dirty="0">
                <a:latin typeface="Segoe UI"/>
                <a:cs typeface="Segoe UI"/>
              </a:rPr>
              <a:t>defined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role.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0" dirty="0">
                <a:latin typeface="Segoe UI"/>
                <a:cs typeface="Segoe UI"/>
              </a:rPr>
              <a:t>Govern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-10" dirty="0">
                <a:latin typeface="Segoe UI"/>
                <a:cs typeface="Segoe UI"/>
              </a:rPr>
              <a:t>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</a:t>
            </a:r>
            <a:r>
              <a:rPr sz="1600" spc="-15" dirty="0">
                <a:latin typeface="Segoe UI"/>
                <a:cs typeface="Segoe UI"/>
              </a:rPr>
              <a:t> query.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Effectively used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run </a:t>
            </a:r>
            <a:r>
              <a:rPr sz="1600" spc="-5" dirty="0">
                <a:latin typeface="Segoe UI"/>
                <a:cs typeface="Segoe UI"/>
              </a:rPr>
              <a:t>on 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warehouse.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Exemptions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to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concurrency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limit: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CREATE|ALTER|DROP</a:t>
            </a:r>
            <a:r>
              <a:rPr sz="160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(TABLE|USER|PROCEDURE|VIEW|LOGIN)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CREATE|UPDATE|DROP</a:t>
            </a:r>
            <a:r>
              <a:rPr sz="160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(STATISTICS|INDEX)</a:t>
            </a:r>
            <a:endParaRPr sz="1600">
              <a:latin typeface="Consolas"/>
              <a:cs typeface="Consolas"/>
            </a:endParaRPr>
          </a:p>
          <a:p>
            <a:pPr marL="12700" marR="2116455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SELECT from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system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views and</a:t>
            </a:r>
            <a:r>
              <a:rPr sz="16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DMVs </a:t>
            </a:r>
            <a:r>
              <a:rPr sz="1600" spc="-86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EXPLAIN</a:t>
            </a:r>
            <a:endParaRPr sz="1600">
              <a:latin typeface="Consolas"/>
              <a:cs typeface="Consolas"/>
            </a:endParaRPr>
          </a:p>
          <a:p>
            <a:pPr marL="12700" marR="3672840">
              <a:lnSpc>
                <a:spcPct val="131300"/>
              </a:lnSpc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Result-Set Cache 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TRUNCATE</a:t>
            </a:r>
            <a:r>
              <a:rPr sz="1600" spc="9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TABLE </a:t>
            </a:r>
            <a:r>
              <a:rPr sz="1600" spc="-5" dirty="0">
                <a:solidFill>
                  <a:srgbClr val="505050"/>
                </a:solidFill>
                <a:latin typeface="Consolas"/>
                <a:cs typeface="Consolas"/>
              </a:rPr>
              <a:t> ALTER</a:t>
            </a:r>
            <a:r>
              <a:rPr sz="1600" spc="-7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AUTHORIZATION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CREATE|UPDATE|DROP</a:t>
            </a:r>
            <a:r>
              <a:rPr sz="1600" spc="-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Consolas"/>
                <a:cs typeface="Consolas"/>
              </a:rPr>
              <a:t>STATISTICS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686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740" y="1409700"/>
            <a:ext cx="5890260" cy="244919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182880" marR="878840">
              <a:lnSpc>
                <a:spcPct val="100000"/>
              </a:lnSpc>
              <a:spcBef>
                <a:spcPts val="107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View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classes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warehouse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endParaRPr sz="14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tabLst>
                <a:tab pos="87185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400" dirty="0">
                <a:solidFill>
                  <a:srgbClr val="00FF00"/>
                </a:solidFill>
                <a:latin typeface="Consolas"/>
                <a:cs typeface="Consolas"/>
              </a:rPr>
              <a:t>sys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00FF00"/>
                </a:solidFill>
                <a:latin typeface="Consolas"/>
                <a:cs typeface="Consolas"/>
              </a:rPr>
              <a:t>database_principals</a:t>
            </a:r>
            <a:endParaRPr sz="14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tabLst>
                <a:tab pos="87185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WHERE	name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LIKE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'%rc%'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type_desc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'DATABASE_ROLE'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82880" marR="1071880">
              <a:lnSpc>
                <a:spcPct val="100000"/>
              </a:lnSpc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 Change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user’s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class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'largerc'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0000"/>
                </a:solidFill>
                <a:latin typeface="Consolas"/>
                <a:cs typeface="Consolas"/>
              </a:rPr>
              <a:t>sp_addrolemember</a:t>
            </a:r>
            <a:r>
              <a:rPr sz="1400" spc="30" dirty="0">
                <a:solidFill>
                  <a:srgbClr val="8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'largerc'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'loaduser’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82880" marR="976630">
              <a:lnSpc>
                <a:spcPct val="100000"/>
              </a:lnSpc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/*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Decrease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loading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user's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resource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class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*/ </a:t>
            </a:r>
            <a:r>
              <a:rPr sz="1400" spc="-7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EXEC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0000"/>
                </a:solidFill>
                <a:latin typeface="Consolas"/>
                <a:cs typeface="Consolas"/>
              </a:rPr>
              <a:t>sp_droprolemember</a:t>
            </a:r>
            <a:r>
              <a:rPr sz="1400" spc="25" dirty="0">
                <a:solidFill>
                  <a:srgbClr val="8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'largerc'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4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'loaduser'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478151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867910" cy="340106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Static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</a:t>
            </a:r>
            <a:endParaRPr sz="1800">
              <a:latin typeface="Segoe UI Semibold"/>
              <a:cs typeface="Segoe UI Semibold"/>
            </a:endParaRPr>
          </a:p>
          <a:p>
            <a:pPr marL="12700" marR="41275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Allocate the same amount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independent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current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service-level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objective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(SLO).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Well-suited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fixed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sizes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loading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Dynamic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</a:t>
            </a:r>
            <a:endParaRPr sz="1800">
              <a:latin typeface="Segoe UI Semibold"/>
              <a:cs typeface="Segoe UI Semibold"/>
            </a:endParaRPr>
          </a:p>
          <a:p>
            <a:pPr marL="12700" marR="115570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Allocate a variable amount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5" dirty="0">
                <a:latin typeface="Segoe UI"/>
                <a:cs typeface="Segoe UI"/>
              </a:rPr>
              <a:t>memory </a:t>
            </a:r>
            <a:r>
              <a:rPr sz="1600" spc="-5" dirty="0">
                <a:latin typeface="Segoe UI"/>
                <a:cs typeface="Segoe UI"/>
              </a:rPr>
              <a:t>depending 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current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SLO.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Well-suited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variable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datasets.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smallrc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6468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9085" y="1034922"/>
            <a:ext cx="4361815" cy="248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Static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classes:</a:t>
            </a:r>
            <a:endParaRPr sz="1800">
              <a:latin typeface="Segoe UI Semibold"/>
              <a:cs typeface="Segoe UI Semibold"/>
            </a:endParaRPr>
          </a:p>
          <a:p>
            <a:pPr marL="12700" marR="115570" algn="just">
              <a:lnSpc>
                <a:spcPct val="100299"/>
              </a:lnSpc>
              <a:spcBef>
                <a:spcPts val="1155"/>
              </a:spcBef>
            </a:pPr>
            <a:r>
              <a:rPr sz="1600" spc="-10" dirty="0">
                <a:latin typeface="Consolas"/>
                <a:cs typeface="Consolas"/>
              </a:rPr>
              <a:t>staticrc10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staticrc20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staticrc30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staticrc40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staticrc50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staticrc60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staticrc70 </a:t>
            </a:r>
            <a:r>
              <a:rPr sz="1600" spc="-5" dirty="0">
                <a:latin typeface="Consolas"/>
                <a:cs typeface="Consolas"/>
              </a:rPr>
              <a:t>|</a:t>
            </a:r>
            <a:r>
              <a:rPr sz="1600" spc="-10" dirty="0">
                <a:latin typeface="Consolas"/>
                <a:cs typeface="Consolas"/>
              </a:rPr>
              <a:t> staticrc80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Dynamic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resource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classes: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10" dirty="0">
                <a:latin typeface="Consolas"/>
                <a:cs typeface="Consolas"/>
              </a:rPr>
              <a:t>smallrc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mediumrc</a:t>
            </a:r>
            <a:r>
              <a:rPr sz="1600" spc="-5" dirty="0">
                <a:latin typeface="Consolas"/>
                <a:cs typeface="Consolas"/>
              </a:rPr>
              <a:t> | </a:t>
            </a:r>
            <a:r>
              <a:rPr sz="1600" spc="-10" dirty="0">
                <a:latin typeface="Consolas"/>
                <a:cs typeface="Consolas"/>
              </a:rPr>
              <a:t>largerc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| </a:t>
            </a:r>
            <a:r>
              <a:rPr sz="1600" spc="-10" dirty="0">
                <a:latin typeface="Consolas"/>
                <a:cs typeface="Consolas"/>
              </a:rPr>
              <a:t>xlargerc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63055" y="3746500"/>
          <a:ext cx="5671820" cy="18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1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Resource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Class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Percentage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31369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Memory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Max.</a:t>
                      </a:r>
                      <a:r>
                        <a:rPr sz="1600" spc="-2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spc="-1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Concurrent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429259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Queries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smallrc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3716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32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mediumrc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10%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largerc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22%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xlargerc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70%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096000" y="2601467"/>
            <a:ext cx="5187950" cy="0"/>
          </a:xfrm>
          <a:custGeom>
            <a:avLst/>
            <a:gdLst/>
            <a:ahLst/>
            <a:cxnLst/>
            <a:rect l="l" t="t" r="r" b="b"/>
            <a:pathLst>
              <a:path w="5187950">
                <a:moveTo>
                  <a:pt x="0" y="0"/>
                </a:moveTo>
                <a:lnTo>
                  <a:pt x="51875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478151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824700"/>
            <a:ext cx="5888990" cy="10318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compete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system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(CPU,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IO,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memory).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175027"/>
            <a:ext cx="580390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guarantee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resources,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running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spc="-5" dirty="0">
                <a:latin typeface="Segoe UI"/>
                <a:cs typeface="Segoe UI"/>
              </a:rPr>
              <a:t> a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chunk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(</a:t>
            </a:r>
            <a:r>
              <a:rPr sz="1600" spc="5" dirty="0">
                <a:latin typeface="Segoe UI Semibold"/>
                <a:cs typeface="Segoe UI Semibold"/>
              </a:rPr>
              <a:t>a</a:t>
            </a:r>
            <a:r>
              <a:rPr sz="1600" spc="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concurrency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slot</a:t>
            </a:r>
            <a:r>
              <a:rPr sz="1600" spc="-5" dirty="0">
                <a:latin typeface="Segoe UI"/>
                <a:cs typeface="Segoe UI"/>
              </a:rPr>
              <a:t>)</a:t>
            </a:r>
            <a:r>
              <a:rPr sz="1600" dirty="0">
                <a:latin typeface="Segoe UI"/>
                <a:cs typeface="Segoe UI"/>
              </a:rPr>
              <a:t> for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amount </a:t>
            </a:r>
            <a:r>
              <a:rPr sz="1600" spc="-10" dirty="0">
                <a:latin typeface="Segoe UI"/>
                <a:cs typeface="Segoe UI"/>
              </a:rPr>
              <a:t>given </a:t>
            </a:r>
            <a:r>
              <a:rPr sz="1600" spc="-5" dirty="0">
                <a:latin typeface="Segoe UI"/>
                <a:cs typeface="Segoe UI"/>
              </a:rPr>
              <a:t>is determined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user</a:t>
            </a:r>
            <a:r>
              <a:rPr sz="1600" spc="-5" dirty="0">
                <a:latin typeface="Segoe UI"/>
                <a:cs typeface="Segoe UI"/>
              </a:rPr>
              <a:t> executing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SLOs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concurrency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slots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016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slo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17409" y="1063371"/>
          <a:ext cx="919480" cy="5504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55535" y="705612"/>
            <a:ext cx="4922520" cy="6078220"/>
          </a:xfrm>
          <a:custGeom>
            <a:avLst/>
            <a:gdLst/>
            <a:ahLst/>
            <a:cxnLst/>
            <a:rect l="l" t="t" r="r" b="b"/>
            <a:pathLst>
              <a:path w="4922520" h="6078220">
                <a:moveTo>
                  <a:pt x="0" y="6077712"/>
                </a:moveTo>
                <a:lnTo>
                  <a:pt x="4922520" y="6077712"/>
                </a:lnTo>
                <a:lnTo>
                  <a:pt x="4922520" y="0"/>
                </a:lnTo>
                <a:lnTo>
                  <a:pt x="0" y="0"/>
                </a:lnTo>
                <a:lnTo>
                  <a:pt x="0" y="6077712"/>
                </a:lnTo>
                <a:close/>
              </a:path>
            </a:pathLst>
          </a:custGeom>
          <a:ln w="91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5541" y="332359"/>
            <a:ext cx="30676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@DW1000c: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40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concurrency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slots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2805" y="791971"/>
            <a:ext cx="1884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Segoe UI"/>
                <a:cs typeface="Segoe UI"/>
              </a:rPr>
              <a:t>Memory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(concurrency</a:t>
            </a:r>
            <a:r>
              <a:rPr sz="1200" spc="-7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slots)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32392" y="1155191"/>
            <a:ext cx="748665" cy="2066925"/>
            <a:chOff x="9232392" y="1155191"/>
            <a:chExt cx="748665" cy="2066925"/>
          </a:xfrm>
        </p:grpSpPr>
        <p:sp>
          <p:nvSpPr>
            <p:cNvPr id="10" name="object 10"/>
            <p:cNvSpPr/>
            <p:nvPr/>
          </p:nvSpPr>
          <p:spPr>
            <a:xfrm>
              <a:off x="9233916" y="1155191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59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33916" y="2371344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2392" y="3046475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33916" y="1787651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60305" y="1132713"/>
            <a:ext cx="970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S</a:t>
            </a:r>
            <a:r>
              <a:rPr sz="1200" dirty="0">
                <a:latin typeface="Segoe UI Semibold"/>
                <a:cs typeface="Segoe UI Semibold"/>
              </a:rPr>
              <a:t>ma</a:t>
            </a:r>
            <a:r>
              <a:rPr sz="1200" spc="-5" dirty="0">
                <a:latin typeface="Segoe UI Semibold"/>
                <a:cs typeface="Segoe UI Semibold"/>
              </a:rPr>
              <a:t>ll</a:t>
            </a:r>
            <a:r>
              <a:rPr sz="1200" spc="-1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c</a:t>
            </a:r>
            <a:r>
              <a:rPr sz="1200" spc="-10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q</a:t>
            </a:r>
            <a:r>
              <a:rPr sz="1200" spc="-10" dirty="0">
                <a:latin typeface="Segoe UI Semibold"/>
                <a:cs typeface="Segoe UI Semibold"/>
              </a:rPr>
              <a:t>u</a:t>
            </a:r>
            <a:r>
              <a:rPr sz="1200" spc="-5" dirty="0">
                <a:latin typeface="Segoe UI Semibold"/>
                <a:cs typeface="Segoe UI Semibold"/>
              </a:rPr>
              <a:t>e</a:t>
            </a:r>
            <a:r>
              <a:rPr sz="1200" spc="4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y  (1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0305" y="2345182"/>
            <a:ext cx="1173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Mediumrc </a:t>
            </a:r>
            <a:r>
              <a:rPr sz="1200" spc="5" dirty="0">
                <a:latin typeface="Segoe UI Semibold"/>
                <a:cs typeface="Segoe UI Semibold"/>
              </a:rPr>
              <a:t>query </a:t>
            </a:r>
            <a:r>
              <a:rPr sz="1200" spc="-31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(4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90784" y="3020059"/>
            <a:ext cx="1035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Xlargerc</a:t>
            </a:r>
            <a:r>
              <a:rPr sz="1200" spc="-55" dirty="0">
                <a:latin typeface="Segoe UI Semibold"/>
                <a:cs typeface="Segoe UI Semibold"/>
              </a:rPr>
              <a:t> </a:t>
            </a:r>
            <a:r>
              <a:rPr sz="1200" spc="5" dirty="0">
                <a:latin typeface="Segoe UI Semibold"/>
                <a:cs typeface="Segoe UI Semibold"/>
              </a:rPr>
              <a:t>query </a:t>
            </a:r>
            <a:r>
              <a:rPr sz="1200" spc="-31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(28</a:t>
            </a:r>
            <a:r>
              <a:rPr sz="1200" spc="-5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5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60305" y="1739010"/>
            <a:ext cx="114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Segoe UI Semibold"/>
                <a:cs typeface="Segoe UI Semibold"/>
              </a:rPr>
              <a:t>S</a:t>
            </a:r>
            <a:r>
              <a:rPr sz="1200" spc="-5" dirty="0">
                <a:latin typeface="Segoe UI Semibold"/>
                <a:cs typeface="Segoe UI Semibold"/>
              </a:rPr>
              <a:t>tatic</a:t>
            </a:r>
            <a:r>
              <a:rPr sz="1200" spc="-15" dirty="0">
                <a:latin typeface="Segoe UI Semibold"/>
                <a:cs typeface="Segoe UI Semibold"/>
              </a:rPr>
              <a:t>r</a:t>
            </a:r>
            <a:r>
              <a:rPr sz="1200" spc="-5" dirty="0">
                <a:latin typeface="Segoe UI Semibold"/>
                <a:cs typeface="Segoe UI Semibold"/>
              </a:rPr>
              <a:t>c</a:t>
            </a:r>
            <a:r>
              <a:rPr sz="1200" dirty="0">
                <a:latin typeface="Segoe UI Semibold"/>
                <a:cs typeface="Segoe UI Semibold"/>
              </a:rPr>
              <a:t>20</a:t>
            </a:r>
            <a:r>
              <a:rPr sz="1200" spc="-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q</a:t>
            </a:r>
            <a:r>
              <a:rPr sz="1200" spc="-10" dirty="0">
                <a:latin typeface="Segoe UI Semibold"/>
                <a:cs typeface="Segoe UI Semibold"/>
              </a:rPr>
              <a:t>u</a:t>
            </a:r>
            <a:r>
              <a:rPr sz="1200" spc="-5" dirty="0">
                <a:latin typeface="Segoe UI Semibold"/>
                <a:cs typeface="Segoe UI Semibold"/>
              </a:rPr>
              <a:t>e</a:t>
            </a:r>
            <a:r>
              <a:rPr sz="1200" spc="45" dirty="0">
                <a:latin typeface="Segoe UI Semibold"/>
                <a:cs typeface="Segoe UI Semibold"/>
              </a:rPr>
              <a:t>r</a:t>
            </a:r>
            <a:r>
              <a:rPr sz="1200" dirty="0">
                <a:latin typeface="Segoe UI Semibold"/>
                <a:cs typeface="Segoe UI Semibold"/>
              </a:rPr>
              <a:t>y  (2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552827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5472" y="5168594"/>
            <a:ext cx="8479790" cy="151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Welcome</a:t>
            </a:r>
            <a:r>
              <a:rPr sz="40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to</a:t>
            </a:r>
            <a:r>
              <a:rPr sz="40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Azure</a:t>
            </a:r>
            <a:r>
              <a:rPr sz="4000" spc="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20" dirty="0">
                <a:solidFill>
                  <a:srgbClr val="006FC0"/>
                </a:solidFill>
                <a:latin typeface="Segoe UI Semibold"/>
                <a:cs typeface="Segoe UI Semibold"/>
              </a:rPr>
              <a:t>Synapse</a:t>
            </a:r>
            <a:r>
              <a:rPr sz="4000" spc="5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Analytics</a:t>
            </a:r>
            <a:endParaRPr sz="4000">
              <a:latin typeface="Segoe UI Semibold"/>
              <a:cs typeface="Segoe UI Semibold"/>
            </a:endParaRPr>
          </a:p>
          <a:p>
            <a:pPr marL="4445" algn="ctr">
              <a:lnSpc>
                <a:spcPct val="100000"/>
              </a:lnSpc>
              <a:spcBef>
                <a:spcPts val="4070"/>
              </a:spcBef>
            </a:pP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Data</a:t>
            </a:r>
            <a:r>
              <a:rPr sz="2400" spc="1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warehousing</a:t>
            </a:r>
            <a:r>
              <a:rPr sz="2400" spc="2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&amp;</a:t>
            </a:r>
            <a:r>
              <a:rPr sz="2400" spc="-10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big data analytics—all</a:t>
            </a:r>
            <a:r>
              <a:rPr sz="2400" spc="35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626262"/>
                </a:solidFill>
                <a:latin typeface="Segoe UI"/>
                <a:cs typeface="Segoe UI"/>
              </a:rPr>
              <a:t>in </a:t>
            </a:r>
            <a:r>
              <a:rPr sz="2400" dirty="0">
                <a:solidFill>
                  <a:srgbClr val="626262"/>
                </a:solidFill>
                <a:latin typeface="Segoe UI"/>
                <a:cs typeface="Segoe UI"/>
              </a:rPr>
              <a:t>one</a:t>
            </a:r>
            <a:r>
              <a:rPr sz="2400" spc="5" dirty="0">
                <a:solidFill>
                  <a:srgbClr val="626262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626262"/>
                </a:solidFill>
                <a:latin typeface="Segoe UI"/>
                <a:cs typeface="Segoe UI"/>
              </a:rPr>
              <a:t>service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1829" y="431038"/>
            <a:ext cx="7308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200" b="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dirty="0">
                <a:solidFill>
                  <a:srgbClr val="0078D3"/>
                </a:solidFill>
                <a:latin typeface="Segoe UI Semibold"/>
                <a:cs typeface="Segoe UI Semibold"/>
              </a:rPr>
              <a:t>brings</a:t>
            </a:r>
            <a:r>
              <a:rPr sz="3200" b="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200" b="0" spc="-5" dirty="0">
                <a:latin typeface="Segoe UI Semibold"/>
                <a:cs typeface="Segoe UI Semibold"/>
              </a:rPr>
              <a:t>these</a:t>
            </a:r>
            <a:r>
              <a:rPr sz="3200" b="0" spc="-15" dirty="0">
                <a:latin typeface="Segoe UI Semibold"/>
                <a:cs typeface="Segoe UI Semibold"/>
              </a:rPr>
              <a:t> </a:t>
            </a:r>
            <a:r>
              <a:rPr sz="3200" b="0" spc="-10" dirty="0">
                <a:latin typeface="Segoe UI Semibold"/>
                <a:cs typeface="Segoe UI Semibold"/>
              </a:rPr>
              <a:t>two</a:t>
            </a:r>
            <a:r>
              <a:rPr sz="3200" b="0" spc="-5" dirty="0">
                <a:latin typeface="Segoe UI Semibold"/>
                <a:cs typeface="Segoe UI Semibold"/>
              </a:rPr>
              <a:t> worlds</a:t>
            </a:r>
            <a:r>
              <a:rPr sz="3200" b="0" spc="-15" dirty="0">
                <a:latin typeface="Segoe UI Semibold"/>
                <a:cs typeface="Segoe UI Semibold"/>
              </a:rPr>
              <a:t> </a:t>
            </a:r>
            <a:r>
              <a:rPr sz="3200" b="0" spc="-10" dirty="0">
                <a:latin typeface="Segoe UI Semibold"/>
                <a:cs typeface="Segoe UI Semibold"/>
              </a:rPr>
              <a:t>together</a:t>
            </a:r>
            <a:endParaRPr sz="3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0397" y="1842738"/>
            <a:ext cx="6851650" cy="2853055"/>
            <a:chOff x="2670397" y="1842738"/>
            <a:chExt cx="6851650" cy="2853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855438"/>
              <a:ext cx="3412902" cy="282733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0" y="1855438"/>
              <a:ext cx="3413125" cy="2827655"/>
            </a:xfrm>
            <a:custGeom>
              <a:avLst/>
              <a:gdLst/>
              <a:ahLst/>
              <a:cxnLst/>
              <a:rect l="l" t="t" r="r" b="b"/>
              <a:pathLst>
                <a:path w="3413125" h="2827654">
                  <a:moveTo>
                    <a:pt x="2998851" y="2413285"/>
                  </a:moveTo>
                  <a:lnTo>
                    <a:pt x="2963906" y="2447071"/>
                  </a:lnTo>
                  <a:lnTo>
                    <a:pt x="2928105" y="2479419"/>
                  </a:lnTo>
                  <a:lnTo>
                    <a:pt x="2891485" y="2510329"/>
                  </a:lnTo>
                  <a:lnTo>
                    <a:pt x="2854084" y="2539801"/>
                  </a:lnTo>
                  <a:lnTo>
                    <a:pt x="2815938" y="2567836"/>
                  </a:lnTo>
                  <a:lnTo>
                    <a:pt x="2777085" y="2594433"/>
                  </a:lnTo>
                  <a:lnTo>
                    <a:pt x="2737562" y="2619592"/>
                  </a:lnTo>
                  <a:lnTo>
                    <a:pt x="2697407" y="2643314"/>
                  </a:lnTo>
                  <a:lnTo>
                    <a:pt x="2656655" y="2665598"/>
                  </a:lnTo>
                  <a:lnTo>
                    <a:pt x="2615346" y="2686444"/>
                  </a:lnTo>
                  <a:lnTo>
                    <a:pt x="2573515" y="2705853"/>
                  </a:lnTo>
                  <a:lnTo>
                    <a:pt x="2531201" y="2723824"/>
                  </a:lnTo>
                  <a:lnTo>
                    <a:pt x="2488440" y="2740357"/>
                  </a:lnTo>
                  <a:lnTo>
                    <a:pt x="2445269" y="2755453"/>
                  </a:lnTo>
                  <a:lnTo>
                    <a:pt x="2401726" y="2769111"/>
                  </a:lnTo>
                  <a:lnTo>
                    <a:pt x="2357849" y="2781331"/>
                  </a:lnTo>
                  <a:lnTo>
                    <a:pt x="2313673" y="2792114"/>
                  </a:lnTo>
                  <a:lnTo>
                    <a:pt x="2269237" y="2801459"/>
                  </a:lnTo>
                  <a:lnTo>
                    <a:pt x="2224578" y="2809366"/>
                  </a:lnTo>
                  <a:lnTo>
                    <a:pt x="2179732" y="2815836"/>
                  </a:lnTo>
                  <a:lnTo>
                    <a:pt x="2134738" y="2820867"/>
                  </a:lnTo>
                  <a:lnTo>
                    <a:pt x="2089632" y="2824462"/>
                  </a:lnTo>
                  <a:lnTo>
                    <a:pt x="2044451" y="2826618"/>
                  </a:lnTo>
                  <a:lnTo>
                    <a:pt x="1999233" y="2827337"/>
                  </a:lnTo>
                  <a:lnTo>
                    <a:pt x="1954016" y="2826618"/>
                  </a:lnTo>
                  <a:lnTo>
                    <a:pt x="1908835" y="2824462"/>
                  </a:lnTo>
                  <a:lnTo>
                    <a:pt x="1863729" y="2820867"/>
                  </a:lnTo>
                  <a:lnTo>
                    <a:pt x="1818735" y="2815836"/>
                  </a:lnTo>
                  <a:lnTo>
                    <a:pt x="1773889" y="2809366"/>
                  </a:lnTo>
                  <a:lnTo>
                    <a:pt x="1729230" y="2801459"/>
                  </a:lnTo>
                  <a:lnTo>
                    <a:pt x="1684794" y="2792114"/>
                  </a:lnTo>
                  <a:lnTo>
                    <a:pt x="1640618" y="2781331"/>
                  </a:lnTo>
                  <a:lnTo>
                    <a:pt x="1596741" y="2769111"/>
                  </a:lnTo>
                  <a:lnTo>
                    <a:pt x="1553198" y="2755453"/>
                  </a:lnTo>
                  <a:lnTo>
                    <a:pt x="1510027" y="2740357"/>
                  </a:lnTo>
                  <a:lnTo>
                    <a:pt x="1467266" y="2723824"/>
                  </a:lnTo>
                  <a:lnTo>
                    <a:pt x="1424952" y="2705853"/>
                  </a:lnTo>
                  <a:lnTo>
                    <a:pt x="1383121" y="2686444"/>
                  </a:lnTo>
                  <a:lnTo>
                    <a:pt x="1341812" y="2665598"/>
                  </a:lnTo>
                  <a:lnTo>
                    <a:pt x="1301060" y="2643314"/>
                  </a:lnTo>
                  <a:lnTo>
                    <a:pt x="1260905" y="2619592"/>
                  </a:lnTo>
                  <a:lnTo>
                    <a:pt x="1221382" y="2594433"/>
                  </a:lnTo>
                  <a:lnTo>
                    <a:pt x="1182529" y="2567836"/>
                  </a:lnTo>
                  <a:lnTo>
                    <a:pt x="1144383" y="2539801"/>
                  </a:lnTo>
                  <a:lnTo>
                    <a:pt x="1106982" y="2510329"/>
                  </a:lnTo>
                  <a:lnTo>
                    <a:pt x="1070362" y="2479419"/>
                  </a:lnTo>
                  <a:lnTo>
                    <a:pt x="1034561" y="2447071"/>
                  </a:lnTo>
                  <a:lnTo>
                    <a:pt x="999617" y="2413285"/>
                  </a:lnTo>
                  <a:lnTo>
                    <a:pt x="963912" y="2377580"/>
                  </a:lnTo>
                  <a:lnTo>
                    <a:pt x="928208" y="2341875"/>
                  </a:lnTo>
                  <a:lnTo>
                    <a:pt x="892505" y="2306170"/>
                  </a:lnTo>
                  <a:lnTo>
                    <a:pt x="856803" y="2270465"/>
                  </a:lnTo>
                  <a:lnTo>
                    <a:pt x="821101" y="2234760"/>
                  </a:lnTo>
                  <a:lnTo>
                    <a:pt x="785401" y="2199056"/>
                  </a:lnTo>
                  <a:lnTo>
                    <a:pt x="749700" y="2163351"/>
                  </a:lnTo>
                  <a:lnTo>
                    <a:pt x="714001" y="2127647"/>
                  </a:lnTo>
                  <a:lnTo>
                    <a:pt x="678301" y="2091943"/>
                  </a:lnTo>
                  <a:lnTo>
                    <a:pt x="642602" y="2056240"/>
                  </a:lnTo>
                  <a:lnTo>
                    <a:pt x="606903" y="2020536"/>
                  </a:lnTo>
                  <a:lnTo>
                    <a:pt x="571205" y="1984834"/>
                  </a:lnTo>
                  <a:lnTo>
                    <a:pt x="535506" y="1949131"/>
                  </a:lnTo>
                  <a:lnTo>
                    <a:pt x="499808" y="1913429"/>
                  </a:lnTo>
                  <a:lnTo>
                    <a:pt x="464110" y="1877728"/>
                  </a:lnTo>
                  <a:lnTo>
                    <a:pt x="428411" y="1842027"/>
                  </a:lnTo>
                  <a:lnTo>
                    <a:pt x="392713" y="1806326"/>
                  </a:lnTo>
                  <a:lnTo>
                    <a:pt x="357014" y="1770626"/>
                  </a:lnTo>
                  <a:lnTo>
                    <a:pt x="321315" y="1734927"/>
                  </a:lnTo>
                  <a:lnTo>
                    <a:pt x="285615" y="1699229"/>
                  </a:lnTo>
                  <a:lnTo>
                    <a:pt x="249916" y="1663531"/>
                  </a:lnTo>
                  <a:lnTo>
                    <a:pt x="214215" y="1627834"/>
                  </a:lnTo>
                  <a:lnTo>
                    <a:pt x="178515" y="1592137"/>
                  </a:lnTo>
                  <a:lnTo>
                    <a:pt x="142813" y="1556442"/>
                  </a:lnTo>
                  <a:lnTo>
                    <a:pt x="107111" y="1520747"/>
                  </a:lnTo>
                  <a:lnTo>
                    <a:pt x="71408" y="1485053"/>
                  </a:lnTo>
                  <a:lnTo>
                    <a:pt x="35704" y="1449360"/>
                  </a:lnTo>
                  <a:lnTo>
                    <a:pt x="0" y="1413668"/>
                  </a:lnTo>
                  <a:lnTo>
                    <a:pt x="35704" y="1377964"/>
                  </a:lnTo>
                  <a:lnTo>
                    <a:pt x="428411" y="985257"/>
                  </a:lnTo>
                  <a:lnTo>
                    <a:pt x="464110" y="949558"/>
                  </a:lnTo>
                  <a:lnTo>
                    <a:pt x="499808" y="913860"/>
                  </a:lnTo>
                  <a:lnTo>
                    <a:pt x="535506" y="878161"/>
                  </a:lnTo>
                  <a:lnTo>
                    <a:pt x="571205" y="842463"/>
                  </a:lnTo>
                  <a:lnTo>
                    <a:pt x="606903" y="806764"/>
                  </a:lnTo>
                  <a:lnTo>
                    <a:pt x="642602" y="771066"/>
                  </a:lnTo>
                  <a:lnTo>
                    <a:pt x="678301" y="735367"/>
                  </a:lnTo>
                  <a:lnTo>
                    <a:pt x="714001" y="699667"/>
                  </a:lnTo>
                  <a:lnTo>
                    <a:pt x="749700" y="663967"/>
                  </a:lnTo>
                  <a:lnTo>
                    <a:pt x="785401" y="628267"/>
                  </a:lnTo>
                  <a:lnTo>
                    <a:pt x="821101" y="592566"/>
                  </a:lnTo>
                  <a:lnTo>
                    <a:pt x="856803" y="556865"/>
                  </a:lnTo>
                  <a:lnTo>
                    <a:pt x="892505" y="521163"/>
                  </a:lnTo>
                  <a:lnTo>
                    <a:pt x="928208" y="485460"/>
                  </a:lnTo>
                  <a:lnTo>
                    <a:pt x="963912" y="449756"/>
                  </a:lnTo>
                  <a:lnTo>
                    <a:pt x="999617" y="414051"/>
                  </a:lnTo>
                  <a:lnTo>
                    <a:pt x="1034561" y="380266"/>
                  </a:lnTo>
                  <a:lnTo>
                    <a:pt x="1070362" y="347918"/>
                  </a:lnTo>
                  <a:lnTo>
                    <a:pt x="1106982" y="317008"/>
                  </a:lnTo>
                  <a:lnTo>
                    <a:pt x="1144383" y="287535"/>
                  </a:lnTo>
                  <a:lnTo>
                    <a:pt x="1182529" y="259501"/>
                  </a:lnTo>
                  <a:lnTo>
                    <a:pt x="1221382" y="232904"/>
                  </a:lnTo>
                  <a:lnTo>
                    <a:pt x="1260905" y="207744"/>
                  </a:lnTo>
                  <a:lnTo>
                    <a:pt x="1301060" y="184023"/>
                  </a:lnTo>
                  <a:lnTo>
                    <a:pt x="1341812" y="161738"/>
                  </a:lnTo>
                  <a:lnTo>
                    <a:pt x="1383121" y="140892"/>
                  </a:lnTo>
                  <a:lnTo>
                    <a:pt x="1424952" y="121483"/>
                  </a:lnTo>
                  <a:lnTo>
                    <a:pt x="1467266" y="103512"/>
                  </a:lnTo>
                  <a:lnTo>
                    <a:pt x="1510027" y="86979"/>
                  </a:lnTo>
                  <a:lnTo>
                    <a:pt x="1553198" y="71883"/>
                  </a:lnTo>
                  <a:lnTo>
                    <a:pt x="1596741" y="58226"/>
                  </a:lnTo>
                  <a:lnTo>
                    <a:pt x="1640618" y="46005"/>
                  </a:lnTo>
                  <a:lnTo>
                    <a:pt x="1684794" y="35223"/>
                  </a:lnTo>
                  <a:lnTo>
                    <a:pt x="1729230" y="25878"/>
                  </a:lnTo>
                  <a:lnTo>
                    <a:pt x="1773889" y="17970"/>
                  </a:lnTo>
                  <a:lnTo>
                    <a:pt x="1818735" y="11501"/>
                  </a:lnTo>
                  <a:lnTo>
                    <a:pt x="1863729" y="6469"/>
                  </a:lnTo>
                  <a:lnTo>
                    <a:pt x="1908835" y="2875"/>
                  </a:lnTo>
                  <a:lnTo>
                    <a:pt x="1954016" y="718"/>
                  </a:lnTo>
                  <a:lnTo>
                    <a:pt x="1999234" y="0"/>
                  </a:lnTo>
                  <a:lnTo>
                    <a:pt x="2044451" y="718"/>
                  </a:lnTo>
                  <a:lnTo>
                    <a:pt x="2089632" y="2875"/>
                  </a:lnTo>
                  <a:lnTo>
                    <a:pt x="2134738" y="6469"/>
                  </a:lnTo>
                  <a:lnTo>
                    <a:pt x="2179732" y="11501"/>
                  </a:lnTo>
                  <a:lnTo>
                    <a:pt x="2224578" y="17970"/>
                  </a:lnTo>
                  <a:lnTo>
                    <a:pt x="2269237" y="25878"/>
                  </a:lnTo>
                  <a:lnTo>
                    <a:pt x="2313673" y="35223"/>
                  </a:lnTo>
                  <a:lnTo>
                    <a:pt x="2357849" y="46005"/>
                  </a:lnTo>
                  <a:lnTo>
                    <a:pt x="2401726" y="58226"/>
                  </a:lnTo>
                  <a:lnTo>
                    <a:pt x="2445269" y="71883"/>
                  </a:lnTo>
                  <a:lnTo>
                    <a:pt x="2488440" y="86979"/>
                  </a:lnTo>
                  <a:lnTo>
                    <a:pt x="2531201" y="103512"/>
                  </a:lnTo>
                  <a:lnTo>
                    <a:pt x="2573515" y="121483"/>
                  </a:lnTo>
                  <a:lnTo>
                    <a:pt x="2615346" y="140892"/>
                  </a:lnTo>
                  <a:lnTo>
                    <a:pt x="2656655" y="161738"/>
                  </a:lnTo>
                  <a:lnTo>
                    <a:pt x="2697407" y="184023"/>
                  </a:lnTo>
                  <a:lnTo>
                    <a:pt x="2737562" y="207744"/>
                  </a:lnTo>
                  <a:lnTo>
                    <a:pt x="2777085" y="232904"/>
                  </a:lnTo>
                  <a:lnTo>
                    <a:pt x="2815938" y="259501"/>
                  </a:lnTo>
                  <a:lnTo>
                    <a:pt x="2854084" y="287535"/>
                  </a:lnTo>
                  <a:lnTo>
                    <a:pt x="2891485" y="317008"/>
                  </a:lnTo>
                  <a:lnTo>
                    <a:pt x="2928105" y="347918"/>
                  </a:lnTo>
                  <a:lnTo>
                    <a:pt x="2963906" y="380266"/>
                  </a:lnTo>
                  <a:lnTo>
                    <a:pt x="2998851" y="414051"/>
                  </a:lnTo>
                  <a:lnTo>
                    <a:pt x="3032636" y="448996"/>
                  </a:lnTo>
                  <a:lnTo>
                    <a:pt x="3064984" y="484797"/>
                  </a:lnTo>
                  <a:lnTo>
                    <a:pt x="3095894" y="521417"/>
                  </a:lnTo>
                  <a:lnTo>
                    <a:pt x="3125366" y="558818"/>
                  </a:lnTo>
                  <a:lnTo>
                    <a:pt x="3153401" y="596964"/>
                  </a:lnTo>
                  <a:lnTo>
                    <a:pt x="3179998" y="635817"/>
                  </a:lnTo>
                  <a:lnTo>
                    <a:pt x="3205158" y="675339"/>
                  </a:lnTo>
                  <a:lnTo>
                    <a:pt x="3228879" y="715495"/>
                  </a:lnTo>
                  <a:lnTo>
                    <a:pt x="3251163" y="756246"/>
                  </a:lnTo>
                  <a:lnTo>
                    <a:pt x="3272010" y="797556"/>
                  </a:lnTo>
                  <a:lnTo>
                    <a:pt x="3291418" y="839386"/>
                  </a:lnTo>
                  <a:lnTo>
                    <a:pt x="3309389" y="881701"/>
                  </a:lnTo>
                  <a:lnTo>
                    <a:pt x="3325923" y="924462"/>
                  </a:lnTo>
                  <a:lnTo>
                    <a:pt x="3341018" y="967633"/>
                  </a:lnTo>
                  <a:lnTo>
                    <a:pt x="3354676" y="1011175"/>
                  </a:lnTo>
                  <a:lnTo>
                    <a:pt x="3366896" y="1055053"/>
                  </a:lnTo>
                  <a:lnTo>
                    <a:pt x="3377679" y="1099229"/>
                  </a:lnTo>
                  <a:lnTo>
                    <a:pt x="3387024" y="1143665"/>
                  </a:lnTo>
                  <a:lnTo>
                    <a:pt x="3394931" y="1188324"/>
                  </a:lnTo>
                  <a:lnTo>
                    <a:pt x="3401401" y="1233170"/>
                  </a:lnTo>
                  <a:lnTo>
                    <a:pt x="3406433" y="1278164"/>
                  </a:lnTo>
                  <a:lnTo>
                    <a:pt x="3410027" y="1323270"/>
                  </a:lnTo>
                  <a:lnTo>
                    <a:pt x="3412183" y="1368451"/>
                  </a:lnTo>
                  <a:lnTo>
                    <a:pt x="3412902" y="1413668"/>
                  </a:lnTo>
                  <a:lnTo>
                    <a:pt x="3412183" y="1458886"/>
                  </a:lnTo>
                  <a:lnTo>
                    <a:pt x="3410027" y="1504066"/>
                  </a:lnTo>
                  <a:lnTo>
                    <a:pt x="3406433" y="1549172"/>
                  </a:lnTo>
                  <a:lnTo>
                    <a:pt x="3401401" y="1594167"/>
                  </a:lnTo>
                  <a:lnTo>
                    <a:pt x="3394931" y="1639012"/>
                  </a:lnTo>
                  <a:lnTo>
                    <a:pt x="3387024" y="1683672"/>
                  </a:lnTo>
                  <a:lnTo>
                    <a:pt x="3377679" y="1728108"/>
                  </a:lnTo>
                  <a:lnTo>
                    <a:pt x="3366896" y="1772283"/>
                  </a:lnTo>
                  <a:lnTo>
                    <a:pt x="3354676" y="1816161"/>
                  </a:lnTo>
                  <a:lnTo>
                    <a:pt x="3341018" y="1859704"/>
                  </a:lnTo>
                  <a:lnTo>
                    <a:pt x="3325923" y="1902874"/>
                  </a:lnTo>
                  <a:lnTo>
                    <a:pt x="3309389" y="1945636"/>
                  </a:lnTo>
                  <a:lnTo>
                    <a:pt x="3291418" y="1987950"/>
                  </a:lnTo>
                  <a:lnTo>
                    <a:pt x="3272010" y="2029781"/>
                  </a:lnTo>
                  <a:lnTo>
                    <a:pt x="3251163" y="2071090"/>
                  </a:lnTo>
                  <a:lnTo>
                    <a:pt x="3228879" y="2111841"/>
                  </a:lnTo>
                  <a:lnTo>
                    <a:pt x="3205158" y="2151997"/>
                  </a:lnTo>
                  <a:lnTo>
                    <a:pt x="3179998" y="2191520"/>
                  </a:lnTo>
                  <a:lnTo>
                    <a:pt x="3153401" y="2230373"/>
                  </a:lnTo>
                  <a:lnTo>
                    <a:pt x="3125366" y="2268519"/>
                  </a:lnTo>
                  <a:lnTo>
                    <a:pt x="3095894" y="2305920"/>
                  </a:lnTo>
                  <a:lnTo>
                    <a:pt x="3064984" y="2342540"/>
                  </a:lnTo>
                  <a:lnTo>
                    <a:pt x="3032636" y="2378340"/>
                  </a:lnTo>
                  <a:lnTo>
                    <a:pt x="2998851" y="2413285"/>
                  </a:lnTo>
                  <a:close/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3097" y="1855438"/>
              <a:ext cx="3412902" cy="28273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83097" y="1855438"/>
              <a:ext cx="3413125" cy="2827655"/>
            </a:xfrm>
            <a:custGeom>
              <a:avLst/>
              <a:gdLst/>
              <a:ahLst/>
              <a:cxnLst/>
              <a:rect l="l" t="t" r="r" b="b"/>
              <a:pathLst>
                <a:path w="3413125" h="2827654">
                  <a:moveTo>
                    <a:pt x="414051" y="414051"/>
                  </a:moveTo>
                  <a:lnTo>
                    <a:pt x="448996" y="380266"/>
                  </a:lnTo>
                  <a:lnTo>
                    <a:pt x="484797" y="347918"/>
                  </a:lnTo>
                  <a:lnTo>
                    <a:pt x="521417" y="317008"/>
                  </a:lnTo>
                  <a:lnTo>
                    <a:pt x="558818" y="287535"/>
                  </a:lnTo>
                  <a:lnTo>
                    <a:pt x="596964" y="259501"/>
                  </a:lnTo>
                  <a:lnTo>
                    <a:pt x="635817" y="232904"/>
                  </a:lnTo>
                  <a:lnTo>
                    <a:pt x="675339" y="207744"/>
                  </a:lnTo>
                  <a:lnTo>
                    <a:pt x="715495" y="184023"/>
                  </a:lnTo>
                  <a:lnTo>
                    <a:pt x="756246" y="161738"/>
                  </a:lnTo>
                  <a:lnTo>
                    <a:pt x="797556" y="140892"/>
                  </a:lnTo>
                  <a:lnTo>
                    <a:pt x="839386" y="121483"/>
                  </a:lnTo>
                  <a:lnTo>
                    <a:pt x="881701" y="103512"/>
                  </a:lnTo>
                  <a:lnTo>
                    <a:pt x="924462" y="86979"/>
                  </a:lnTo>
                  <a:lnTo>
                    <a:pt x="967633" y="71883"/>
                  </a:lnTo>
                  <a:lnTo>
                    <a:pt x="1011175" y="58226"/>
                  </a:lnTo>
                  <a:lnTo>
                    <a:pt x="1055053" y="46005"/>
                  </a:lnTo>
                  <a:lnTo>
                    <a:pt x="1099229" y="35223"/>
                  </a:lnTo>
                  <a:lnTo>
                    <a:pt x="1143665" y="25878"/>
                  </a:lnTo>
                  <a:lnTo>
                    <a:pt x="1188324" y="17970"/>
                  </a:lnTo>
                  <a:lnTo>
                    <a:pt x="1233170" y="11501"/>
                  </a:lnTo>
                  <a:lnTo>
                    <a:pt x="1278164" y="6469"/>
                  </a:lnTo>
                  <a:lnTo>
                    <a:pt x="1323270" y="2875"/>
                  </a:lnTo>
                  <a:lnTo>
                    <a:pt x="1368451" y="718"/>
                  </a:lnTo>
                  <a:lnTo>
                    <a:pt x="1413668" y="0"/>
                  </a:lnTo>
                  <a:lnTo>
                    <a:pt x="1458886" y="718"/>
                  </a:lnTo>
                  <a:lnTo>
                    <a:pt x="1504066" y="2875"/>
                  </a:lnTo>
                  <a:lnTo>
                    <a:pt x="1549172" y="6469"/>
                  </a:lnTo>
                  <a:lnTo>
                    <a:pt x="1594167" y="11501"/>
                  </a:lnTo>
                  <a:lnTo>
                    <a:pt x="1639012" y="17970"/>
                  </a:lnTo>
                  <a:lnTo>
                    <a:pt x="1683672" y="25878"/>
                  </a:lnTo>
                  <a:lnTo>
                    <a:pt x="1728108" y="35223"/>
                  </a:lnTo>
                  <a:lnTo>
                    <a:pt x="1772283" y="46005"/>
                  </a:lnTo>
                  <a:lnTo>
                    <a:pt x="1816161" y="58226"/>
                  </a:lnTo>
                  <a:lnTo>
                    <a:pt x="1859704" y="71883"/>
                  </a:lnTo>
                  <a:lnTo>
                    <a:pt x="1902874" y="86979"/>
                  </a:lnTo>
                  <a:lnTo>
                    <a:pt x="1945636" y="103512"/>
                  </a:lnTo>
                  <a:lnTo>
                    <a:pt x="1987950" y="121483"/>
                  </a:lnTo>
                  <a:lnTo>
                    <a:pt x="2029781" y="140892"/>
                  </a:lnTo>
                  <a:lnTo>
                    <a:pt x="2071090" y="161738"/>
                  </a:lnTo>
                  <a:lnTo>
                    <a:pt x="2111841" y="184023"/>
                  </a:lnTo>
                  <a:lnTo>
                    <a:pt x="2151997" y="207744"/>
                  </a:lnTo>
                  <a:lnTo>
                    <a:pt x="2191520" y="232904"/>
                  </a:lnTo>
                  <a:lnTo>
                    <a:pt x="2230373" y="259501"/>
                  </a:lnTo>
                  <a:lnTo>
                    <a:pt x="2268519" y="287535"/>
                  </a:lnTo>
                  <a:lnTo>
                    <a:pt x="2305920" y="317008"/>
                  </a:lnTo>
                  <a:lnTo>
                    <a:pt x="2342540" y="347918"/>
                  </a:lnTo>
                  <a:lnTo>
                    <a:pt x="2378340" y="380266"/>
                  </a:lnTo>
                  <a:lnTo>
                    <a:pt x="2413285" y="414051"/>
                  </a:lnTo>
                  <a:lnTo>
                    <a:pt x="2448990" y="449756"/>
                  </a:lnTo>
                  <a:lnTo>
                    <a:pt x="2484694" y="485460"/>
                  </a:lnTo>
                  <a:lnTo>
                    <a:pt x="2520397" y="521163"/>
                  </a:lnTo>
                  <a:lnTo>
                    <a:pt x="2556099" y="556865"/>
                  </a:lnTo>
                  <a:lnTo>
                    <a:pt x="2591800" y="592566"/>
                  </a:lnTo>
                  <a:lnTo>
                    <a:pt x="2877395" y="878161"/>
                  </a:lnTo>
                  <a:lnTo>
                    <a:pt x="2913094" y="913860"/>
                  </a:lnTo>
                  <a:lnTo>
                    <a:pt x="2948792" y="949558"/>
                  </a:lnTo>
                  <a:lnTo>
                    <a:pt x="2984491" y="985257"/>
                  </a:lnTo>
                  <a:lnTo>
                    <a:pt x="3020189" y="1020955"/>
                  </a:lnTo>
                  <a:lnTo>
                    <a:pt x="3377198" y="1377964"/>
                  </a:lnTo>
                  <a:lnTo>
                    <a:pt x="3412902" y="1413668"/>
                  </a:lnTo>
                  <a:lnTo>
                    <a:pt x="3377198" y="1449360"/>
                  </a:lnTo>
                  <a:lnTo>
                    <a:pt x="3341494" y="1485053"/>
                  </a:lnTo>
                  <a:lnTo>
                    <a:pt x="3305791" y="1520747"/>
                  </a:lnTo>
                  <a:lnTo>
                    <a:pt x="3270089" y="1556442"/>
                  </a:lnTo>
                  <a:lnTo>
                    <a:pt x="3234387" y="1592137"/>
                  </a:lnTo>
                  <a:lnTo>
                    <a:pt x="3198686" y="1627834"/>
                  </a:lnTo>
                  <a:lnTo>
                    <a:pt x="3162986" y="1663531"/>
                  </a:lnTo>
                  <a:lnTo>
                    <a:pt x="3127286" y="1699229"/>
                  </a:lnTo>
                  <a:lnTo>
                    <a:pt x="3091587" y="1734927"/>
                  </a:lnTo>
                  <a:lnTo>
                    <a:pt x="3055888" y="1770626"/>
                  </a:lnTo>
                  <a:lnTo>
                    <a:pt x="3020189" y="1806326"/>
                  </a:lnTo>
                  <a:lnTo>
                    <a:pt x="2984491" y="1842027"/>
                  </a:lnTo>
                  <a:lnTo>
                    <a:pt x="2948792" y="1877728"/>
                  </a:lnTo>
                  <a:lnTo>
                    <a:pt x="2913094" y="1913429"/>
                  </a:lnTo>
                  <a:lnTo>
                    <a:pt x="2877395" y="1949131"/>
                  </a:lnTo>
                  <a:lnTo>
                    <a:pt x="2841697" y="1984834"/>
                  </a:lnTo>
                  <a:lnTo>
                    <a:pt x="2805998" y="2020536"/>
                  </a:lnTo>
                  <a:lnTo>
                    <a:pt x="2770300" y="2056240"/>
                  </a:lnTo>
                  <a:lnTo>
                    <a:pt x="2734601" y="2091943"/>
                  </a:lnTo>
                  <a:lnTo>
                    <a:pt x="2698901" y="2127647"/>
                  </a:lnTo>
                  <a:lnTo>
                    <a:pt x="2663201" y="2163351"/>
                  </a:lnTo>
                  <a:lnTo>
                    <a:pt x="2627501" y="2199056"/>
                  </a:lnTo>
                  <a:lnTo>
                    <a:pt x="2591800" y="2234760"/>
                  </a:lnTo>
                  <a:lnTo>
                    <a:pt x="2556099" y="2270465"/>
                  </a:lnTo>
                  <a:lnTo>
                    <a:pt x="2520397" y="2306170"/>
                  </a:lnTo>
                  <a:lnTo>
                    <a:pt x="2484694" y="2341875"/>
                  </a:lnTo>
                  <a:lnTo>
                    <a:pt x="2448990" y="2377580"/>
                  </a:lnTo>
                  <a:lnTo>
                    <a:pt x="2413285" y="2413285"/>
                  </a:lnTo>
                  <a:lnTo>
                    <a:pt x="2378340" y="2447071"/>
                  </a:lnTo>
                  <a:lnTo>
                    <a:pt x="2342540" y="2479419"/>
                  </a:lnTo>
                  <a:lnTo>
                    <a:pt x="2305920" y="2510329"/>
                  </a:lnTo>
                  <a:lnTo>
                    <a:pt x="2268519" y="2539801"/>
                  </a:lnTo>
                  <a:lnTo>
                    <a:pt x="2230373" y="2567836"/>
                  </a:lnTo>
                  <a:lnTo>
                    <a:pt x="2191520" y="2594433"/>
                  </a:lnTo>
                  <a:lnTo>
                    <a:pt x="2151997" y="2619592"/>
                  </a:lnTo>
                  <a:lnTo>
                    <a:pt x="2111841" y="2643314"/>
                  </a:lnTo>
                  <a:lnTo>
                    <a:pt x="2071090" y="2665598"/>
                  </a:lnTo>
                  <a:lnTo>
                    <a:pt x="2029781" y="2686444"/>
                  </a:lnTo>
                  <a:lnTo>
                    <a:pt x="1987950" y="2705853"/>
                  </a:lnTo>
                  <a:lnTo>
                    <a:pt x="1945636" y="2723824"/>
                  </a:lnTo>
                  <a:lnTo>
                    <a:pt x="1902874" y="2740357"/>
                  </a:lnTo>
                  <a:lnTo>
                    <a:pt x="1859704" y="2755453"/>
                  </a:lnTo>
                  <a:lnTo>
                    <a:pt x="1816161" y="2769111"/>
                  </a:lnTo>
                  <a:lnTo>
                    <a:pt x="1772283" y="2781331"/>
                  </a:lnTo>
                  <a:lnTo>
                    <a:pt x="1728108" y="2792114"/>
                  </a:lnTo>
                  <a:lnTo>
                    <a:pt x="1683672" y="2801459"/>
                  </a:lnTo>
                  <a:lnTo>
                    <a:pt x="1639012" y="2809366"/>
                  </a:lnTo>
                  <a:lnTo>
                    <a:pt x="1594167" y="2815836"/>
                  </a:lnTo>
                  <a:lnTo>
                    <a:pt x="1549172" y="2820867"/>
                  </a:lnTo>
                  <a:lnTo>
                    <a:pt x="1504066" y="2824462"/>
                  </a:lnTo>
                  <a:lnTo>
                    <a:pt x="1458886" y="2826618"/>
                  </a:lnTo>
                  <a:lnTo>
                    <a:pt x="1413668" y="2827337"/>
                  </a:lnTo>
                  <a:lnTo>
                    <a:pt x="1368451" y="2826618"/>
                  </a:lnTo>
                  <a:lnTo>
                    <a:pt x="1323270" y="2824462"/>
                  </a:lnTo>
                  <a:lnTo>
                    <a:pt x="1278164" y="2820867"/>
                  </a:lnTo>
                  <a:lnTo>
                    <a:pt x="1233170" y="2815836"/>
                  </a:lnTo>
                  <a:lnTo>
                    <a:pt x="1188324" y="2809366"/>
                  </a:lnTo>
                  <a:lnTo>
                    <a:pt x="1143665" y="2801459"/>
                  </a:lnTo>
                  <a:lnTo>
                    <a:pt x="1099229" y="2792114"/>
                  </a:lnTo>
                  <a:lnTo>
                    <a:pt x="1055053" y="2781331"/>
                  </a:lnTo>
                  <a:lnTo>
                    <a:pt x="1011175" y="2769111"/>
                  </a:lnTo>
                  <a:lnTo>
                    <a:pt x="967633" y="2755453"/>
                  </a:lnTo>
                  <a:lnTo>
                    <a:pt x="924462" y="2740357"/>
                  </a:lnTo>
                  <a:lnTo>
                    <a:pt x="881701" y="2723824"/>
                  </a:lnTo>
                  <a:lnTo>
                    <a:pt x="839386" y="2705853"/>
                  </a:lnTo>
                  <a:lnTo>
                    <a:pt x="797556" y="2686444"/>
                  </a:lnTo>
                  <a:lnTo>
                    <a:pt x="756246" y="2665598"/>
                  </a:lnTo>
                  <a:lnTo>
                    <a:pt x="715495" y="2643314"/>
                  </a:lnTo>
                  <a:lnTo>
                    <a:pt x="675339" y="2619592"/>
                  </a:lnTo>
                  <a:lnTo>
                    <a:pt x="635817" y="2594433"/>
                  </a:lnTo>
                  <a:lnTo>
                    <a:pt x="596964" y="2567836"/>
                  </a:lnTo>
                  <a:lnTo>
                    <a:pt x="558818" y="2539801"/>
                  </a:lnTo>
                  <a:lnTo>
                    <a:pt x="521417" y="2510329"/>
                  </a:lnTo>
                  <a:lnTo>
                    <a:pt x="484797" y="2479419"/>
                  </a:lnTo>
                  <a:lnTo>
                    <a:pt x="448996" y="2447071"/>
                  </a:lnTo>
                  <a:lnTo>
                    <a:pt x="414051" y="2413285"/>
                  </a:lnTo>
                  <a:lnTo>
                    <a:pt x="380266" y="2378340"/>
                  </a:lnTo>
                  <a:lnTo>
                    <a:pt x="347918" y="2342540"/>
                  </a:lnTo>
                  <a:lnTo>
                    <a:pt x="317008" y="2305920"/>
                  </a:lnTo>
                  <a:lnTo>
                    <a:pt x="287535" y="2268519"/>
                  </a:lnTo>
                  <a:lnTo>
                    <a:pt x="259501" y="2230373"/>
                  </a:lnTo>
                  <a:lnTo>
                    <a:pt x="232904" y="2191520"/>
                  </a:lnTo>
                  <a:lnTo>
                    <a:pt x="207744" y="2151997"/>
                  </a:lnTo>
                  <a:lnTo>
                    <a:pt x="184022" y="2111841"/>
                  </a:lnTo>
                  <a:lnTo>
                    <a:pt x="161738" y="2071090"/>
                  </a:lnTo>
                  <a:lnTo>
                    <a:pt x="140892" y="2029781"/>
                  </a:lnTo>
                  <a:lnTo>
                    <a:pt x="121483" y="1987950"/>
                  </a:lnTo>
                  <a:lnTo>
                    <a:pt x="103512" y="1945636"/>
                  </a:lnTo>
                  <a:lnTo>
                    <a:pt x="86979" y="1902874"/>
                  </a:lnTo>
                  <a:lnTo>
                    <a:pt x="71883" y="1859704"/>
                  </a:lnTo>
                  <a:lnTo>
                    <a:pt x="58226" y="1816161"/>
                  </a:lnTo>
                  <a:lnTo>
                    <a:pt x="46005" y="1772283"/>
                  </a:lnTo>
                  <a:lnTo>
                    <a:pt x="35223" y="1728108"/>
                  </a:lnTo>
                  <a:lnTo>
                    <a:pt x="25878" y="1683672"/>
                  </a:lnTo>
                  <a:lnTo>
                    <a:pt x="17970" y="1639012"/>
                  </a:lnTo>
                  <a:lnTo>
                    <a:pt x="11501" y="1594167"/>
                  </a:lnTo>
                  <a:lnTo>
                    <a:pt x="6469" y="1549172"/>
                  </a:lnTo>
                  <a:lnTo>
                    <a:pt x="2875" y="1504066"/>
                  </a:lnTo>
                  <a:lnTo>
                    <a:pt x="718" y="1458886"/>
                  </a:lnTo>
                  <a:lnTo>
                    <a:pt x="0" y="1413668"/>
                  </a:lnTo>
                  <a:lnTo>
                    <a:pt x="718" y="1368451"/>
                  </a:lnTo>
                  <a:lnTo>
                    <a:pt x="2875" y="1323270"/>
                  </a:lnTo>
                  <a:lnTo>
                    <a:pt x="6469" y="1278164"/>
                  </a:lnTo>
                  <a:lnTo>
                    <a:pt x="11501" y="1233170"/>
                  </a:lnTo>
                  <a:lnTo>
                    <a:pt x="17970" y="1188324"/>
                  </a:lnTo>
                  <a:lnTo>
                    <a:pt x="25878" y="1143665"/>
                  </a:lnTo>
                  <a:lnTo>
                    <a:pt x="35223" y="1099229"/>
                  </a:lnTo>
                  <a:lnTo>
                    <a:pt x="46005" y="1055053"/>
                  </a:lnTo>
                  <a:lnTo>
                    <a:pt x="58226" y="1011175"/>
                  </a:lnTo>
                  <a:lnTo>
                    <a:pt x="71883" y="967633"/>
                  </a:lnTo>
                  <a:lnTo>
                    <a:pt x="86979" y="924462"/>
                  </a:lnTo>
                  <a:lnTo>
                    <a:pt x="103512" y="881701"/>
                  </a:lnTo>
                  <a:lnTo>
                    <a:pt x="121483" y="839386"/>
                  </a:lnTo>
                  <a:lnTo>
                    <a:pt x="140892" y="797556"/>
                  </a:lnTo>
                  <a:lnTo>
                    <a:pt x="161738" y="756246"/>
                  </a:lnTo>
                  <a:lnTo>
                    <a:pt x="184023" y="715495"/>
                  </a:lnTo>
                  <a:lnTo>
                    <a:pt x="207744" y="675339"/>
                  </a:lnTo>
                  <a:lnTo>
                    <a:pt x="232904" y="635817"/>
                  </a:lnTo>
                  <a:lnTo>
                    <a:pt x="259501" y="596964"/>
                  </a:lnTo>
                  <a:lnTo>
                    <a:pt x="287535" y="558818"/>
                  </a:lnTo>
                  <a:lnTo>
                    <a:pt x="317008" y="521417"/>
                  </a:lnTo>
                  <a:lnTo>
                    <a:pt x="347918" y="484797"/>
                  </a:lnTo>
                  <a:lnTo>
                    <a:pt x="380266" y="448996"/>
                  </a:lnTo>
                  <a:lnTo>
                    <a:pt x="414051" y="414051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824700"/>
            <a:ext cx="5917565" cy="17208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682625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how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many 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same </a:t>
            </a:r>
            <a:r>
              <a:rPr sz="1600" spc="-5" dirty="0">
                <a:latin typeface="Segoe UI"/>
                <a:cs typeface="Segoe UI"/>
              </a:rPr>
              <a:t>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governed</a:t>
            </a:r>
            <a:r>
              <a:rPr sz="1600" spc="-5" dirty="0">
                <a:latin typeface="Segoe UI"/>
                <a:cs typeface="Segoe UI"/>
              </a:rPr>
              <a:t> 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two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properties: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max.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count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the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total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(concurrency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slots)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2864637"/>
            <a:ext cx="5824855" cy="10591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600" spc="-10" dirty="0">
                <a:latin typeface="Segoe UI"/>
                <a:cs typeface="Segoe UI"/>
              </a:rPr>
              <a:t>Increase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by: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Scaling</a:t>
            </a:r>
            <a:r>
              <a:rPr sz="1600" spc="-5" dirty="0">
                <a:latin typeface="Segoe UI"/>
                <a:cs typeface="Segoe UI"/>
              </a:rPr>
              <a:t> up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SLO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128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queries)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lower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less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memory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5" dirty="0">
                <a:latin typeface="Segoe UI"/>
                <a:cs typeface="Segoe UI"/>
              </a:rPr>
              <a:t> query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475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69832" y="1169161"/>
          <a:ext cx="920750" cy="549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55535" y="725422"/>
            <a:ext cx="4922520" cy="6076315"/>
          </a:xfrm>
          <a:custGeom>
            <a:avLst/>
            <a:gdLst/>
            <a:ahLst/>
            <a:cxnLst/>
            <a:rect l="l" t="t" r="r" b="b"/>
            <a:pathLst>
              <a:path w="4922520" h="6076315">
                <a:moveTo>
                  <a:pt x="0" y="6076188"/>
                </a:moveTo>
                <a:lnTo>
                  <a:pt x="4922520" y="6076188"/>
                </a:lnTo>
                <a:lnTo>
                  <a:pt x="4922520" y="0"/>
                </a:lnTo>
                <a:lnTo>
                  <a:pt x="0" y="0"/>
                </a:lnTo>
                <a:lnTo>
                  <a:pt x="0" y="6076188"/>
                </a:lnTo>
                <a:close/>
              </a:path>
            </a:pathLst>
          </a:custGeom>
          <a:ln w="91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5541" y="351536"/>
            <a:ext cx="444309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@DW1000c: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32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max </a:t>
            </a:r>
            <a:r>
              <a:rPr sz="1600" spc="-10" dirty="0">
                <a:latin typeface="Segoe UI Semibold"/>
                <a:cs typeface="Segoe UI Semibold"/>
              </a:rPr>
              <a:t>concurrent</a:t>
            </a:r>
            <a:r>
              <a:rPr sz="1600" spc="-5" dirty="0">
                <a:latin typeface="Segoe UI Semibold"/>
                <a:cs typeface="Segoe UI Semibold"/>
              </a:rPr>
              <a:t> queries,</a:t>
            </a:r>
            <a:r>
              <a:rPr sz="1600" spc="-1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40</a:t>
            </a:r>
            <a:r>
              <a:rPr sz="1600" spc="1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slots</a:t>
            </a: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Segoe UI Semibold"/>
              <a:cs typeface="Segoe UI Semibold"/>
            </a:endParaRPr>
          </a:p>
          <a:p>
            <a:pPr marL="153670">
              <a:lnSpc>
                <a:spcPct val="100000"/>
              </a:lnSpc>
              <a:tabLst>
                <a:tab pos="1530350" algn="l"/>
              </a:tabLst>
            </a:pPr>
            <a:r>
              <a:rPr sz="1800" spc="-7" baseline="2314" dirty="0">
                <a:latin typeface="Segoe UI"/>
                <a:cs typeface="Segoe UI"/>
              </a:rPr>
              <a:t>Q</a:t>
            </a:r>
            <a:r>
              <a:rPr sz="1800" baseline="2314" dirty="0">
                <a:latin typeface="Segoe UI"/>
                <a:cs typeface="Segoe UI"/>
              </a:rPr>
              <a:t>u</a:t>
            </a:r>
            <a:r>
              <a:rPr sz="1800" spc="-7" baseline="2314" dirty="0">
                <a:latin typeface="Segoe UI"/>
                <a:cs typeface="Segoe UI"/>
              </a:rPr>
              <a:t>e</a:t>
            </a:r>
            <a:r>
              <a:rPr sz="1800" baseline="2314" dirty="0">
                <a:latin typeface="Segoe UI"/>
                <a:cs typeface="Segoe UI"/>
              </a:rPr>
              <a:t>ri</a:t>
            </a:r>
            <a:r>
              <a:rPr sz="1800" spc="-7" baseline="2314" dirty="0">
                <a:latin typeface="Segoe UI"/>
                <a:cs typeface="Segoe UI"/>
              </a:rPr>
              <a:t>e</a:t>
            </a:r>
            <a:r>
              <a:rPr sz="1800" baseline="2314" dirty="0">
                <a:latin typeface="Segoe UI"/>
                <a:cs typeface="Segoe UI"/>
              </a:rPr>
              <a:t>s	</a:t>
            </a:r>
            <a:r>
              <a:rPr sz="1200" spc="-5" dirty="0">
                <a:latin typeface="Segoe UI"/>
                <a:cs typeface="Segoe UI"/>
              </a:rPr>
              <a:t>C</a:t>
            </a:r>
            <a:r>
              <a:rPr sz="1200" dirty="0">
                <a:latin typeface="Segoe UI"/>
                <a:cs typeface="Segoe UI"/>
              </a:rPr>
              <a:t>oncur</a:t>
            </a:r>
            <a:r>
              <a:rPr sz="1200" spc="-25" dirty="0">
                <a:latin typeface="Segoe UI"/>
                <a:cs typeface="Segoe UI"/>
              </a:rPr>
              <a:t>r</a:t>
            </a:r>
            <a:r>
              <a:rPr sz="1200" spc="-5" dirty="0">
                <a:latin typeface="Segoe UI"/>
                <a:cs typeface="Segoe UI"/>
              </a:rPr>
              <a:t>e</a:t>
            </a:r>
            <a:r>
              <a:rPr sz="1200" spc="-10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cy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</a:t>
            </a:r>
            <a:r>
              <a:rPr sz="1200" spc="-5" dirty="0">
                <a:latin typeface="Segoe UI"/>
                <a:cs typeface="Segoe UI"/>
              </a:rPr>
              <a:t>lo</a:t>
            </a:r>
            <a:r>
              <a:rPr sz="1200" dirty="0">
                <a:latin typeface="Segoe UI"/>
                <a:cs typeface="Segoe UI"/>
              </a:rPr>
              <a:t>ts</a:t>
            </a:r>
            <a:endParaRPr sz="1200">
              <a:latin typeface="Segoe UI"/>
              <a:cs typeface="Segoe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107681" y="1160272"/>
          <a:ext cx="925830" cy="440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5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9742931" y="1245108"/>
            <a:ext cx="1878964" cy="2464435"/>
            <a:chOff x="9742931" y="1245108"/>
            <a:chExt cx="1878964" cy="2464435"/>
          </a:xfrm>
        </p:grpSpPr>
        <p:sp>
          <p:nvSpPr>
            <p:cNvPr id="10" name="object 10"/>
            <p:cNvSpPr/>
            <p:nvPr/>
          </p:nvSpPr>
          <p:spPr>
            <a:xfrm>
              <a:off x="9814559" y="1245108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59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14559" y="2223516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14559" y="2711196"/>
              <a:ext cx="746760" cy="175260"/>
            </a:xfrm>
            <a:custGeom>
              <a:avLst/>
              <a:gdLst/>
              <a:ahLst/>
              <a:cxnLst/>
              <a:rect l="l" t="t" r="r" b="b"/>
              <a:pathLst>
                <a:path w="746759" h="175260">
                  <a:moveTo>
                    <a:pt x="746759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746759" y="175260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D25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16083" y="1702308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90" h="177164">
                  <a:moveTo>
                    <a:pt x="745235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745235" y="176784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42931" y="3704843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>
                  <a:moveTo>
                    <a:pt x="0" y="0"/>
                  </a:moveTo>
                  <a:lnTo>
                    <a:pt x="187845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712957" y="1204086"/>
            <a:ext cx="993775" cy="1818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smallrc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 Semibold"/>
                <a:cs typeface="Segoe UI Semibold"/>
              </a:rPr>
              <a:t>(1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latin typeface="Segoe UI Semibold"/>
                <a:cs typeface="Segoe UI Semibold"/>
              </a:rPr>
              <a:t>staticrc20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 Semibold"/>
                <a:cs typeface="Segoe UI Semibold"/>
              </a:rPr>
              <a:t>(2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5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spc="-10" dirty="0">
                <a:latin typeface="Segoe UI Semibold"/>
                <a:cs typeface="Segoe UI Semibold"/>
              </a:rPr>
              <a:t>mediumrc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 Semibold"/>
                <a:cs typeface="Segoe UI Semibold"/>
              </a:rPr>
              <a:t>(4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4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200" spc="-5" dirty="0">
                <a:latin typeface="Segoe UI Semibold"/>
                <a:cs typeface="Segoe UI Semibold"/>
              </a:rPr>
              <a:t>staticrc50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 Semibold"/>
                <a:cs typeface="Segoe UI Semibold"/>
              </a:rPr>
              <a:t>(16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slots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each)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15245" y="3847338"/>
            <a:ext cx="19697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15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concurrent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(40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slots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used)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8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smallrc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4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staticrc20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2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mediumrc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1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x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staticrc50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552827" cy="1233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3773" y="4271898"/>
            <a:ext cx="453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Concurrency</a:t>
            </a:r>
            <a:r>
              <a:rPr sz="1800" u="heavy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limits</a:t>
            </a:r>
            <a:r>
              <a:rPr sz="1800" u="heavy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based</a:t>
            </a:r>
            <a:r>
              <a:rPr sz="180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on</a:t>
            </a:r>
            <a:r>
              <a:rPr sz="180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resource</a:t>
            </a:r>
            <a:r>
              <a:rPr sz="1800" u="heavy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classes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256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53680"/>
            <a:ext cx="5855970" cy="321500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615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ensures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efficient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utilization,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maximizes </a:t>
            </a:r>
            <a:r>
              <a:rPr sz="1600" spc="-10" dirty="0">
                <a:latin typeface="Segoe UI"/>
                <a:cs typeface="Segoe UI"/>
              </a:rPr>
              <a:t>return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investment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(ROI).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three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pillars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endParaRPr sz="1600">
              <a:latin typeface="Segoe UI"/>
              <a:cs typeface="Segoe UI"/>
            </a:endParaRPr>
          </a:p>
          <a:p>
            <a:pPr marL="355600" marR="220979" indent="-342900">
              <a:lnSpc>
                <a:spcPct val="110000"/>
              </a:lnSpc>
              <a:spcBef>
                <a:spcPts val="60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Classification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workload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setting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importance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levels.</a:t>
            </a:r>
            <a:endParaRPr sz="1600">
              <a:latin typeface="Segoe UI"/>
              <a:cs typeface="Segoe UI"/>
            </a:endParaRPr>
          </a:p>
          <a:p>
            <a:pPr marL="355600" marR="421005" indent="-342900">
              <a:lnSpc>
                <a:spcPct val="110200"/>
              </a:lnSpc>
              <a:spcBef>
                <a:spcPts val="59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influence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which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 </a:t>
            </a:r>
            <a:r>
              <a:rPr sz="1600" spc="-5" dirty="0">
                <a:latin typeface="Segoe UI"/>
                <a:cs typeface="Segoe UI"/>
              </a:rPr>
              <a:t>gets 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  <a:p>
            <a:pPr marL="355600" marR="438784" indent="-342900">
              <a:lnSpc>
                <a:spcPct val="110000"/>
              </a:lnSpc>
              <a:spcBef>
                <a:spcPts val="60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Isolation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85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reserve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7884"/>
            <a:ext cx="2874517" cy="12471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327457" y="1244917"/>
            <a:ext cx="5711190" cy="1605280"/>
            <a:chOff x="6327457" y="1244917"/>
            <a:chExt cx="5711190" cy="1605280"/>
          </a:xfrm>
        </p:grpSpPr>
        <p:sp>
          <p:nvSpPr>
            <p:cNvPr id="8" name="object 8"/>
            <p:cNvSpPr/>
            <p:nvPr/>
          </p:nvSpPr>
          <p:spPr>
            <a:xfrm>
              <a:off x="6332220" y="1249680"/>
              <a:ext cx="5701665" cy="1595755"/>
            </a:xfrm>
            <a:custGeom>
              <a:avLst/>
              <a:gdLst/>
              <a:ahLst/>
              <a:cxnLst/>
              <a:rect l="l" t="t" r="r" b="b"/>
              <a:pathLst>
                <a:path w="5701665" h="1595755">
                  <a:moveTo>
                    <a:pt x="2850641" y="0"/>
                  </a:moveTo>
                  <a:lnTo>
                    <a:pt x="0" y="1595628"/>
                  </a:lnTo>
                  <a:lnTo>
                    <a:pt x="5701283" y="1595628"/>
                  </a:lnTo>
                  <a:lnTo>
                    <a:pt x="2850641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32220" y="1249680"/>
              <a:ext cx="5701665" cy="1595755"/>
            </a:xfrm>
            <a:custGeom>
              <a:avLst/>
              <a:gdLst/>
              <a:ahLst/>
              <a:cxnLst/>
              <a:rect l="l" t="t" r="r" b="b"/>
              <a:pathLst>
                <a:path w="5701665" h="1595755">
                  <a:moveTo>
                    <a:pt x="0" y="1595628"/>
                  </a:moveTo>
                  <a:lnTo>
                    <a:pt x="2850641" y="0"/>
                  </a:lnTo>
                  <a:lnTo>
                    <a:pt x="5701283" y="1595628"/>
                  </a:lnTo>
                  <a:lnTo>
                    <a:pt x="0" y="159562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02956" y="2027301"/>
            <a:ext cx="2560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" marR="5080" indent="-3708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Segoe UI"/>
                <a:cs typeface="Segoe UI"/>
              </a:rPr>
              <a:t>Pillars </a:t>
            </a:r>
            <a:r>
              <a:rPr sz="2400" dirty="0">
                <a:latin typeface="Segoe UI"/>
                <a:cs typeface="Segoe UI"/>
              </a:rPr>
              <a:t>of </a:t>
            </a:r>
            <a:r>
              <a:rPr sz="2400" spc="-5" dirty="0">
                <a:latin typeface="Segoe UI"/>
                <a:cs typeface="Segoe UI"/>
              </a:rPr>
              <a:t>Workload </a:t>
            </a:r>
            <a:r>
              <a:rPr sz="2400" spc="-6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Management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72109" y="2851213"/>
            <a:ext cx="1276350" cy="2155825"/>
            <a:chOff x="6972109" y="2851213"/>
            <a:chExt cx="1276350" cy="2155825"/>
          </a:xfrm>
        </p:grpSpPr>
        <p:sp>
          <p:nvSpPr>
            <p:cNvPr id="12" name="object 12"/>
            <p:cNvSpPr/>
            <p:nvPr/>
          </p:nvSpPr>
          <p:spPr>
            <a:xfrm>
              <a:off x="6976871" y="2855976"/>
              <a:ext cx="1266825" cy="2146300"/>
            </a:xfrm>
            <a:custGeom>
              <a:avLst/>
              <a:gdLst/>
              <a:ahLst/>
              <a:cxnLst/>
              <a:rect l="l" t="t" r="r" b="b"/>
              <a:pathLst>
                <a:path w="1266825" h="2146300">
                  <a:moveTo>
                    <a:pt x="1055370" y="0"/>
                  </a:moveTo>
                  <a:lnTo>
                    <a:pt x="211074" y="0"/>
                  </a:ln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0" y="1934718"/>
                  </a:lnTo>
                  <a:lnTo>
                    <a:pt x="5573" y="1983119"/>
                  </a:lnTo>
                  <a:lnTo>
                    <a:pt x="21451" y="2027548"/>
                  </a:lnTo>
                  <a:lnTo>
                    <a:pt x="46366" y="2066739"/>
                  </a:lnTo>
                  <a:lnTo>
                    <a:pt x="79052" y="2099425"/>
                  </a:lnTo>
                  <a:lnTo>
                    <a:pt x="118243" y="2124340"/>
                  </a:lnTo>
                  <a:lnTo>
                    <a:pt x="162672" y="2140218"/>
                  </a:lnTo>
                  <a:lnTo>
                    <a:pt x="211074" y="2145792"/>
                  </a:lnTo>
                  <a:lnTo>
                    <a:pt x="1055370" y="2145792"/>
                  </a:lnTo>
                  <a:lnTo>
                    <a:pt x="1103771" y="2140218"/>
                  </a:lnTo>
                  <a:lnTo>
                    <a:pt x="1148200" y="2124340"/>
                  </a:lnTo>
                  <a:lnTo>
                    <a:pt x="1187391" y="2099425"/>
                  </a:lnTo>
                  <a:lnTo>
                    <a:pt x="1220077" y="2066739"/>
                  </a:lnTo>
                  <a:lnTo>
                    <a:pt x="1244992" y="2027548"/>
                  </a:lnTo>
                  <a:lnTo>
                    <a:pt x="1260870" y="1983119"/>
                  </a:lnTo>
                  <a:lnTo>
                    <a:pt x="1266444" y="1934718"/>
                  </a:lnTo>
                  <a:lnTo>
                    <a:pt x="1266444" y="211074"/>
                  </a:lnTo>
                  <a:lnTo>
                    <a:pt x="1260870" y="162672"/>
                  </a:lnTo>
                  <a:lnTo>
                    <a:pt x="1244992" y="118243"/>
                  </a:lnTo>
                  <a:lnTo>
                    <a:pt x="1220077" y="79052"/>
                  </a:lnTo>
                  <a:lnTo>
                    <a:pt x="1187391" y="46366"/>
                  </a:lnTo>
                  <a:lnTo>
                    <a:pt x="1148200" y="21451"/>
                  </a:lnTo>
                  <a:lnTo>
                    <a:pt x="1103771" y="5573"/>
                  </a:lnTo>
                  <a:lnTo>
                    <a:pt x="10553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6871" y="2855976"/>
              <a:ext cx="1266825" cy="2146300"/>
            </a:xfrm>
            <a:custGeom>
              <a:avLst/>
              <a:gdLst/>
              <a:ahLst/>
              <a:cxnLst/>
              <a:rect l="l" t="t" r="r" b="b"/>
              <a:pathLst>
                <a:path w="1266825" h="2146300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1055370" y="0"/>
                  </a:lnTo>
                  <a:lnTo>
                    <a:pt x="1103771" y="5573"/>
                  </a:lnTo>
                  <a:lnTo>
                    <a:pt x="1148200" y="21451"/>
                  </a:lnTo>
                  <a:lnTo>
                    <a:pt x="1187391" y="46366"/>
                  </a:lnTo>
                  <a:lnTo>
                    <a:pt x="1220077" y="79052"/>
                  </a:lnTo>
                  <a:lnTo>
                    <a:pt x="1244992" y="118243"/>
                  </a:lnTo>
                  <a:lnTo>
                    <a:pt x="1260870" y="162672"/>
                  </a:lnTo>
                  <a:lnTo>
                    <a:pt x="1266444" y="211074"/>
                  </a:lnTo>
                  <a:lnTo>
                    <a:pt x="1266444" y="1934718"/>
                  </a:lnTo>
                  <a:lnTo>
                    <a:pt x="1260870" y="1983119"/>
                  </a:lnTo>
                  <a:lnTo>
                    <a:pt x="1244992" y="2027548"/>
                  </a:lnTo>
                  <a:lnTo>
                    <a:pt x="1220077" y="2066739"/>
                  </a:lnTo>
                  <a:lnTo>
                    <a:pt x="1187391" y="2099425"/>
                  </a:lnTo>
                  <a:lnTo>
                    <a:pt x="1148200" y="2124340"/>
                  </a:lnTo>
                  <a:lnTo>
                    <a:pt x="1103771" y="2140218"/>
                  </a:lnTo>
                  <a:lnTo>
                    <a:pt x="1055370" y="2145792"/>
                  </a:lnTo>
                  <a:lnTo>
                    <a:pt x="211074" y="2145792"/>
                  </a:lnTo>
                  <a:lnTo>
                    <a:pt x="162672" y="2140218"/>
                  </a:lnTo>
                  <a:lnTo>
                    <a:pt x="118243" y="2124340"/>
                  </a:lnTo>
                  <a:lnTo>
                    <a:pt x="79052" y="2099425"/>
                  </a:lnTo>
                  <a:lnTo>
                    <a:pt x="46366" y="2066739"/>
                  </a:lnTo>
                  <a:lnTo>
                    <a:pt x="21451" y="2027548"/>
                  </a:lnTo>
                  <a:lnTo>
                    <a:pt x="5573" y="1983119"/>
                  </a:lnTo>
                  <a:lnTo>
                    <a:pt x="0" y="1934718"/>
                  </a:lnTo>
                  <a:lnTo>
                    <a:pt x="0" y="211074"/>
                  </a:lnTo>
                  <a:close/>
                </a:path>
              </a:pathLst>
            </a:custGeom>
            <a:ln w="9143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18258" y="3189546"/>
            <a:ext cx="364490" cy="1480820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Classification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37257" y="2854261"/>
            <a:ext cx="1276350" cy="2157095"/>
            <a:chOff x="8537257" y="2854261"/>
            <a:chExt cx="1276350" cy="2157095"/>
          </a:xfrm>
        </p:grpSpPr>
        <p:sp>
          <p:nvSpPr>
            <p:cNvPr id="16" name="object 16"/>
            <p:cNvSpPr/>
            <p:nvPr/>
          </p:nvSpPr>
          <p:spPr>
            <a:xfrm>
              <a:off x="8542019" y="2859023"/>
              <a:ext cx="1266825" cy="2147570"/>
            </a:xfrm>
            <a:custGeom>
              <a:avLst/>
              <a:gdLst/>
              <a:ahLst/>
              <a:cxnLst/>
              <a:rect l="l" t="t" r="r" b="b"/>
              <a:pathLst>
                <a:path w="1266825" h="2147570">
                  <a:moveTo>
                    <a:pt x="1055370" y="0"/>
                  </a:moveTo>
                  <a:lnTo>
                    <a:pt x="211074" y="0"/>
                  </a:ln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4"/>
                  </a:lnTo>
                  <a:lnTo>
                    <a:pt x="0" y="1936242"/>
                  </a:lnTo>
                  <a:lnTo>
                    <a:pt x="5573" y="1984643"/>
                  </a:lnTo>
                  <a:lnTo>
                    <a:pt x="21451" y="2029072"/>
                  </a:lnTo>
                  <a:lnTo>
                    <a:pt x="46366" y="2068263"/>
                  </a:lnTo>
                  <a:lnTo>
                    <a:pt x="79052" y="2100949"/>
                  </a:lnTo>
                  <a:lnTo>
                    <a:pt x="118243" y="2125864"/>
                  </a:lnTo>
                  <a:lnTo>
                    <a:pt x="162672" y="2141742"/>
                  </a:lnTo>
                  <a:lnTo>
                    <a:pt x="211074" y="2147316"/>
                  </a:lnTo>
                  <a:lnTo>
                    <a:pt x="1055370" y="2147316"/>
                  </a:lnTo>
                  <a:lnTo>
                    <a:pt x="1103771" y="2141742"/>
                  </a:lnTo>
                  <a:lnTo>
                    <a:pt x="1148200" y="2125864"/>
                  </a:lnTo>
                  <a:lnTo>
                    <a:pt x="1187391" y="2100949"/>
                  </a:lnTo>
                  <a:lnTo>
                    <a:pt x="1220077" y="2068263"/>
                  </a:lnTo>
                  <a:lnTo>
                    <a:pt x="1244992" y="2029072"/>
                  </a:lnTo>
                  <a:lnTo>
                    <a:pt x="1260870" y="1984643"/>
                  </a:lnTo>
                  <a:lnTo>
                    <a:pt x="1266444" y="1936242"/>
                  </a:lnTo>
                  <a:lnTo>
                    <a:pt x="1266444" y="211074"/>
                  </a:lnTo>
                  <a:lnTo>
                    <a:pt x="1260870" y="162672"/>
                  </a:lnTo>
                  <a:lnTo>
                    <a:pt x="1244992" y="118243"/>
                  </a:lnTo>
                  <a:lnTo>
                    <a:pt x="1220077" y="79052"/>
                  </a:lnTo>
                  <a:lnTo>
                    <a:pt x="1187391" y="46366"/>
                  </a:lnTo>
                  <a:lnTo>
                    <a:pt x="1148200" y="21451"/>
                  </a:lnTo>
                  <a:lnTo>
                    <a:pt x="1103771" y="5573"/>
                  </a:lnTo>
                  <a:lnTo>
                    <a:pt x="1055370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42019" y="2859023"/>
              <a:ext cx="1266825" cy="2147570"/>
            </a:xfrm>
            <a:custGeom>
              <a:avLst/>
              <a:gdLst/>
              <a:ahLst/>
              <a:cxnLst/>
              <a:rect l="l" t="t" r="r" b="b"/>
              <a:pathLst>
                <a:path w="1266825" h="2147570">
                  <a:moveTo>
                    <a:pt x="0" y="211074"/>
                  </a:moveTo>
                  <a:lnTo>
                    <a:pt x="5573" y="162672"/>
                  </a:lnTo>
                  <a:lnTo>
                    <a:pt x="21451" y="118243"/>
                  </a:lnTo>
                  <a:lnTo>
                    <a:pt x="46366" y="79052"/>
                  </a:lnTo>
                  <a:lnTo>
                    <a:pt x="79052" y="46366"/>
                  </a:lnTo>
                  <a:lnTo>
                    <a:pt x="118243" y="21451"/>
                  </a:lnTo>
                  <a:lnTo>
                    <a:pt x="162672" y="5573"/>
                  </a:lnTo>
                  <a:lnTo>
                    <a:pt x="211074" y="0"/>
                  </a:lnTo>
                  <a:lnTo>
                    <a:pt x="1055370" y="0"/>
                  </a:lnTo>
                  <a:lnTo>
                    <a:pt x="1103771" y="5573"/>
                  </a:lnTo>
                  <a:lnTo>
                    <a:pt x="1148200" y="21451"/>
                  </a:lnTo>
                  <a:lnTo>
                    <a:pt x="1187391" y="46366"/>
                  </a:lnTo>
                  <a:lnTo>
                    <a:pt x="1220077" y="79052"/>
                  </a:lnTo>
                  <a:lnTo>
                    <a:pt x="1244992" y="118243"/>
                  </a:lnTo>
                  <a:lnTo>
                    <a:pt x="1260870" y="162672"/>
                  </a:lnTo>
                  <a:lnTo>
                    <a:pt x="1266444" y="211074"/>
                  </a:lnTo>
                  <a:lnTo>
                    <a:pt x="1266444" y="1936242"/>
                  </a:lnTo>
                  <a:lnTo>
                    <a:pt x="1260870" y="1984643"/>
                  </a:lnTo>
                  <a:lnTo>
                    <a:pt x="1244992" y="2029072"/>
                  </a:lnTo>
                  <a:lnTo>
                    <a:pt x="1220077" y="2068263"/>
                  </a:lnTo>
                  <a:lnTo>
                    <a:pt x="1187391" y="2100949"/>
                  </a:lnTo>
                  <a:lnTo>
                    <a:pt x="1148200" y="2125864"/>
                  </a:lnTo>
                  <a:lnTo>
                    <a:pt x="1103771" y="2141742"/>
                  </a:lnTo>
                  <a:lnTo>
                    <a:pt x="1055370" y="2147316"/>
                  </a:lnTo>
                  <a:lnTo>
                    <a:pt x="211074" y="2147316"/>
                  </a:lnTo>
                  <a:lnTo>
                    <a:pt x="162672" y="2141742"/>
                  </a:lnTo>
                  <a:lnTo>
                    <a:pt x="118243" y="2125864"/>
                  </a:lnTo>
                  <a:lnTo>
                    <a:pt x="79052" y="2100949"/>
                  </a:lnTo>
                  <a:lnTo>
                    <a:pt x="46366" y="2068263"/>
                  </a:lnTo>
                  <a:lnTo>
                    <a:pt x="21451" y="2029072"/>
                  </a:lnTo>
                  <a:lnTo>
                    <a:pt x="5573" y="1984643"/>
                  </a:lnTo>
                  <a:lnTo>
                    <a:pt x="0" y="1936242"/>
                  </a:lnTo>
                  <a:lnTo>
                    <a:pt x="0" y="211074"/>
                  </a:lnTo>
                  <a:close/>
                </a:path>
              </a:pathLst>
            </a:custGeom>
            <a:ln w="9143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83787" y="3279819"/>
            <a:ext cx="364490" cy="1310005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Importance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108501" y="2854261"/>
            <a:ext cx="1277620" cy="2157095"/>
            <a:chOff x="10108501" y="2854261"/>
            <a:chExt cx="1277620" cy="2157095"/>
          </a:xfrm>
        </p:grpSpPr>
        <p:sp>
          <p:nvSpPr>
            <p:cNvPr id="20" name="object 20"/>
            <p:cNvSpPr/>
            <p:nvPr/>
          </p:nvSpPr>
          <p:spPr>
            <a:xfrm>
              <a:off x="10113264" y="2859023"/>
              <a:ext cx="1268095" cy="2147570"/>
            </a:xfrm>
            <a:custGeom>
              <a:avLst/>
              <a:gdLst/>
              <a:ahLst/>
              <a:cxnLst/>
              <a:rect l="l" t="t" r="r" b="b"/>
              <a:pathLst>
                <a:path w="1268095" h="2147570">
                  <a:moveTo>
                    <a:pt x="1056639" y="0"/>
                  </a:moveTo>
                  <a:lnTo>
                    <a:pt x="211327" y="0"/>
                  </a:lnTo>
                  <a:lnTo>
                    <a:pt x="162872" y="5581"/>
                  </a:lnTo>
                  <a:lnTo>
                    <a:pt x="118391" y="21479"/>
                  </a:lnTo>
                  <a:lnTo>
                    <a:pt x="79153" y="46426"/>
                  </a:lnTo>
                  <a:lnTo>
                    <a:pt x="46426" y="79153"/>
                  </a:lnTo>
                  <a:lnTo>
                    <a:pt x="21479" y="118391"/>
                  </a:lnTo>
                  <a:lnTo>
                    <a:pt x="5581" y="162872"/>
                  </a:lnTo>
                  <a:lnTo>
                    <a:pt x="0" y="211327"/>
                  </a:lnTo>
                  <a:lnTo>
                    <a:pt x="0" y="1935988"/>
                  </a:lnTo>
                  <a:lnTo>
                    <a:pt x="5581" y="1984443"/>
                  </a:lnTo>
                  <a:lnTo>
                    <a:pt x="21479" y="2028924"/>
                  </a:lnTo>
                  <a:lnTo>
                    <a:pt x="46426" y="2068162"/>
                  </a:lnTo>
                  <a:lnTo>
                    <a:pt x="79153" y="2100889"/>
                  </a:lnTo>
                  <a:lnTo>
                    <a:pt x="118391" y="2125836"/>
                  </a:lnTo>
                  <a:lnTo>
                    <a:pt x="162872" y="2141734"/>
                  </a:lnTo>
                  <a:lnTo>
                    <a:pt x="211327" y="2147316"/>
                  </a:lnTo>
                  <a:lnTo>
                    <a:pt x="1056639" y="2147316"/>
                  </a:lnTo>
                  <a:lnTo>
                    <a:pt x="1105095" y="2141734"/>
                  </a:lnTo>
                  <a:lnTo>
                    <a:pt x="1149576" y="2125836"/>
                  </a:lnTo>
                  <a:lnTo>
                    <a:pt x="1188814" y="2100889"/>
                  </a:lnTo>
                  <a:lnTo>
                    <a:pt x="1221541" y="2068162"/>
                  </a:lnTo>
                  <a:lnTo>
                    <a:pt x="1246488" y="2028924"/>
                  </a:lnTo>
                  <a:lnTo>
                    <a:pt x="1262386" y="1984443"/>
                  </a:lnTo>
                  <a:lnTo>
                    <a:pt x="1267967" y="1935988"/>
                  </a:lnTo>
                  <a:lnTo>
                    <a:pt x="1267967" y="211327"/>
                  </a:lnTo>
                  <a:lnTo>
                    <a:pt x="1262386" y="162872"/>
                  </a:lnTo>
                  <a:lnTo>
                    <a:pt x="1246488" y="118391"/>
                  </a:lnTo>
                  <a:lnTo>
                    <a:pt x="1221541" y="79153"/>
                  </a:lnTo>
                  <a:lnTo>
                    <a:pt x="1188814" y="46426"/>
                  </a:lnTo>
                  <a:lnTo>
                    <a:pt x="1149576" y="21479"/>
                  </a:lnTo>
                  <a:lnTo>
                    <a:pt x="1105095" y="5581"/>
                  </a:lnTo>
                  <a:lnTo>
                    <a:pt x="105663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13264" y="2859023"/>
              <a:ext cx="1268095" cy="2147570"/>
            </a:xfrm>
            <a:custGeom>
              <a:avLst/>
              <a:gdLst/>
              <a:ahLst/>
              <a:cxnLst/>
              <a:rect l="l" t="t" r="r" b="b"/>
              <a:pathLst>
                <a:path w="1268095" h="2147570">
                  <a:moveTo>
                    <a:pt x="0" y="211327"/>
                  </a:moveTo>
                  <a:lnTo>
                    <a:pt x="5581" y="162872"/>
                  </a:lnTo>
                  <a:lnTo>
                    <a:pt x="21479" y="118391"/>
                  </a:lnTo>
                  <a:lnTo>
                    <a:pt x="46426" y="79153"/>
                  </a:lnTo>
                  <a:lnTo>
                    <a:pt x="79153" y="46426"/>
                  </a:lnTo>
                  <a:lnTo>
                    <a:pt x="118391" y="21479"/>
                  </a:lnTo>
                  <a:lnTo>
                    <a:pt x="162872" y="5581"/>
                  </a:lnTo>
                  <a:lnTo>
                    <a:pt x="211327" y="0"/>
                  </a:lnTo>
                  <a:lnTo>
                    <a:pt x="1056639" y="0"/>
                  </a:lnTo>
                  <a:lnTo>
                    <a:pt x="1105095" y="5581"/>
                  </a:lnTo>
                  <a:lnTo>
                    <a:pt x="1149576" y="21479"/>
                  </a:lnTo>
                  <a:lnTo>
                    <a:pt x="1188814" y="46426"/>
                  </a:lnTo>
                  <a:lnTo>
                    <a:pt x="1221541" y="79153"/>
                  </a:lnTo>
                  <a:lnTo>
                    <a:pt x="1246488" y="118391"/>
                  </a:lnTo>
                  <a:lnTo>
                    <a:pt x="1262386" y="162872"/>
                  </a:lnTo>
                  <a:lnTo>
                    <a:pt x="1267967" y="211327"/>
                  </a:lnTo>
                  <a:lnTo>
                    <a:pt x="1267967" y="1935988"/>
                  </a:lnTo>
                  <a:lnTo>
                    <a:pt x="1262386" y="1984443"/>
                  </a:lnTo>
                  <a:lnTo>
                    <a:pt x="1246488" y="2028924"/>
                  </a:lnTo>
                  <a:lnTo>
                    <a:pt x="1221541" y="2068162"/>
                  </a:lnTo>
                  <a:lnTo>
                    <a:pt x="1188814" y="2100889"/>
                  </a:lnTo>
                  <a:lnTo>
                    <a:pt x="1149576" y="2125836"/>
                  </a:lnTo>
                  <a:lnTo>
                    <a:pt x="1105095" y="2141734"/>
                  </a:lnTo>
                  <a:lnTo>
                    <a:pt x="1056639" y="2147316"/>
                  </a:lnTo>
                  <a:lnTo>
                    <a:pt x="211327" y="2147316"/>
                  </a:lnTo>
                  <a:lnTo>
                    <a:pt x="162872" y="2141734"/>
                  </a:lnTo>
                  <a:lnTo>
                    <a:pt x="118391" y="2125836"/>
                  </a:lnTo>
                  <a:lnTo>
                    <a:pt x="79153" y="2100889"/>
                  </a:lnTo>
                  <a:lnTo>
                    <a:pt x="46426" y="2068162"/>
                  </a:lnTo>
                  <a:lnTo>
                    <a:pt x="21479" y="2028924"/>
                  </a:lnTo>
                  <a:lnTo>
                    <a:pt x="5581" y="1984443"/>
                  </a:lnTo>
                  <a:lnTo>
                    <a:pt x="0" y="1935988"/>
                  </a:lnTo>
                  <a:lnTo>
                    <a:pt x="0" y="211327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555920" y="3443129"/>
            <a:ext cx="364490" cy="982344"/>
          </a:xfrm>
          <a:prstGeom prst="rect">
            <a:avLst/>
          </a:prstGeom>
        </p:spPr>
        <p:txBody>
          <a:bodyPr vert="vert270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latin typeface="Segoe UI"/>
                <a:cs typeface="Segoe UI"/>
              </a:rPr>
              <a:t>Isolation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32220" y="5001767"/>
            <a:ext cx="5710555" cy="795655"/>
            <a:chOff x="6332220" y="5001767"/>
            <a:chExt cx="5710555" cy="795655"/>
          </a:xfrm>
        </p:grpSpPr>
        <p:sp>
          <p:nvSpPr>
            <p:cNvPr id="24" name="object 24"/>
            <p:cNvSpPr/>
            <p:nvPr/>
          </p:nvSpPr>
          <p:spPr>
            <a:xfrm>
              <a:off x="6586728" y="5006339"/>
              <a:ext cx="5195570" cy="254635"/>
            </a:xfrm>
            <a:custGeom>
              <a:avLst/>
              <a:gdLst/>
              <a:ahLst/>
              <a:cxnLst/>
              <a:rect l="l" t="t" r="r" b="b"/>
              <a:pathLst>
                <a:path w="5195570" h="254635">
                  <a:moveTo>
                    <a:pt x="519531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5195316" y="254508"/>
                  </a:lnTo>
                  <a:lnTo>
                    <a:pt x="5195316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86728" y="5006339"/>
              <a:ext cx="5195570" cy="254635"/>
            </a:xfrm>
            <a:custGeom>
              <a:avLst/>
              <a:gdLst/>
              <a:ahLst/>
              <a:cxnLst/>
              <a:rect l="l" t="t" r="r" b="b"/>
              <a:pathLst>
                <a:path w="5195570" h="254635">
                  <a:moveTo>
                    <a:pt x="0" y="254508"/>
                  </a:moveTo>
                  <a:lnTo>
                    <a:pt x="5195316" y="254508"/>
                  </a:lnTo>
                  <a:lnTo>
                    <a:pt x="5195316" y="0"/>
                  </a:lnTo>
                  <a:lnTo>
                    <a:pt x="0" y="0"/>
                  </a:lnTo>
                  <a:lnTo>
                    <a:pt x="0" y="25450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4808" y="5271515"/>
              <a:ext cx="5448300" cy="254635"/>
            </a:xfrm>
            <a:custGeom>
              <a:avLst/>
              <a:gdLst/>
              <a:ahLst/>
              <a:cxnLst/>
              <a:rect l="l" t="t" r="r" b="b"/>
              <a:pathLst>
                <a:path w="5448300" h="254635">
                  <a:moveTo>
                    <a:pt x="5448299" y="0"/>
                  </a:moveTo>
                  <a:lnTo>
                    <a:pt x="0" y="0"/>
                  </a:lnTo>
                  <a:lnTo>
                    <a:pt x="0" y="254507"/>
                  </a:lnTo>
                  <a:lnTo>
                    <a:pt x="5448299" y="254507"/>
                  </a:lnTo>
                  <a:lnTo>
                    <a:pt x="5448299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64808" y="5271515"/>
              <a:ext cx="5448300" cy="254635"/>
            </a:xfrm>
            <a:custGeom>
              <a:avLst/>
              <a:gdLst/>
              <a:ahLst/>
              <a:cxnLst/>
              <a:rect l="l" t="t" r="r" b="b"/>
              <a:pathLst>
                <a:path w="5448300" h="254635">
                  <a:moveTo>
                    <a:pt x="0" y="254507"/>
                  </a:moveTo>
                  <a:lnTo>
                    <a:pt x="5448299" y="254507"/>
                  </a:lnTo>
                  <a:lnTo>
                    <a:pt x="5448299" y="0"/>
                  </a:lnTo>
                  <a:lnTo>
                    <a:pt x="0" y="0"/>
                  </a:lnTo>
                  <a:lnTo>
                    <a:pt x="0" y="254507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36792" y="5536691"/>
              <a:ext cx="5701665" cy="256540"/>
            </a:xfrm>
            <a:custGeom>
              <a:avLst/>
              <a:gdLst/>
              <a:ahLst/>
              <a:cxnLst/>
              <a:rect l="l" t="t" r="r" b="b"/>
              <a:pathLst>
                <a:path w="5701665" h="256539">
                  <a:moveTo>
                    <a:pt x="5701284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5701284" y="256031"/>
                  </a:lnTo>
                  <a:lnTo>
                    <a:pt x="5701284" y="0"/>
                  </a:lnTo>
                  <a:close/>
                </a:path>
              </a:pathLst>
            </a:custGeom>
            <a:solidFill>
              <a:srgbClr val="9FB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6792" y="5536691"/>
              <a:ext cx="5701665" cy="256540"/>
            </a:xfrm>
            <a:custGeom>
              <a:avLst/>
              <a:gdLst/>
              <a:ahLst/>
              <a:cxnLst/>
              <a:rect l="l" t="t" r="r" b="b"/>
              <a:pathLst>
                <a:path w="5701665" h="256539">
                  <a:moveTo>
                    <a:pt x="0" y="256031"/>
                  </a:moveTo>
                  <a:lnTo>
                    <a:pt x="5701284" y="256031"/>
                  </a:lnTo>
                  <a:lnTo>
                    <a:pt x="5701284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344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5822315" cy="530669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Map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allocations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resources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 pre-determined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rules.</a:t>
            </a:r>
            <a:endParaRPr sz="1600">
              <a:latin typeface="Segoe UI"/>
              <a:cs typeface="Segoe UI"/>
            </a:endParaRPr>
          </a:p>
          <a:p>
            <a:pPr marL="12700" marR="442595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effectively</a:t>
            </a:r>
            <a:r>
              <a:rPr sz="1600" spc="-10" dirty="0">
                <a:latin typeface="Segoe UI"/>
                <a:cs typeface="Segoe UI"/>
              </a:rPr>
              <a:t> share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types.</a:t>
            </a:r>
            <a:endParaRPr sz="1600">
              <a:latin typeface="Segoe UI"/>
              <a:cs typeface="Segoe UI"/>
            </a:endParaRPr>
          </a:p>
          <a:p>
            <a:pPr marL="12700" marR="16510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If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 not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matched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20" dirty="0">
                <a:latin typeface="Segoe UI"/>
                <a:cs typeface="Segoe UI"/>
              </a:rPr>
              <a:t>classifier,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assigned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default</a:t>
            </a:r>
            <a:r>
              <a:rPr sz="1600" spc="-10" dirty="0">
                <a:latin typeface="Segoe UI"/>
                <a:cs typeface="Segoe UI"/>
              </a:rPr>
              <a:t> 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(smallrc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class).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287020">
              <a:lnSpc>
                <a:spcPct val="1098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Map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both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Resource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Management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Workload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Isolation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concepts.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Manage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users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only 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Monitoring</a:t>
            </a:r>
            <a:r>
              <a:rPr sz="18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DMVs</a:t>
            </a:r>
            <a:endParaRPr sz="1800">
              <a:latin typeface="Segoe UI Semibold"/>
              <a:cs typeface="Segoe UI Semibold"/>
            </a:endParaRPr>
          </a:p>
          <a:p>
            <a:pPr marL="12700" marR="98425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sys.workload_management_workload_classifiers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sys.workload_management_workload_classifier_details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DMVs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details about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1851" y="1970024"/>
            <a:ext cx="98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1851" y="1543303"/>
            <a:ext cx="413321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CLASSIFIER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classifier_name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2940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WORKLOAD_GROUP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'&lt;Resource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Class&gt;'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3282" y="2396744"/>
            <a:ext cx="1854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IM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ORT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AN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r>
              <a:rPr sz="1400" spc="-3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LOW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2605" y="2396744"/>
            <a:ext cx="120523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BEL</a:t>
            </a:r>
            <a:r>
              <a:rPr sz="1400" spc="5" dirty="0">
                <a:latin typeface="Consolas"/>
                <a:cs typeface="Consolas"/>
              </a:rPr>
              <a:t>O</a:t>
            </a:r>
            <a:r>
              <a:rPr sz="1400" dirty="0">
                <a:latin typeface="Consolas"/>
                <a:cs typeface="Consolas"/>
              </a:rPr>
              <a:t>W_</a:t>
            </a:r>
            <a:r>
              <a:rPr sz="1400" spc="10" dirty="0">
                <a:latin typeface="Consolas"/>
                <a:cs typeface="Consolas"/>
              </a:rPr>
              <a:t>N</a:t>
            </a:r>
            <a:r>
              <a:rPr sz="1400" dirty="0">
                <a:latin typeface="Consolas"/>
                <a:cs typeface="Consolas"/>
              </a:rPr>
              <a:t>ORM</a:t>
            </a:r>
            <a:r>
              <a:rPr sz="1400" spc="5" dirty="0">
                <a:latin typeface="Consolas"/>
                <a:cs typeface="Consolas"/>
              </a:rPr>
              <a:t>A</a:t>
            </a:r>
            <a:r>
              <a:rPr sz="1400" dirty="0">
                <a:latin typeface="Consolas"/>
                <a:cs typeface="Consolas"/>
              </a:rPr>
              <a:t>L 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</a:rPr>
              <a:t>NORMAL </a:t>
            </a:r>
            <a:r>
              <a:rPr sz="1400" b="1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ABO</a:t>
            </a:r>
            <a:r>
              <a:rPr sz="1400" spc="5" dirty="0">
                <a:latin typeface="Consolas"/>
                <a:cs typeface="Consolas"/>
              </a:rPr>
              <a:t>V</a:t>
            </a:r>
            <a:r>
              <a:rPr sz="1400" dirty="0">
                <a:latin typeface="Consolas"/>
                <a:cs typeface="Consolas"/>
              </a:rPr>
              <a:t>E_</a:t>
            </a:r>
            <a:r>
              <a:rPr sz="1400" spc="10" dirty="0">
                <a:latin typeface="Consolas"/>
                <a:cs typeface="Consolas"/>
              </a:rPr>
              <a:t>N</a:t>
            </a:r>
            <a:r>
              <a:rPr sz="1400" dirty="0">
                <a:latin typeface="Consolas"/>
                <a:cs typeface="Consolas"/>
              </a:rPr>
              <a:t>ORM</a:t>
            </a:r>
            <a:r>
              <a:rPr sz="1400" spc="5" dirty="0">
                <a:latin typeface="Consolas"/>
                <a:cs typeface="Consolas"/>
              </a:rPr>
              <a:t>A</a:t>
            </a:r>
            <a:r>
              <a:rPr sz="1400" dirty="0">
                <a:latin typeface="Consolas"/>
                <a:cs typeface="Consolas"/>
              </a:rPr>
              <a:t>L  HIGH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1785" y="2610104"/>
            <a:ext cx="1238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5746" y="3463797"/>
            <a:ext cx="4944745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60119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MEMBERNAME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‘security_account’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WORKLOAD_GROUP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 maps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to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an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existing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resource class</a:t>
            </a:r>
            <a:endParaRPr sz="1400">
              <a:latin typeface="Consolas"/>
              <a:cs typeface="Consolas"/>
            </a:endParaRPr>
          </a:p>
          <a:p>
            <a:pPr marL="1193800" marR="594360" indent="-1181100">
              <a:lnSpc>
                <a:spcPct val="100000"/>
              </a:lnSpc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IMPORTANCE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specifies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relative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importance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of </a:t>
            </a:r>
            <a:r>
              <a:rPr sz="1400" i="1" spc="-7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request</a:t>
            </a:r>
            <a:endParaRPr sz="1400">
              <a:latin typeface="Consolas"/>
              <a:cs typeface="Consolas"/>
            </a:endParaRPr>
          </a:p>
          <a:p>
            <a:pPr marL="1193800" marR="102870" indent="-1181100">
              <a:lnSpc>
                <a:spcPct val="100000"/>
              </a:lnSpc>
            </a:pPr>
            <a:r>
              <a:rPr sz="1400" b="1" i="1" dirty="0">
                <a:solidFill>
                  <a:srgbClr val="505050"/>
                </a:solidFill>
                <a:latin typeface="Consolas"/>
                <a:cs typeface="Consolas"/>
              </a:rPr>
              <a:t>MEMBERNAME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: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database</a:t>
            </a:r>
            <a:r>
              <a:rPr sz="1400" i="1" spc="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user,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role,</a:t>
            </a:r>
            <a:r>
              <a:rPr sz="1400" i="1" spc="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spc="5" dirty="0">
                <a:solidFill>
                  <a:srgbClr val="505050"/>
                </a:solidFill>
                <a:latin typeface="Consolas"/>
                <a:cs typeface="Consolas"/>
              </a:rPr>
              <a:t>AAD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login</a:t>
            </a:r>
            <a:r>
              <a:rPr sz="1400" i="1" spc="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or</a:t>
            </a:r>
            <a:r>
              <a:rPr sz="1400" i="1" spc="1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AAD </a:t>
            </a:r>
            <a:r>
              <a:rPr sz="1400" i="1" spc="-7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400" i="1" dirty="0">
                <a:solidFill>
                  <a:srgbClr val="505050"/>
                </a:solidFill>
                <a:latin typeface="Consolas"/>
                <a:cs typeface="Consolas"/>
              </a:rPr>
              <a:t>group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9151" y="4103877"/>
            <a:ext cx="123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0171430" cy="287020"/>
          </a:xfrm>
          <a:custGeom>
            <a:avLst/>
            <a:gdLst/>
            <a:ahLst/>
            <a:cxnLst/>
            <a:rect l="l" t="t" r="r" b="b"/>
            <a:pathLst>
              <a:path w="10171430" h="287020">
                <a:moveTo>
                  <a:pt x="10171176" y="0"/>
                </a:moveTo>
                <a:lnTo>
                  <a:pt x="0" y="0"/>
                </a:lnTo>
                <a:lnTo>
                  <a:pt x="0" y="286511"/>
                </a:lnTo>
                <a:lnTo>
                  <a:pt x="10171176" y="286511"/>
                </a:lnTo>
                <a:lnTo>
                  <a:pt x="10171176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7884"/>
            <a:ext cx="2874517" cy="12471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0011" y="0"/>
            <a:ext cx="6761987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9655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989386"/>
            <a:ext cx="4860290" cy="57277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past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-10" dirty="0">
                <a:latin typeface="Segoe UI"/>
                <a:cs typeface="Segoe UI"/>
              </a:rPr>
              <a:t>concurrency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FiFo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</a:t>
            </a:r>
            <a:endParaRPr sz="1600">
              <a:latin typeface="Segoe UI"/>
              <a:cs typeface="Segoe UI"/>
            </a:endParaRPr>
          </a:p>
          <a:p>
            <a:pPr marL="12700" marR="17145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released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 on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first-in,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first-out </a:t>
            </a:r>
            <a:r>
              <a:rPr sz="1600" spc="-10" dirty="0">
                <a:latin typeface="Segoe UI"/>
                <a:cs typeface="Segoe UI"/>
              </a:rPr>
              <a:t>basis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become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5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priority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receive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immediately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regardless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queue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Example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Video</a:t>
            </a:r>
            <a:endParaRPr sz="1800">
              <a:latin typeface="Segoe UI Semibold"/>
              <a:cs typeface="Segoe UI Semibold"/>
            </a:endParaRPr>
          </a:p>
          <a:p>
            <a:pPr marL="12700" marR="678180">
              <a:lnSpc>
                <a:spcPct val="141200"/>
              </a:lnSpc>
              <a:spcBef>
                <a:spcPts val="20"/>
              </a:spcBef>
            </a:pPr>
            <a:r>
              <a:rPr sz="1600" spc="-15" dirty="0">
                <a:latin typeface="Segoe UI"/>
                <a:cs typeface="Segoe UI"/>
              </a:rPr>
              <a:t>State </a:t>
            </a:r>
            <a:r>
              <a:rPr sz="1600" spc="-5" dirty="0">
                <a:latin typeface="Segoe UI"/>
                <a:cs typeface="Segoe UI"/>
              </a:rPr>
              <a:t>analysts have normal importance.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National analyst is </a:t>
            </a:r>
            <a:r>
              <a:rPr sz="1600" spc="-10" dirty="0">
                <a:latin typeface="Segoe UI"/>
                <a:cs typeface="Segoe UI"/>
              </a:rPr>
              <a:t>assigned </a:t>
            </a:r>
            <a:r>
              <a:rPr sz="1600" spc="-5" dirty="0">
                <a:latin typeface="Segoe UI"/>
                <a:cs typeface="Segoe UI"/>
              </a:rPr>
              <a:t>high </a:t>
            </a:r>
            <a:r>
              <a:rPr sz="1600" dirty="0">
                <a:latin typeface="Segoe UI"/>
                <a:cs typeface="Segoe UI"/>
              </a:rPr>
              <a:t>importance. 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State </a:t>
            </a:r>
            <a:r>
              <a:rPr sz="1600" spc="-5" dirty="0">
                <a:latin typeface="Segoe UI"/>
                <a:cs typeface="Segoe UI"/>
              </a:rPr>
              <a:t>analyst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 </a:t>
            </a:r>
            <a:r>
              <a:rPr sz="1600" spc="-10" dirty="0">
                <a:latin typeface="Segoe UI"/>
                <a:cs typeface="Segoe UI"/>
              </a:rPr>
              <a:t>execute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arrival</a:t>
            </a:r>
            <a:endParaRPr sz="1600">
              <a:latin typeface="Segoe UI"/>
              <a:cs typeface="Segoe UI"/>
            </a:endParaRPr>
          </a:p>
          <a:p>
            <a:pPr marL="12700" marR="12700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When </a:t>
            </a:r>
            <a:r>
              <a:rPr sz="1600" spc="-5" dirty="0">
                <a:latin typeface="Segoe UI"/>
                <a:cs typeface="Segoe UI"/>
              </a:rPr>
              <a:t>the national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analyst’s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 </a:t>
            </a:r>
            <a:r>
              <a:rPr sz="1600" spc="-5" dirty="0">
                <a:latin typeface="Segoe UI"/>
                <a:cs typeface="Segoe UI"/>
              </a:rPr>
              <a:t>arrives,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jumps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top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queue</a:t>
            </a:r>
            <a:endParaRPr sz="1600">
              <a:latin typeface="Segoe UI"/>
              <a:cs typeface="Segoe UI"/>
            </a:endParaRPr>
          </a:p>
          <a:p>
            <a:pPr marL="104139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 CLASSIFIER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National_Analyst</a:t>
            </a:r>
            <a:endParaRPr sz="1400">
              <a:latin typeface="Consolas"/>
              <a:cs typeface="Consolas"/>
            </a:endParaRPr>
          </a:p>
          <a:p>
            <a:pPr marL="104139" marR="43554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   </a:t>
            </a:r>
            <a:r>
              <a:rPr sz="1400" dirty="0"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  <a:p>
            <a:pPr marL="398145" marR="16954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WORKLOAD_GROUP </a:t>
            </a:r>
            <a:r>
              <a:rPr sz="1400" dirty="0">
                <a:latin typeface="Consolas"/>
                <a:cs typeface="Consolas"/>
              </a:rPr>
              <a:t>=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‘smallrc’</a:t>
            </a:r>
            <a:r>
              <a:rPr sz="1400" spc="5" dirty="0">
                <a:latin typeface="Consolas"/>
                <a:cs typeface="Consolas"/>
              </a:rPr>
              <a:t>]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IMPORTANCE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400" dirty="0">
                <a:latin typeface="Consolas"/>
                <a:cs typeface="Consolas"/>
              </a:rPr>
              <a:t>HIGH]</a:t>
            </a:r>
            <a:endParaRPr sz="1400">
              <a:latin typeface="Consolas"/>
              <a:cs typeface="Consolas"/>
            </a:endParaRPr>
          </a:p>
          <a:p>
            <a:pPr marL="39814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MEMBERNAME</a:t>
            </a:r>
            <a:r>
              <a:rPr sz="1400" spc="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‘National_Analyst_Login’</a:t>
            </a: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71430" cy="287020"/>
          </a:xfrm>
          <a:custGeom>
            <a:avLst/>
            <a:gdLst/>
            <a:ahLst/>
            <a:cxnLst/>
            <a:rect l="l" t="t" r="r" b="b"/>
            <a:pathLst>
              <a:path w="10171430" h="287020">
                <a:moveTo>
                  <a:pt x="10171176" y="0"/>
                </a:moveTo>
                <a:lnTo>
                  <a:pt x="0" y="0"/>
                </a:lnTo>
                <a:lnTo>
                  <a:pt x="0" y="286511"/>
                </a:lnTo>
                <a:lnTo>
                  <a:pt x="10171176" y="286511"/>
                </a:lnTo>
                <a:lnTo>
                  <a:pt x="10171176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4036" y="89281"/>
            <a:ext cx="2784855" cy="123317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57825" y="2311654"/>
            <a:ext cx="3510279" cy="54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nt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Cl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klo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200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2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200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2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ca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8111" y="4258055"/>
            <a:ext cx="4819015" cy="780415"/>
          </a:xfrm>
          <a:custGeom>
            <a:avLst/>
            <a:gdLst/>
            <a:ahLst/>
            <a:cxnLst/>
            <a:rect l="l" t="t" r="r" b="b"/>
            <a:pathLst>
              <a:path w="4819015" h="780414">
                <a:moveTo>
                  <a:pt x="0" y="780288"/>
                </a:moveTo>
                <a:lnTo>
                  <a:pt x="4818888" y="780288"/>
                </a:lnTo>
                <a:lnTo>
                  <a:pt x="4818888" y="0"/>
                </a:lnTo>
                <a:lnTo>
                  <a:pt x="0" y="0"/>
                </a:lnTo>
                <a:lnTo>
                  <a:pt x="0" y="78028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0186" y="4312666"/>
            <a:ext cx="723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etin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8111" y="592836"/>
            <a:ext cx="4814570" cy="14160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CREATE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WORKLOAD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GROUP</a:t>
            </a:r>
            <a:r>
              <a:rPr sz="1200" spc="-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Sales</a:t>
            </a:r>
            <a:endParaRPr sz="1200">
              <a:latin typeface="Consolas"/>
              <a:cs typeface="Consolas"/>
            </a:endParaRPr>
          </a:p>
          <a:p>
            <a:pPr marL="182880" marR="428752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WITH 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34975" marR="1594485">
              <a:lnSpc>
                <a:spcPct val="100000"/>
              </a:lnSpc>
              <a:tabLst>
                <a:tab pos="2538095" algn="l"/>
              </a:tabLst>
            </a:pPr>
            <a:r>
              <a:rPr sz="1200" dirty="0">
                <a:latin typeface="Consolas"/>
                <a:cs typeface="Consolas"/>
              </a:rPr>
              <a:t>[</a:t>
            </a:r>
            <a:r>
              <a:rPr sz="1200" spc="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MIN_PERCENTAGE_RESOURCE</a:t>
            </a:r>
            <a:r>
              <a:rPr sz="1200" spc="2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60</a:t>
            </a:r>
            <a:r>
              <a:rPr sz="1200" spc="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CAP_PERCENTAGE_RESOURCE</a:t>
            </a:r>
            <a:r>
              <a:rPr sz="1200" spc="-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05050"/>
                </a:solidFill>
                <a:latin typeface="Consolas"/>
                <a:cs typeface="Consolas"/>
              </a:rPr>
              <a:t>100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78D3"/>
                </a:solidFill>
                <a:latin typeface="Consolas"/>
                <a:cs typeface="Consolas"/>
              </a:rPr>
              <a:t>MAX_CONCURRENCY</a:t>
            </a:r>
            <a:r>
              <a:rPr sz="1200" spc="15" dirty="0">
                <a:solidFill>
                  <a:srgbClr val="0078D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505050"/>
                </a:solidFill>
                <a:latin typeface="Consolas"/>
                <a:cs typeface="Consolas"/>
              </a:rPr>
              <a:t>6</a:t>
            </a:r>
            <a:r>
              <a:rPr sz="1200" spc="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72684" y="5352288"/>
            <a:ext cx="4814570" cy="241300"/>
          </a:xfrm>
          <a:custGeom>
            <a:avLst/>
            <a:gdLst/>
            <a:ahLst/>
            <a:cxnLst/>
            <a:rect l="l" t="t" r="r" b="b"/>
            <a:pathLst>
              <a:path w="4814570" h="241300">
                <a:moveTo>
                  <a:pt x="4814316" y="0"/>
                </a:moveTo>
                <a:lnTo>
                  <a:pt x="4803862" y="46886"/>
                </a:lnTo>
                <a:lnTo>
                  <a:pt x="4775358" y="85153"/>
                </a:lnTo>
                <a:lnTo>
                  <a:pt x="4733091" y="110942"/>
                </a:lnTo>
                <a:lnTo>
                  <a:pt x="4681346" y="120396"/>
                </a:lnTo>
                <a:lnTo>
                  <a:pt x="2540126" y="120396"/>
                </a:lnTo>
                <a:lnTo>
                  <a:pt x="2488382" y="129849"/>
                </a:lnTo>
                <a:lnTo>
                  <a:pt x="2446115" y="155638"/>
                </a:lnTo>
                <a:lnTo>
                  <a:pt x="2417611" y="193905"/>
                </a:lnTo>
                <a:lnTo>
                  <a:pt x="2407158" y="240792"/>
                </a:lnTo>
                <a:lnTo>
                  <a:pt x="2396704" y="193905"/>
                </a:lnTo>
                <a:lnTo>
                  <a:pt x="2368200" y="155638"/>
                </a:lnTo>
                <a:lnTo>
                  <a:pt x="2325933" y="129849"/>
                </a:lnTo>
                <a:lnTo>
                  <a:pt x="2274189" y="120396"/>
                </a:lnTo>
                <a:lnTo>
                  <a:pt x="132968" y="120396"/>
                </a:lnTo>
                <a:lnTo>
                  <a:pt x="81224" y="110942"/>
                </a:lnTo>
                <a:lnTo>
                  <a:pt x="38957" y="85153"/>
                </a:lnTo>
                <a:lnTo>
                  <a:pt x="10453" y="46886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468111" y="3057144"/>
            <a:ext cx="4819015" cy="2220595"/>
            <a:chOff x="5468111" y="3057144"/>
            <a:chExt cx="4819015" cy="22205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2787" y="4680204"/>
              <a:ext cx="2292095" cy="2895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8111" y="5038344"/>
              <a:ext cx="4819015" cy="239395"/>
            </a:xfrm>
            <a:custGeom>
              <a:avLst/>
              <a:gdLst/>
              <a:ahLst/>
              <a:cxnLst/>
              <a:rect l="l" t="t" r="r" b="b"/>
              <a:pathLst>
                <a:path w="4819015" h="239395">
                  <a:moveTo>
                    <a:pt x="4818888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4818888" y="239267"/>
                  </a:lnTo>
                  <a:lnTo>
                    <a:pt x="4818888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267" y="5108320"/>
              <a:ext cx="445134" cy="1008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929" y="5165322"/>
              <a:ext cx="35754" cy="111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8427" y="5108320"/>
              <a:ext cx="1301750" cy="1308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5835" y="3864863"/>
              <a:ext cx="1732788" cy="289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68111" y="3057144"/>
              <a:ext cx="4819015" cy="1201420"/>
            </a:xfrm>
            <a:custGeom>
              <a:avLst/>
              <a:gdLst/>
              <a:ahLst/>
              <a:cxnLst/>
              <a:rect l="l" t="t" r="r" b="b"/>
              <a:pathLst>
                <a:path w="4819015" h="1201420">
                  <a:moveTo>
                    <a:pt x="4818888" y="0"/>
                  </a:moveTo>
                  <a:lnTo>
                    <a:pt x="0" y="0"/>
                  </a:lnTo>
                  <a:lnTo>
                    <a:pt x="0" y="1200911"/>
                  </a:lnTo>
                  <a:lnTo>
                    <a:pt x="4818888" y="1200911"/>
                  </a:lnTo>
                  <a:lnTo>
                    <a:pt x="481888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4884" y="2418290"/>
            <a:ext cx="382115" cy="3247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85733" y="6084455"/>
            <a:ext cx="300482" cy="1084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74177" y="6261239"/>
            <a:ext cx="764540" cy="1145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7750" y="5765740"/>
            <a:ext cx="489204" cy="64267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439400" y="3186683"/>
            <a:ext cx="241300" cy="1699260"/>
          </a:xfrm>
          <a:custGeom>
            <a:avLst/>
            <a:gdLst/>
            <a:ahLst/>
            <a:cxnLst/>
            <a:rect l="l" t="t" r="r" b="b"/>
            <a:pathLst>
              <a:path w="241300" h="1699260">
                <a:moveTo>
                  <a:pt x="0" y="0"/>
                </a:moveTo>
                <a:lnTo>
                  <a:pt x="46886" y="10453"/>
                </a:lnTo>
                <a:lnTo>
                  <a:pt x="85153" y="38957"/>
                </a:lnTo>
                <a:lnTo>
                  <a:pt x="110942" y="81224"/>
                </a:lnTo>
                <a:lnTo>
                  <a:pt x="120396" y="132968"/>
                </a:lnTo>
                <a:lnTo>
                  <a:pt x="120396" y="716660"/>
                </a:lnTo>
                <a:lnTo>
                  <a:pt x="129849" y="768405"/>
                </a:lnTo>
                <a:lnTo>
                  <a:pt x="155638" y="810672"/>
                </a:lnTo>
                <a:lnTo>
                  <a:pt x="193905" y="839176"/>
                </a:lnTo>
                <a:lnTo>
                  <a:pt x="240792" y="849629"/>
                </a:lnTo>
                <a:lnTo>
                  <a:pt x="193905" y="860083"/>
                </a:lnTo>
                <a:lnTo>
                  <a:pt x="155638" y="888587"/>
                </a:lnTo>
                <a:lnTo>
                  <a:pt x="129849" y="930854"/>
                </a:lnTo>
                <a:lnTo>
                  <a:pt x="120396" y="982598"/>
                </a:lnTo>
                <a:lnTo>
                  <a:pt x="120396" y="1566290"/>
                </a:lnTo>
                <a:lnTo>
                  <a:pt x="110942" y="1618035"/>
                </a:lnTo>
                <a:lnTo>
                  <a:pt x="85153" y="1660302"/>
                </a:lnTo>
                <a:lnTo>
                  <a:pt x="46886" y="1688806"/>
                </a:lnTo>
                <a:lnTo>
                  <a:pt x="0" y="1699259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59820" y="3750309"/>
            <a:ext cx="121602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Compute </a:t>
            </a:r>
            <a:r>
              <a:rPr sz="180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23395E"/>
                </a:solidFill>
                <a:latin typeface="Segoe UI Semibold"/>
                <a:cs typeface="Segoe UI Semibold"/>
              </a:rPr>
              <a:t>1000c</a:t>
            </a:r>
            <a:r>
              <a:rPr sz="1800" spc="-55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23395E"/>
                </a:solidFill>
                <a:latin typeface="Segoe UI Semibold"/>
                <a:cs typeface="Segoe UI Semibold"/>
              </a:rPr>
              <a:t>DWU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59805" y="3109340"/>
            <a:ext cx="360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1200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53422" y="3672077"/>
            <a:ext cx="795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FFFF"/>
                </a:solidFill>
                <a:latin typeface="Segoe UI Semibold"/>
                <a:cs typeface="Segoe UI Semibold"/>
              </a:rPr>
              <a:t>6</a:t>
            </a:r>
            <a:r>
              <a:rPr sz="320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dirty="0">
                <a:solidFill>
                  <a:srgbClr val="FFFFFF"/>
                </a:solidFill>
                <a:latin typeface="Segoe UI Semibold"/>
                <a:cs typeface="Segoe UI Semibold"/>
              </a:rPr>
              <a:t>%</a:t>
            </a:r>
            <a:endParaRPr sz="32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39740" y="3838955"/>
            <a:ext cx="1739264" cy="1126490"/>
            <a:chOff x="5539740" y="3838955"/>
            <a:chExt cx="1739264" cy="112649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5836" y="3838955"/>
              <a:ext cx="1732788" cy="2910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9740" y="4674108"/>
              <a:ext cx="1732788" cy="29108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207372" y="4506290"/>
            <a:ext cx="9512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r>
              <a:rPr sz="3200" spc="-1764" dirty="0">
                <a:solidFill>
                  <a:srgbClr val="0078D3"/>
                </a:solidFill>
                <a:latin typeface="Segoe UI Semibold"/>
                <a:cs typeface="Segoe UI Semibold"/>
              </a:rPr>
              <a:t>4</a:t>
            </a:r>
            <a:r>
              <a:rPr sz="3200" spc="-65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spc="-1770" dirty="0">
                <a:solidFill>
                  <a:srgbClr val="0078D3"/>
                </a:solidFill>
                <a:latin typeface="Segoe UI Semibold"/>
                <a:cs typeface="Segoe UI Semibold"/>
              </a:rPr>
              <a:t>0</a:t>
            </a:r>
            <a:r>
              <a:rPr sz="3200" spc="-70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3200" spc="-2680" dirty="0">
                <a:solidFill>
                  <a:srgbClr val="0078D3"/>
                </a:solidFill>
                <a:latin typeface="Segoe UI Semibold"/>
                <a:cs typeface="Segoe UI Semibold"/>
              </a:rPr>
              <a:t>%</a:t>
            </a:r>
            <a:r>
              <a:rPr sz="3200" spc="5" dirty="0">
                <a:solidFill>
                  <a:srgbClr val="FFFFFF"/>
                </a:solidFill>
                <a:latin typeface="Segoe UI Semibold"/>
                <a:cs typeface="Segoe UI Semibold"/>
              </a:rPr>
              <a:t>%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703" y="2014855"/>
            <a:ext cx="3507740" cy="2882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0865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latin typeface="Segoe UI Semibold"/>
                <a:cs typeface="Segoe UI Semibold"/>
              </a:rPr>
              <a:t>W</a:t>
            </a:r>
            <a:r>
              <a:rPr sz="3200" spc="-55" dirty="0">
                <a:latin typeface="Segoe UI Semibold"/>
                <a:cs typeface="Segoe UI Semibold"/>
              </a:rPr>
              <a:t>o</a:t>
            </a:r>
            <a:r>
              <a:rPr sz="3200" spc="-50" dirty="0">
                <a:latin typeface="Segoe UI Semibold"/>
                <a:cs typeface="Segoe UI Semibold"/>
              </a:rPr>
              <a:t>r</a:t>
            </a:r>
            <a:r>
              <a:rPr sz="3200" spc="-55" dirty="0">
                <a:latin typeface="Segoe UI Semibold"/>
                <a:cs typeface="Segoe UI Semibold"/>
              </a:rPr>
              <a:t>k</a:t>
            </a:r>
            <a:r>
              <a:rPr sz="3200" spc="-50" dirty="0">
                <a:latin typeface="Segoe UI Semibold"/>
                <a:cs typeface="Segoe UI Semibold"/>
              </a:rPr>
              <a:t>l</a:t>
            </a:r>
            <a:r>
              <a:rPr sz="3200" spc="-95" dirty="0">
                <a:latin typeface="Segoe UI Semibold"/>
                <a:cs typeface="Segoe UI Semibold"/>
              </a:rPr>
              <a:t>o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dirty="0">
                <a:latin typeface="Segoe UI Semibold"/>
                <a:cs typeface="Segoe UI Semibold"/>
              </a:rPr>
              <a:t>d</a:t>
            </a:r>
            <a:r>
              <a:rPr sz="3200" spc="-125" dirty="0">
                <a:latin typeface="Segoe UI Semibold"/>
                <a:cs typeface="Segoe UI Semibold"/>
              </a:rPr>
              <a:t> 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50" dirty="0">
                <a:latin typeface="Segoe UI Semibold"/>
                <a:cs typeface="Segoe UI Semibold"/>
              </a:rPr>
              <a:t>w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75" dirty="0">
                <a:latin typeface="Segoe UI Semibold"/>
                <a:cs typeface="Segoe UI Semibold"/>
              </a:rPr>
              <a:t>r</a:t>
            </a:r>
            <a:r>
              <a:rPr sz="3200" dirty="0">
                <a:latin typeface="Segoe UI Semibold"/>
                <a:cs typeface="Segoe UI Semibold"/>
              </a:rPr>
              <a:t>e  </a:t>
            </a:r>
            <a:r>
              <a:rPr sz="3200" spc="-15" dirty="0">
                <a:latin typeface="Segoe UI Semibold"/>
                <a:cs typeface="Segoe UI Semibold"/>
              </a:rPr>
              <a:t>query</a:t>
            </a:r>
            <a:r>
              <a:rPr sz="3200" spc="-190" dirty="0">
                <a:latin typeface="Segoe UI Semibold"/>
                <a:cs typeface="Segoe UI Semibold"/>
              </a:rPr>
              <a:t> </a:t>
            </a:r>
            <a:r>
              <a:rPr sz="3200" spc="-50" dirty="0">
                <a:latin typeface="Segoe UI Semibold"/>
                <a:cs typeface="Segoe UI Semibold"/>
              </a:rPr>
              <a:t>execution</a:t>
            </a:r>
            <a:endParaRPr sz="3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14" dirty="0">
                <a:latin typeface="Segoe UI Semibold"/>
                <a:cs typeface="Segoe UI Semibold"/>
              </a:rPr>
              <a:t>W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5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k</a:t>
            </a:r>
            <a:r>
              <a:rPr sz="2200" spc="-55" dirty="0">
                <a:latin typeface="Segoe UI Semibold"/>
                <a:cs typeface="Segoe UI Semibold"/>
              </a:rPr>
              <a:t>l</a:t>
            </a:r>
            <a:r>
              <a:rPr sz="2200" spc="-85" dirty="0">
                <a:latin typeface="Segoe UI Semibold"/>
                <a:cs typeface="Segoe UI Semibold"/>
              </a:rPr>
              <a:t>o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" dirty="0">
                <a:latin typeface="Segoe UI Semibold"/>
                <a:cs typeface="Segoe UI Semibold"/>
              </a:rPr>
              <a:t>d</a:t>
            </a:r>
            <a:r>
              <a:rPr sz="2200" spc="-120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I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5" dirty="0">
                <a:latin typeface="Segoe UI Semibold"/>
                <a:cs typeface="Segoe UI Semibold"/>
              </a:rPr>
              <a:t>l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" dirty="0">
                <a:latin typeface="Segoe UI Semibold"/>
                <a:cs typeface="Segoe UI Semibold"/>
              </a:rPr>
              <a:t>n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Multiple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workloads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share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deployed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resources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8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5" dirty="0">
                <a:latin typeface="Segoe UI Semibold"/>
                <a:cs typeface="Segoe UI Semibold"/>
              </a:rPr>
              <a:t>r</a:t>
            </a:r>
            <a:r>
              <a:rPr sz="1400" spc="-80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co</a:t>
            </a:r>
            <a:r>
              <a:rPr sz="1400" spc="-55" dirty="0">
                <a:latin typeface="Segoe UI Semibold"/>
                <a:cs typeface="Segoe UI Semibold"/>
              </a:rPr>
              <a:t>nf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gur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On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cha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rk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60" dirty="0">
                <a:latin typeface="Segoe UI Semibold"/>
                <a:cs typeface="Segoe UI Semibold"/>
              </a:rPr>
              <a:t>o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dirty="0">
                <a:latin typeface="Segoe UI Semibold"/>
                <a:cs typeface="Segoe UI Semibold"/>
              </a:rPr>
              <a:t>d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8771" y="79247"/>
            <a:ext cx="1550479" cy="172084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5513" y="2002282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5513" y="1636521"/>
            <a:ext cx="6395720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963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WORKLOAD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group_name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R="3442970" algn="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MIN_PERCENTAGE_RESOURCE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R="3442970" algn="r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CAP_PERCENTAGE_RESOURCE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REQUEST_MIN_RESOURCE_GRANT_PERCENT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[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REQUEST_MAX_RESOURCE_GRANT_PERCENT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167005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[ 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IMPORTANCE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{</a:t>
            </a:r>
            <a:r>
              <a:rPr sz="1200" dirty="0">
                <a:latin typeface="Consolas"/>
                <a:cs typeface="Consolas"/>
              </a:rPr>
              <a:t>LOW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BELOW_NORMAL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dirty="0">
                <a:latin typeface="Consolas"/>
                <a:cs typeface="Consolas"/>
              </a:rPr>
              <a:t>NORMAL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ABOVE_NORMAL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| </a:t>
            </a:r>
            <a:r>
              <a:rPr sz="1200" dirty="0">
                <a:latin typeface="Consolas"/>
                <a:cs typeface="Consolas"/>
              </a:rPr>
              <a:t>HIGH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 ,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QUERY_EXECUTION_TIMEOUT_SEC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value ]</a:t>
            </a:r>
            <a:endParaRPr sz="1200">
              <a:latin typeface="Consolas"/>
              <a:cs typeface="Consolas"/>
            </a:endParaRPr>
          </a:p>
          <a:p>
            <a:pPr marL="83820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dirty="0">
                <a:latin typeface="Consolas"/>
                <a:cs typeface="Consolas"/>
              </a:rPr>
              <a:t>[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;</a:t>
            </a:r>
            <a:r>
              <a:rPr sz="1200" spc="-4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4175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4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89386"/>
            <a:ext cx="5177155" cy="55753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Allocate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fixed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Assign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maximum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minimum</a:t>
            </a:r>
            <a:r>
              <a:rPr sz="1600" spc="-5" dirty="0">
                <a:latin typeface="Segoe UI"/>
                <a:cs typeface="Segoe UI"/>
              </a:rPr>
              <a:t> usage for</a:t>
            </a:r>
            <a:r>
              <a:rPr sz="1600" dirty="0">
                <a:latin typeface="Segoe UI"/>
                <a:cs typeface="Segoe UI"/>
              </a:rPr>
              <a:t> varying 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adjustments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done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live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 having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offline.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Reserve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a </a:t>
            </a:r>
            <a:r>
              <a:rPr sz="1600" spc="-10" dirty="0">
                <a:latin typeface="Segoe UI"/>
                <a:cs typeface="Segoe UI"/>
              </a:rPr>
              <a:t>group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requests</a:t>
            </a:r>
            <a:endParaRPr sz="1600">
              <a:latin typeface="Segoe UI"/>
              <a:cs typeface="Segoe UI"/>
            </a:endParaRPr>
          </a:p>
          <a:p>
            <a:pPr marL="12700" marR="32385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Limit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amount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5" dirty="0">
                <a:latin typeface="Segoe UI"/>
                <a:cs typeface="Segoe UI"/>
              </a:rPr>
              <a:t>group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requests</a:t>
            </a:r>
            <a:r>
              <a:rPr sz="1600" spc="-5" dirty="0">
                <a:latin typeface="Segoe UI"/>
                <a:cs typeface="Segoe UI"/>
              </a:rPr>
              <a:t> can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consume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Shared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-5" dirty="0">
                <a:latin typeface="Segoe UI"/>
                <a:cs typeface="Segoe UI"/>
              </a:rPr>
              <a:t> on </a:t>
            </a:r>
            <a:r>
              <a:rPr sz="1600" dirty="0">
                <a:latin typeface="Segoe UI"/>
                <a:cs typeface="Segoe UI"/>
              </a:rPr>
              <a:t>importance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endParaRPr sz="1600">
              <a:latin typeface="Segoe UI"/>
              <a:cs typeface="Segoe UI"/>
            </a:endParaRPr>
          </a:p>
          <a:p>
            <a:pPr marL="12700" marR="56515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timeout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value.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DBAs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out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the business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killing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runaway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Segoe UI"/>
              <a:cs typeface="Segoe UI"/>
            </a:endParaRPr>
          </a:p>
          <a:p>
            <a:pPr marL="12700" marR="817244">
              <a:lnSpc>
                <a:spcPct val="139500"/>
              </a:lnSpc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Monitoring 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DMVs 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sys.workload_management_workload_groups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view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configured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workload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89281"/>
            <a:ext cx="2616962" cy="12331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191756" y="4453128"/>
            <a:ext cx="2120265" cy="2120265"/>
            <a:chOff x="7191756" y="4453128"/>
            <a:chExt cx="2120265" cy="212026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7888" y="4453128"/>
              <a:ext cx="1063752" cy="19187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6096" y="5509260"/>
              <a:ext cx="1249679" cy="10637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1756" y="4453128"/>
              <a:ext cx="1063752" cy="19187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860281" y="5040349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0.4,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40%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4311" y="6089091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0.2,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20%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7960" y="5040349"/>
            <a:ext cx="335280" cy="4286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0.4,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40%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6872" y="4095750"/>
            <a:ext cx="1884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solidFill>
                  <a:srgbClr val="585858"/>
                </a:solidFill>
                <a:latin typeface="Segoe UI"/>
                <a:cs typeface="Segoe UI"/>
              </a:rPr>
              <a:t>RESOURCE</a:t>
            </a:r>
            <a:r>
              <a:rPr sz="1200" b="1" spc="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b="1" spc="25" dirty="0">
                <a:solidFill>
                  <a:srgbClr val="585858"/>
                </a:solidFill>
                <a:latin typeface="Segoe UI"/>
                <a:cs typeface="Segoe UI"/>
              </a:rPr>
              <a:t>ALLOCATION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5573" y="5197602"/>
            <a:ext cx="89153" cy="8915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659873" y="5030215"/>
            <a:ext cx="572135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11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g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r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o</a:t>
            </a:r>
            <a:r>
              <a:rPr sz="1200" spc="-10" dirty="0">
                <a:solidFill>
                  <a:srgbClr val="585858"/>
                </a:solidFill>
                <a:latin typeface="Segoe UI"/>
                <a:cs typeface="Segoe UI"/>
              </a:rPr>
              <a:t>u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p A  </a:t>
            </a:r>
            <a:r>
              <a:rPr sz="1200" spc="-5" dirty="0">
                <a:solidFill>
                  <a:srgbClr val="585858"/>
                </a:solidFill>
                <a:latin typeface="Segoe UI"/>
                <a:cs typeface="Segoe UI"/>
              </a:rPr>
              <a:t>group </a:t>
            </a:r>
            <a:r>
              <a:rPr sz="1200" dirty="0">
                <a:solidFill>
                  <a:srgbClr val="585858"/>
                </a:solidFill>
                <a:latin typeface="Segoe UI"/>
                <a:cs typeface="Segoe UI"/>
              </a:rPr>
              <a:t>B </a:t>
            </a:r>
            <a:r>
              <a:rPr sz="1200" spc="-3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Segoe UI"/>
                <a:cs typeface="Segoe UI"/>
              </a:rPr>
              <a:t>Shared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5573" y="5473446"/>
            <a:ext cx="89153" cy="8915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45573" y="5750661"/>
            <a:ext cx="89153" cy="87782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7208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(DM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90043"/>
            <a:ext cx="1660905" cy="1225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715" y="1464628"/>
            <a:ext cx="6400165" cy="269049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Dynamic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(DMV)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return </a:t>
            </a:r>
            <a:r>
              <a:rPr sz="1600" spc="-5" dirty="0">
                <a:latin typeface="Segoe UI"/>
                <a:cs typeface="Segoe UI"/>
              </a:rPr>
              <a:t>information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about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model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objects,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operations,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health.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endParaRPr sz="1600">
              <a:latin typeface="Segoe UI"/>
              <a:cs typeface="Segoe UI"/>
            </a:endParaRPr>
          </a:p>
          <a:p>
            <a:pPr marL="12700" marR="3742054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Returns result </a:t>
            </a:r>
            <a:r>
              <a:rPr sz="1600" spc="-5" dirty="0">
                <a:latin typeface="Segoe UI"/>
                <a:cs typeface="Segoe UI"/>
              </a:rPr>
              <a:t>in table format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Easier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89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DM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02508"/>
            <a:ext cx="3037205" cy="267779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monitoring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-all open, </a:t>
            </a:r>
            <a:r>
              <a:rPr sz="1600" spc="-10" dirty="0">
                <a:latin typeface="Segoe UI"/>
                <a:cs typeface="Segoe UI"/>
              </a:rPr>
              <a:t>closed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0" dirty="0">
                <a:latin typeface="Segoe UI"/>
                <a:cs typeface="Segoe UI"/>
              </a:rPr>
              <a:t>-count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-count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active,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complete</a:t>
            </a:r>
            <a:r>
              <a:rPr sz="1600" spc="-5" dirty="0">
                <a:latin typeface="Segoe UI"/>
                <a:cs typeface="Segoe UI"/>
              </a:rPr>
              <a:t> 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-longest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running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-memory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consumption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370" y="89281"/>
            <a:ext cx="1386205" cy="105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42888" y="2052827"/>
            <a:ext cx="5669280" cy="83248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--count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sessions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by</a:t>
            </a:r>
            <a:r>
              <a:rPr sz="12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endParaRPr sz="1200">
              <a:latin typeface="Consolas"/>
              <a:cs typeface="Consolas"/>
            </a:endParaRPr>
          </a:p>
          <a:p>
            <a:pPr marL="92710" marR="26797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login_name,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as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session_count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FROM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dm_pdw_exec_sessions</a:t>
            </a:r>
            <a:r>
              <a:rPr sz="1200" spc="10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'Closed'</a:t>
            </a:r>
            <a:r>
              <a:rPr sz="1200" spc="15" dirty="0">
                <a:solidFill>
                  <a:srgbClr val="032E6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-1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GROUP</a:t>
            </a:r>
            <a:r>
              <a:rPr sz="1200" spc="-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BY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login_name;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888" y="3617976"/>
            <a:ext cx="5669280" cy="64643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List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open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sessions</a:t>
            </a:r>
            <a:endParaRPr sz="1200">
              <a:latin typeface="Consolas"/>
              <a:cs typeface="Consolas"/>
            </a:endParaRPr>
          </a:p>
          <a:p>
            <a:pPr marL="92710" marR="267970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 FROM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dm_pdw_exec_sessions</a:t>
            </a:r>
            <a:r>
              <a:rPr sz="1200" spc="5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'Closed' </a:t>
            </a:r>
            <a:r>
              <a:rPr sz="1200" spc="-645" dirty="0">
                <a:solidFill>
                  <a:srgbClr val="032E6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&lt;&gt;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888" y="4898135"/>
            <a:ext cx="5669280" cy="83248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List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active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queries</a:t>
            </a:r>
            <a:endParaRPr sz="1200">
              <a:latin typeface="Consolas"/>
              <a:cs typeface="Consolas"/>
            </a:endParaRPr>
          </a:p>
          <a:p>
            <a:pPr marL="92710" marR="99695">
              <a:lnSpc>
                <a:spcPct val="100000"/>
              </a:lnSpc>
            </a:pP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* FROM 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sys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5CC5"/>
                </a:solidFill>
                <a:latin typeface="Consolas"/>
                <a:cs typeface="Consolas"/>
              </a:rPr>
              <a:t>dm_pdw_exec_requests</a:t>
            </a:r>
            <a:r>
              <a:rPr sz="1200" spc="5" dirty="0">
                <a:solidFill>
                  <a:srgbClr val="005CC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WHERE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status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not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in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'Completed'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'Failed'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,</a:t>
            </a:r>
            <a:r>
              <a:rPr sz="1200" dirty="0">
                <a:solidFill>
                  <a:srgbClr val="032E61"/>
                </a:solidFill>
                <a:latin typeface="Consolas"/>
                <a:cs typeface="Consolas"/>
              </a:rPr>
              <a:t>'Cancelled'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&lt;&gt;</a:t>
            </a:r>
            <a:r>
              <a:rPr sz="1200" spc="1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session_id() </a:t>
            </a:r>
            <a:r>
              <a:rPr sz="1200" spc="-640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ORDER</a:t>
            </a:r>
            <a:r>
              <a:rPr sz="1200" spc="-5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D63948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submit_time</a:t>
            </a:r>
            <a:r>
              <a:rPr sz="1200" spc="5" dirty="0">
                <a:solidFill>
                  <a:srgbClr val="2329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63948"/>
                </a:solidFill>
                <a:latin typeface="Consolas"/>
                <a:cs typeface="Consolas"/>
              </a:rPr>
              <a:t>DESC</a:t>
            </a:r>
            <a:r>
              <a:rPr sz="1200" dirty="0">
                <a:solidFill>
                  <a:srgbClr val="23292D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1458" y="4504182"/>
            <a:ext cx="18599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List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1458" y="3199637"/>
            <a:ext cx="1882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List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1458" y="1542668"/>
            <a:ext cx="20599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Count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sessions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user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0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410714" cy="12331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71032" y="1543811"/>
            <a:ext cx="4084320" cy="1983105"/>
            <a:chOff x="5971032" y="1543811"/>
            <a:chExt cx="4084320" cy="19831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0176" y="1552955"/>
              <a:ext cx="4066031" cy="1964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75604" y="1548383"/>
              <a:ext cx="4075429" cy="1973580"/>
            </a:xfrm>
            <a:custGeom>
              <a:avLst/>
              <a:gdLst/>
              <a:ahLst/>
              <a:cxnLst/>
              <a:rect l="l" t="t" r="r" b="b"/>
              <a:pathLst>
                <a:path w="4075429" h="1973579">
                  <a:moveTo>
                    <a:pt x="0" y="1973580"/>
                  </a:moveTo>
                  <a:lnTo>
                    <a:pt x="4075176" y="1973580"/>
                  </a:lnTo>
                  <a:lnTo>
                    <a:pt x="4075176" y="0"/>
                  </a:lnTo>
                  <a:lnTo>
                    <a:pt x="0" y="0"/>
                  </a:lnTo>
                  <a:lnTo>
                    <a:pt x="0" y="197358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98491" y="4570476"/>
            <a:ext cx="3324225" cy="1965960"/>
            <a:chOff x="4698491" y="4570476"/>
            <a:chExt cx="3324225" cy="19659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635" y="4579620"/>
              <a:ext cx="3305556" cy="19476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03063" y="4575048"/>
              <a:ext cx="3314700" cy="1957070"/>
            </a:xfrm>
            <a:custGeom>
              <a:avLst/>
              <a:gdLst/>
              <a:ahLst/>
              <a:cxnLst/>
              <a:rect l="l" t="t" r="r" b="b"/>
              <a:pathLst>
                <a:path w="3314700" h="1957070">
                  <a:moveTo>
                    <a:pt x="0" y="1956815"/>
                  </a:moveTo>
                  <a:lnTo>
                    <a:pt x="3314699" y="1956815"/>
                  </a:lnTo>
                  <a:lnTo>
                    <a:pt x="3314699" y="0"/>
                  </a:lnTo>
                  <a:lnTo>
                    <a:pt x="0" y="0"/>
                  </a:lnTo>
                  <a:lnTo>
                    <a:pt x="0" y="195681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17005" y="1236980"/>
            <a:ext cx="2918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1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10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-</a:t>
            </a:r>
            <a:r>
              <a:rPr sz="1400" i="1" spc="-5" dirty="0">
                <a:latin typeface="Segoe UI Semilight"/>
                <a:cs typeface="Segoe UI Semilight"/>
              </a:rPr>
              <a:t> </a:t>
            </a:r>
            <a:r>
              <a:rPr sz="1400" i="1" spc="-15" dirty="0">
                <a:latin typeface="Segoe UI Semilight"/>
                <a:cs typeface="Segoe UI Semilight"/>
              </a:rPr>
              <a:t>SSDT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database</a:t>
            </a:r>
            <a:r>
              <a:rPr sz="1400" i="1" spc="3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projects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7866" y="4085335"/>
            <a:ext cx="2414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Segoe UI Semilight"/>
                <a:cs typeface="Segoe UI Semilight"/>
              </a:rPr>
              <a:t>SQL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Server </a:t>
            </a:r>
            <a:r>
              <a:rPr sz="1400" i="1" spc="-5" dirty="0">
                <a:latin typeface="Segoe UI Semilight"/>
                <a:cs typeface="Segoe UI Semilight"/>
              </a:rPr>
              <a:t>Management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 </a:t>
            </a:r>
            <a:r>
              <a:rPr sz="1400" i="1" spc="-37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(queries,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execution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plans</a:t>
            </a:r>
            <a:r>
              <a:rPr sz="1400" i="1" spc="1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etc.)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018" y="4150563"/>
            <a:ext cx="32499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(queries, extensions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etc.)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5048" y="4567428"/>
            <a:ext cx="3253740" cy="1894839"/>
            <a:chOff x="765048" y="4567428"/>
            <a:chExt cx="3253740" cy="1894839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240" y="4579620"/>
              <a:ext cx="3229356" cy="18699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1144" y="4573524"/>
              <a:ext cx="3241675" cy="1882139"/>
            </a:xfrm>
            <a:custGeom>
              <a:avLst/>
              <a:gdLst/>
              <a:ahLst/>
              <a:cxnLst/>
              <a:rect l="l" t="t" r="r" b="b"/>
              <a:pathLst>
                <a:path w="3241675" h="1882139">
                  <a:moveTo>
                    <a:pt x="0" y="1882139"/>
                  </a:moveTo>
                  <a:lnTo>
                    <a:pt x="3241548" y="1882139"/>
                  </a:lnTo>
                  <a:lnTo>
                    <a:pt x="3241548" y="0"/>
                  </a:lnTo>
                  <a:lnTo>
                    <a:pt x="0" y="0"/>
                  </a:lnTo>
                  <a:lnTo>
                    <a:pt x="0" y="1882139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417319" y="1546860"/>
            <a:ext cx="4086225" cy="1983105"/>
            <a:chOff x="1417319" y="1546860"/>
            <a:chExt cx="4086225" cy="19831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463" y="1556004"/>
              <a:ext cx="4067555" cy="19644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21891" y="1551432"/>
              <a:ext cx="4076700" cy="1973580"/>
            </a:xfrm>
            <a:custGeom>
              <a:avLst/>
              <a:gdLst/>
              <a:ahLst/>
              <a:cxnLst/>
              <a:rect l="l" t="t" r="r" b="b"/>
              <a:pathLst>
                <a:path w="4076700" h="1973579">
                  <a:moveTo>
                    <a:pt x="0" y="1973580"/>
                  </a:moveTo>
                  <a:lnTo>
                    <a:pt x="4076700" y="1973580"/>
                  </a:lnTo>
                  <a:lnTo>
                    <a:pt x="4076700" y="0"/>
                  </a:lnTo>
                  <a:lnTo>
                    <a:pt x="0" y="0"/>
                  </a:lnTo>
                  <a:lnTo>
                    <a:pt x="0" y="19735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37486" y="1263472"/>
            <a:ext cx="1833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4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Synapse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Analytics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482583" y="4550664"/>
            <a:ext cx="3590925" cy="1965960"/>
            <a:chOff x="8482583" y="4550664"/>
            <a:chExt cx="3590925" cy="196596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1727" y="4559808"/>
              <a:ext cx="3572255" cy="19476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87155" y="4555236"/>
              <a:ext cx="3581400" cy="1957070"/>
            </a:xfrm>
            <a:custGeom>
              <a:avLst/>
              <a:gdLst/>
              <a:ahLst/>
              <a:cxnLst/>
              <a:rect l="l" t="t" r="r" b="b"/>
              <a:pathLst>
                <a:path w="3581400" h="1957070">
                  <a:moveTo>
                    <a:pt x="0" y="1956816"/>
                  </a:moveTo>
                  <a:lnTo>
                    <a:pt x="3581400" y="1956816"/>
                  </a:lnTo>
                  <a:lnTo>
                    <a:pt x="3581400" y="0"/>
                  </a:lnTo>
                  <a:lnTo>
                    <a:pt x="0" y="0"/>
                  </a:lnTo>
                  <a:lnTo>
                    <a:pt x="0" y="19568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932291" y="4206621"/>
            <a:ext cx="1437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3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Code</a:t>
            </a:r>
            <a:endParaRPr sz="1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00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410714" cy="12331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12364" y="1505711"/>
            <a:ext cx="1804670" cy="881380"/>
            <a:chOff x="2912364" y="1505711"/>
            <a:chExt cx="1804670" cy="8813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508" y="1514855"/>
              <a:ext cx="1786127" cy="862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16936" y="1510283"/>
              <a:ext cx="1795780" cy="871855"/>
            </a:xfrm>
            <a:custGeom>
              <a:avLst/>
              <a:gdLst/>
              <a:ahLst/>
              <a:cxnLst/>
              <a:rect l="l" t="t" r="r" b="b"/>
              <a:pathLst>
                <a:path w="1795779" h="871855">
                  <a:moveTo>
                    <a:pt x="0" y="871727"/>
                  </a:moveTo>
                  <a:lnTo>
                    <a:pt x="1795272" y="871727"/>
                  </a:lnTo>
                  <a:lnTo>
                    <a:pt x="1795272" y="0"/>
                  </a:lnTo>
                  <a:lnTo>
                    <a:pt x="0" y="0"/>
                  </a:lnTo>
                  <a:lnTo>
                    <a:pt x="0" y="87172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757159" y="1470660"/>
            <a:ext cx="1594485" cy="858519"/>
            <a:chOff x="7757159" y="1470660"/>
            <a:chExt cx="1594485" cy="85851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6303" y="1479804"/>
              <a:ext cx="1575816" cy="839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61731" y="1475232"/>
              <a:ext cx="1584960" cy="848994"/>
            </a:xfrm>
            <a:custGeom>
              <a:avLst/>
              <a:gdLst/>
              <a:ahLst/>
              <a:cxnLst/>
              <a:rect l="l" t="t" r="r" b="b"/>
              <a:pathLst>
                <a:path w="1584959" h="848994">
                  <a:moveTo>
                    <a:pt x="0" y="848868"/>
                  </a:moveTo>
                  <a:lnTo>
                    <a:pt x="1584959" y="848868"/>
                  </a:lnTo>
                  <a:lnTo>
                    <a:pt x="1584959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1731" y="1024508"/>
            <a:ext cx="405320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93010">
              <a:lnSpc>
                <a:spcPct val="100000"/>
              </a:lnSpc>
              <a:spcBef>
                <a:spcPts val="105"/>
              </a:spcBef>
              <a:tabLst>
                <a:tab pos="2505710" algn="l"/>
              </a:tabLst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2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10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-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15" dirty="0">
                <a:latin typeface="Segoe UI Semilight"/>
                <a:cs typeface="Segoe UI Semilight"/>
              </a:rPr>
              <a:t>SSDT </a:t>
            </a:r>
            <a:r>
              <a:rPr sz="1400" i="1" spc="-37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Synapse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Analytics	database</a:t>
            </a:r>
            <a:r>
              <a:rPr sz="1400" i="1" spc="1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projects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5308" y="1119377"/>
            <a:ext cx="2414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SQL</a:t>
            </a:r>
            <a:r>
              <a:rPr sz="1400" i="1" spc="-15" dirty="0">
                <a:latin typeface="Segoe UI Semilight"/>
                <a:cs typeface="Segoe UI Semilight"/>
              </a:rPr>
              <a:t> </a:t>
            </a:r>
            <a:r>
              <a:rPr sz="1400" i="1" dirty="0">
                <a:latin typeface="Segoe UI Semilight"/>
                <a:cs typeface="Segoe UI Semilight"/>
              </a:rPr>
              <a:t>Server </a:t>
            </a:r>
            <a:r>
              <a:rPr sz="1400" i="1" spc="-5" dirty="0">
                <a:latin typeface="Segoe UI Semilight"/>
                <a:cs typeface="Segoe UI Semilight"/>
              </a:rPr>
              <a:t>Management</a:t>
            </a:r>
            <a:r>
              <a:rPr sz="1400" i="1" spc="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5295" y="1157096"/>
            <a:ext cx="139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Segoe UI Semilight"/>
                <a:cs typeface="Segoe UI Semilight"/>
              </a:rPr>
              <a:t>Azure</a:t>
            </a:r>
            <a:r>
              <a:rPr sz="1400" i="1" spc="-3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Data</a:t>
            </a:r>
            <a:r>
              <a:rPr sz="1400" i="1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2579" y="1461516"/>
            <a:ext cx="1811020" cy="904240"/>
            <a:chOff x="5402579" y="1461516"/>
            <a:chExt cx="1811020" cy="9042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4771" y="1473708"/>
              <a:ext cx="1786127" cy="8793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08675" y="1467612"/>
              <a:ext cx="1798320" cy="891540"/>
            </a:xfrm>
            <a:custGeom>
              <a:avLst/>
              <a:gdLst/>
              <a:ahLst/>
              <a:cxnLst/>
              <a:rect l="l" t="t" r="r" b="b"/>
              <a:pathLst>
                <a:path w="1798320" h="891539">
                  <a:moveTo>
                    <a:pt x="0" y="891539"/>
                  </a:moveTo>
                  <a:lnTo>
                    <a:pt x="1798320" y="891539"/>
                  </a:lnTo>
                  <a:lnTo>
                    <a:pt x="1798320" y="0"/>
                  </a:lnTo>
                  <a:lnTo>
                    <a:pt x="0" y="0"/>
                  </a:lnTo>
                  <a:lnTo>
                    <a:pt x="0" y="891539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84631" y="1546860"/>
            <a:ext cx="1717675" cy="840105"/>
            <a:chOff x="484631" y="1546860"/>
            <a:chExt cx="1717675" cy="8401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775" y="1556004"/>
              <a:ext cx="1699260" cy="8214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9203" y="1551432"/>
              <a:ext cx="1708785" cy="830580"/>
            </a:xfrm>
            <a:custGeom>
              <a:avLst/>
              <a:gdLst/>
              <a:ahLst/>
              <a:cxnLst/>
              <a:rect l="l" t="t" r="r" b="b"/>
              <a:pathLst>
                <a:path w="1708785" h="830580">
                  <a:moveTo>
                    <a:pt x="0" y="830580"/>
                  </a:moveTo>
                  <a:lnTo>
                    <a:pt x="1708404" y="830580"/>
                  </a:lnTo>
                  <a:lnTo>
                    <a:pt x="1708404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044683" y="1415796"/>
            <a:ext cx="1658620" cy="913130"/>
            <a:chOff x="10044683" y="1415796"/>
            <a:chExt cx="1658620" cy="9131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3827" y="1424940"/>
              <a:ext cx="1639824" cy="8945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9255" y="1420368"/>
              <a:ext cx="1649095" cy="904240"/>
            </a:xfrm>
            <a:custGeom>
              <a:avLst/>
              <a:gdLst/>
              <a:ahLst/>
              <a:cxnLst/>
              <a:rect l="l" t="t" r="r" b="b"/>
              <a:pathLst>
                <a:path w="1649095" h="904239">
                  <a:moveTo>
                    <a:pt x="0" y="903731"/>
                  </a:moveTo>
                  <a:lnTo>
                    <a:pt x="1648968" y="903731"/>
                  </a:lnTo>
                  <a:lnTo>
                    <a:pt x="1648968" y="0"/>
                  </a:lnTo>
                  <a:lnTo>
                    <a:pt x="0" y="0"/>
                  </a:lnTo>
                  <a:lnTo>
                    <a:pt x="0" y="90373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89311" y="1092834"/>
            <a:ext cx="1437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Segoe UI Semilight"/>
                <a:cs typeface="Segoe UI Semilight"/>
              </a:rPr>
              <a:t>Visual</a:t>
            </a:r>
            <a:r>
              <a:rPr sz="1400" i="1" spc="-35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Studio</a:t>
            </a:r>
            <a:r>
              <a:rPr sz="1400" i="1" spc="-20" dirty="0">
                <a:latin typeface="Segoe UI Semilight"/>
                <a:cs typeface="Segoe UI Semilight"/>
              </a:rPr>
              <a:t> </a:t>
            </a:r>
            <a:r>
              <a:rPr sz="1400" i="1" spc="-5" dirty="0">
                <a:latin typeface="Segoe UI Semilight"/>
                <a:cs typeface="Segoe UI Semilight"/>
              </a:rPr>
              <a:t>Code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3715" y="2614929"/>
            <a:ext cx="1814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Cloud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Service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715" y="3279165"/>
            <a:ext cx="186372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Offers end-to-end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lifecycle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3715" y="4235701"/>
            <a:ext cx="1878330" cy="5632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Segoe UI"/>
                <a:cs typeface="Segoe UI"/>
              </a:rPr>
              <a:t>Connects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Segoe UI"/>
                <a:cs typeface="Segoe UI"/>
              </a:rPr>
              <a:t>services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22575" y="2614929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22575" y="3279165"/>
            <a:ext cx="217868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Create,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maintain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compile,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refactoring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8407" y="2590277"/>
            <a:ext cx="1745614" cy="1443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Linux,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Light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weight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editor,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(queries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extensions)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6961" y="2589098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96961" y="3253511"/>
            <a:ext cx="195770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Offers </a:t>
            </a:r>
            <a:r>
              <a:rPr sz="1600" spc="-10" dirty="0">
                <a:latin typeface="Segoe UI"/>
                <a:cs typeface="Segoe UI"/>
              </a:rPr>
              <a:t>GUI </a:t>
            </a:r>
            <a:r>
              <a:rPr sz="1600" dirty="0">
                <a:latin typeface="Segoe UI"/>
                <a:cs typeface="Segoe UI"/>
              </a:rPr>
              <a:t>support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query,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design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05770" y="2563873"/>
            <a:ext cx="1963420" cy="14439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Segoe UI"/>
                <a:cs typeface="Segoe UI"/>
              </a:rPr>
              <a:t>Runs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Linux,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Offers development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light-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weight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spc="-10" dirty="0">
                <a:latin typeface="Segoe UI"/>
                <a:cs typeface="Segoe UI"/>
              </a:rPr>
              <a:t>editor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5291" y="5189220"/>
            <a:ext cx="1319784" cy="7513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33059" y="6150660"/>
            <a:ext cx="9861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APACHE</a:t>
            </a:r>
            <a:r>
              <a:rPr sz="1100" spc="-7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SPARK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7203" y="5189220"/>
            <a:ext cx="1319784" cy="752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3667" y="6150660"/>
            <a:ext cx="10071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SQL</a:t>
            </a:r>
            <a:r>
              <a:rPr sz="1100" spc="-7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ANALYTICS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5092" y="5163311"/>
            <a:ext cx="1014983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28203" y="6150660"/>
            <a:ext cx="5105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STUDIO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1076" y="5164835"/>
            <a:ext cx="1156716" cy="8305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20376" y="6150660"/>
            <a:ext cx="12915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DATA</a:t>
            </a:r>
            <a:r>
              <a:rPr sz="1100" spc="-5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444" y="2502407"/>
            <a:ext cx="537802" cy="6065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50557" y="3148076"/>
            <a:ext cx="19399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Segoe UI"/>
                <a:cs typeface="Segoe UI"/>
              </a:rPr>
              <a:t>Synapse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dirty="0">
                <a:latin typeface="Segoe UI"/>
                <a:cs typeface="Segoe UI"/>
              </a:rPr>
              <a:t>(PREVIEW)</a:t>
            </a:r>
            <a:endParaRPr sz="1100">
              <a:latin typeface="Segoe UI"/>
              <a:cs typeface="Segoe UI"/>
            </a:endParaRPr>
          </a:p>
          <a:p>
            <a:pPr marL="1905" algn="ctr">
              <a:lnSpc>
                <a:spcPct val="100000"/>
              </a:lnSpc>
            </a:pPr>
            <a:r>
              <a:rPr sz="1100" i="1" dirty="0">
                <a:latin typeface="Segoe UI"/>
                <a:cs typeface="Segoe UI"/>
              </a:rPr>
              <a:t>“v2</a:t>
            </a:r>
            <a:r>
              <a:rPr sz="1100" b="1" dirty="0">
                <a:latin typeface="Segoe UI"/>
                <a:cs typeface="Segoe UI"/>
              </a:rPr>
              <a:t>”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5967" y="3148076"/>
            <a:ext cx="153289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Segoe UI"/>
                <a:cs typeface="Segoe UI"/>
              </a:rPr>
              <a:t>Synapse</a:t>
            </a:r>
            <a:r>
              <a:rPr sz="1100" b="1" spc="-40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4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(GA)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latin typeface="Segoe UI"/>
                <a:cs typeface="Segoe UI"/>
              </a:rPr>
              <a:t>(formerly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SQL</a:t>
            </a:r>
            <a:r>
              <a:rPr sz="1100" spc="-4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DW)</a:t>
            </a:r>
            <a:endParaRPr sz="1100">
              <a:latin typeface="Segoe UI"/>
              <a:cs typeface="Segoe UI"/>
            </a:endParaRPr>
          </a:p>
          <a:p>
            <a:pPr marL="1270" algn="ctr">
              <a:lnSpc>
                <a:spcPct val="100000"/>
              </a:lnSpc>
            </a:pPr>
            <a:r>
              <a:rPr sz="1100" i="1" dirty="0">
                <a:latin typeface="Segoe UI"/>
                <a:cs typeface="Segoe UI"/>
              </a:rPr>
              <a:t>“v1”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5709" y="3734561"/>
            <a:ext cx="76200" cy="1013460"/>
          </a:xfrm>
          <a:custGeom>
            <a:avLst/>
            <a:gdLst/>
            <a:ahLst/>
            <a:cxnLst/>
            <a:rect l="l" t="t" r="r" b="b"/>
            <a:pathLst>
              <a:path w="76200" h="1013460">
                <a:moveTo>
                  <a:pt x="48005" y="63500"/>
                </a:moveTo>
                <a:lnTo>
                  <a:pt x="28193" y="63500"/>
                </a:lnTo>
                <a:lnTo>
                  <a:pt x="28193" y="1013332"/>
                </a:lnTo>
                <a:lnTo>
                  <a:pt x="48005" y="1013332"/>
                </a:lnTo>
                <a:lnTo>
                  <a:pt x="48005" y="63500"/>
                </a:lnTo>
                <a:close/>
              </a:path>
              <a:path w="76200" h="101346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346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9694" y="1425955"/>
            <a:ext cx="2886075" cy="1156970"/>
          </a:xfrm>
          <a:custGeom>
            <a:avLst/>
            <a:gdLst/>
            <a:ahLst/>
            <a:cxnLst/>
            <a:rect l="l" t="t" r="r" b="b"/>
            <a:pathLst>
              <a:path w="2886075" h="1156970">
                <a:moveTo>
                  <a:pt x="2811779" y="1109218"/>
                </a:moveTo>
                <a:lnTo>
                  <a:pt x="2804540" y="1127633"/>
                </a:lnTo>
                <a:lnTo>
                  <a:pt x="2878201" y="1156843"/>
                </a:lnTo>
                <a:lnTo>
                  <a:pt x="2885566" y="1138428"/>
                </a:lnTo>
                <a:lnTo>
                  <a:pt x="2811779" y="1109218"/>
                </a:lnTo>
                <a:close/>
              </a:path>
              <a:path w="2886075" h="1156970">
                <a:moveTo>
                  <a:pt x="2682875" y="1058164"/>
                </a:moveTo>
                <a:lnTo>
                  <a:pt x="2675635" y="1076579"/>
                </a:lnTo>
                <a:lnTo>
                  <a:pt x="2749296" y="1105789"/>
                </a:lnTo>
                <a:lnTo>
                  <a:pt x="2756534" y="1087374"/>
                </a:lnTo>
                <a:lnTo>
                  <a:pt x="2682875" y="1058164"/>
                </a:lnTo>
                <a:close/>
              </a:path>
              <a:path w="2886075" h="1156970">
                <a:moveTo>
                  <a:pt x="2553970" y="1007237"/>
                </a:moveTo>
                <a:lnTo>
                  <a:pt x="2546604" y="1025652"/>
                </a:lnTo>
                <a:lnTo>
                  <a:pt x="2620263" y="1054735"/>
                </a:lnTo>
                <a:lnTo>
                  <a:pt x="2627629" y="1036320"/>
                </a:lnTo>
                <a:lnTo>
                  <a:pt x="2553970" y="1007237"/>
                </a:lnTo>
                <a:close/>
              </a:path>
              <a:path w="2886075" h="1156970">
                <a:moveTo>
                  <a:pt x="2424937" y="956183"/>
                </a:moveTo>
                <a:lnTo>
                  <a:pt x="2417699" y="974598"/>
                </a:lnTo>
                <a:lnTo>
                  <a:pt x="2491358" y="1003808"/>
                </a:lnTo>
                <a:lnTo>
                  <a:pt x="2498598" y="985266"/>
                </a:lnTo>
                <a:lnTo>
                  <a:pt x="2424937" y="956183"/>
                </a:lnTo>
                <a:close/>
              </a:path>
              <a:path w="2886075" h="1156970">
                <a:moveTo>
                  <a:pt x="2296032" y="905129"/>
                </a:moveTo>
                <a:lnTo>
                  <a:pt x="2288666" y="923544"/>
                </a:lnTo>
                <a:lnTo>
                  <a:pt x="2362454" y="952754"/>
                </a:lnTo>
                <a:lnTo>
                  <a:pt x="2369692" y="934339"/>
                </a:lnTo>
                <a:lnTo>
                  <a:pt x="2296032" y="905129"/>
                </a:lnTo>
                <a:close/>
              </a:path>
              <a:path w="2886075" h="1156970">
                <a:moveTo>
                  <a:pt x="2167001" y="854075"/>
                </a:moveTo>
                <a:lnTo>
                  <a:pt x="2159761" y="872490"/>
                </a:lnTo>
                <a:lnTo>
                  <a:pt x="2233422" y="901700"/>
                </a:lnTo>
                <a:lnTo>
                  <a:pt x="2240787" y="883285"/>
                </a:lnTo>
                <a:lnTo>
                  <a:pt x="2167001" y="854075"/>
                </a:lnTo>
                <a:close/>
              </a:path>
              <a:path w="2886075" h="1156970">
                <a:moveTo>
                  <a:pt x="2038095" y="803148"/>
                </a:moveTo>
                <a:lnTo>
                  <a:pt x="2030856" y="821563"/>
                </a:lnTo>
                <a:lnTo>
                  <a:pt x="2104516" y="850646"/>
                </a:lnTo>
                <a:lnTo>
                  <a:pt x="2111755" y="832231"/>
                </a:lnTo>
                <a:lnTo>
                  <a:pt x="2038095" y="803148"/>
                </a:lnTo>
                <a:close/>
              </a:path>
              <a:path w="2886075" h="1156970">
                <a:moveTo>
                  <a:pt x="1909190" y="752094"/>
                </a:moveTo>
                <a:lnTo>
                  <a:pt x="1901825" y="770509"/>
                </a:lnTo>
                <a:lnTo>
                  <a:pt x="1975484" y="799719"/>
                </a:lnTo>
                <a:lnTo>
                  <a:pt x="1982851" y="781177"/>
                </a:lnTo>
                <a:lnTo>
                  <a:pt x="1909190" y="752094"/>
                </a:lnTo>
                <a:close/>
              </a:path>
              <a:path w="2886075" h="1156970">
                <a:moveTo>
                  <a:pt x="1780158" y="701040"/>
                </a:moveTo>
                <a:lnTo>
                  <a:pt x="1772919" y="719455"/>
                </a:lnTo>
                <a:lnTo>
                  <a:pt x="1846579" y="748665"/>
                </a:lnTo>
                <a:lnTo>
                  <a:pt x="1853818" y="730250"/>
                </a:lnTo>
                <a:lnTo>
                  <a:pt x="1780158" y="701040"/>
                </a:lnTo>
                <a:close/>
              </a:path>
              <a:path w="2886075" h="1156970">
                <a:moveTo>
                  <a:pt x="1651253" y="649986"/>
                </a:moveTo>
                <a:lnTo>
                  <a:pt x="1643888" y="668401"/>
                </a:lnTo>
                <a:lnTo>
                  <a:pt x="1717675" y="697611"/>
                </a:lnTo>
                <a:lnTo>
                  <a:pt x="1724914" y="679196"/>
                </a:lnTo>
                <a:lnTo>
                  <a:pt x="1651253" y="649986"/>
                </a:lnTo>
                <a:close/>
              </a:path>
              <a:path w="2886075" h="1156970">
                <a:moveTo>
                  <a:pt x="1522221" y="599059"/>
                </a:moveTo>
                <a:lnTo>
                  <a:pt x="1514982" y="617474"/>
                </a:lnTo>
                <a:lnTo>
                  <a:pt x="1588642" y="646557"/>
                </a:lnTo>
                <a:lnTo>
                  <a:pt x="1596008" y="628142"/>
                </a:lnTo>
                <a:lnTo>
                  <a:pt x="1522221" y="599059"/>
                </a:lnTo>
                <a:close/>
              </a:path>
              <a:path w="2886075" h="1156970">
                <a:moveTo>
                  <a:pt x="1393316" y="548005"/>
                </a:moveTo>
                <a:lnTo>
                  <a:pt x="1386077" y="566420"/>
                </a:lnTo>
                <a:lnTo>
                  <a:pt x="1459738" y="595503"/>
                </a:lnTo>
                <a:lnTo>
                  <a:pt x="1466977" y="577088"/>
                </a:lnTo>
                <a:lnTo>
                  <a:pt x="1393316" y="548005"/>
                </a:lnTo>
                <a:close/>
              </a:path>
              <a:path w="2886075" h="1156970">
                <a:moveTo>
                  <a:pt x="1264411" y="496951"/>
                </a:moveTo>
                <a:lnTo>
                  <a:pt x="1257045" y="515366"/>
                </a:lnTo>
                <a:lnTo>
                  <a:pt x="1330705" y="544576"/>
                </a:lnTo>
                <a:lnTo>
                  <a:pt x="1338071" y="526161"/>
                </a:lnTo>
                <a:lnTo>
                  <a:pt x="1264411" y="496951"/>
                </a:lnTo>
                <a:close/>
              </a:path>
              <a:path w="2886075" h="1156970">
                <a:moveTo>
                  <a:pt x="1135379" y="445897"/>
                </a:moveTo>
                <a:lnTo>
                  <a:pt x="1128140" y="464312"/>
                </a:lnTo>
                <a:lnTo>
                  <a:pt x="1201801" y="493522"/>
                </a:lnTo>
                <a:lnTo>
                  <a:pt x="1209039" y="475107"/>
                </a:lnTo>
                <a:lnTo>
                  <a:pt x="1135379" y="445897"/>
                </a:lnTo>
                <a:close/>
              </a:path>
              <a:path w="2886075" h="1156970">
                <a:moveTo>
                  <a:pt x="1006475" y="394970"/>
                </a:moveTo>
                <a:lnTo>
                  <a:pt x="999108" y="413385"/>
                </a:lnTo>
                <a:lnTo>
                  <a:pt x="1072895" y="442468"/>
                </a:lnTo>
                <a:lnTo>
                  <a:pt x="1080134" y="424053"/>
                </a:lnTo>
                <a:lnTo>
                  <a:pt x="1006475" y="394970"/>
                </a:lnTo>
                <a:close/>
              </a:path>
              <a:path w="2886075" h="1156970">
                <a:moveTo>
                  <a:pt x="877442" y="343916"/>
                </a:moveTo>
                <a:lnTo>
                  <a:pt x="870203" y="362331"/>
                </a:lnTo>
                <a:lnTo>
                  <a:pt x="943863" y="391414"/>
                </a:lnTo>
                <a:lnTo>
                  <a:pt x="951229" y="372999"/>
                </a:lnTo>
                <a:lnTo>
                  <a:pt x="877442" y="343916"/>
                </a:lnTo>
                <a:close/>
              </a:path>
              <a:path w="2886075" h="1156970">
                <a:moveTo>
                  <a:pt x="748538" y="292862"/>
                </a:moveTo>
                <a:lnTo>
                  <a:pt x="741171" y="311277"/>
                </a:lnTo>
                <a:lnTo>
                  <a:pt x="814958" y="340487"/>
                </a:lnTo>
                <a:lnTo>
                  <a:pt x="822197" y="322072"/>
                </a:lnTo>
                <a:lnTo>
                  <a:pt x="748538" y="292862"/>
                </a:lnTo>
                <a:close/>
              </a:path>
              <a:path w="2886075" h="1156970">
                <a:moveTo>
                  <a:pt x="619505" y="241808"/>
                </a:moveTo>
                <a:lnTo>
                  <a:pt x="612266" y="260223"/>
                </a:lnTo>
                <a:lnTo>
                  <a:pt x="685926" y="289433"/>
                </a:lnTo>
                <a:lnTo>
                  <a:pt x="693292" y="271018"/>
                </a:lnTo>
                <a:lnTo>
                  <a:pt x="619505" y="241808"/>
                </a:lnTo>
                <a:close/>
              </a:path>
              <a:path w="2886075" h="1156970">
                <a:moveTo>
                  <a:pt x="490600" y="190881"/>
                </a:moveTo>
                <a:lnTo>
                  <a:pt x="483361" y="209296"/>
                </a:lnTo>
                <a:lnTo>
                  <a:pt x="557021" y="238379"/>
                </a:lnTo>
                <a:lnTo>
                  <a:pt x="564260" y="219964"/>
                </a:lnTo>
                <a:lnTo>
                  <a:pt x="490600" y="190881"/>
                </a:lnTo>
                <a:close/>
              </a:path>
              <a:path w="2886075" h="1156970">
                <a:moveTo>
                  <a:pt x="361695" y="139827"/>
                </a:moveTo>
                <a:lnTo>
                  <a:pt x="354329" y="158242"/>
                </a:lnTo>
                <a:lnTo>
                  <a:pt x="427989" y="187325"/>
                </a:lnTo>
                <a:lnTo>
                  <a:pt x="435355" y="168910"/>
                </a:lnTo>
                <a:lnTo>
                  <a:pt x="361695" y="139827"/>
                </a:lnTo>
                <a:close/>
              </a:path>
              <a:path w="2886075" h="1156970">
                <a:moveTo>
                  <a:pt x="232663" y="88773"/>
                </a:moveTo>
                <a:lnTo>
                  <a:pt x="225425" y="107188"/>
                </a:lnTo>
                <a:lnTo>
                  <a:pt x="299084" y="136398"/>
                </a:lnTo>
                <a:lnTo>
                  <a:pt x="306323" y="117983"/>
                </a:lnTo>
                <a:lnTo>
                  <a:pt x="232663" y="88773"/>
                </a:lnTo>
                <a:close/>
              </a:path>
              <a:path w="2886075" h="1156970">
                <a:moveTo>
                  <a:pt x="103758" y="37719"/>
                </a:moveTo>
                <a:lnTo>
                  <a:pt x="96392" y="56134"/>
                </a:lnTo>
                <a:lnTo>
                  <a:pt x="170179" y="85344"/>
                </a:lnTo>
                <a:lnTo>
                  <a:pt x="177418" y="66929"/>
                </a:lnTo>
                <a:lnTo>
                  <a:pt x="103758" y="37719"/>
                </a:lnTo>
                <a:close/>
              </a:path>
              <a:path w="2886075" h="1156970">
                <a:moveTo>
                  <a:pt x="84835" y="0"/>
                </a:moveTo>
                <a:lnTo>
                  <a:pt x="0" y="7366"/>
                </a:lnTo>
                <a:lnTo>
                  <a:pt x="56895" y="70866"/>
                </a:lnTo>
                <a:lnTo>
                  <a:pt x="8483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3469" y="2502407"/>
            <a:ext cx="539157" cy="60655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896867" y="1883664"/>
            <a:ext cx="7510780" cy="2832100"/>
            <a:chOff x="3896867" y="1883664"/>
            <a:chExt cx="7510780" cy="2832100"/>
          </a:xfrm>
        </p:grpSpPr>
        <p:sp>
          <p:nvSpPr>
            <p:cNvPr id="17" name="object 17"/>
            <p:cNvSpPr/>
            <p:nvPr/>
          </p:nvSpPr>
          <p:spPr>
            <a:xfrm>
              <a:off x="3906773" y="3614166"/>
              <a:ext cx="7490459" cy="1091565"/>
            </a:xfrm>
            <a:custGeom>
              <a:avLst/>
              <a:gdLst/>
              <a:ahLst/>
              <a:cxnLst/>
              <a:rect l="l" t="t" r="r" b="b"/>
              <a:pathLst>
                <a:path w="7490459" h="1091564">
                  <a:moveTo>
                    <a:pt x="0" y="1091183"/>
                  </a:moveTo>
                  <a:lnTo>
                    <a:pt x="1496" y="1027547"/>
                  </a:lnTo>
                  <a:lnTo>
                    <a:pt x="5873" y="966069"/>
                  </a:lnTo>
                  <a:lnTo>
                    <a:pt x="12963" y="907158"/>
                  </a:lnTo>
                  <a:lnTo>
                    <a:pt x="22600" y="851225"/>
                  </a:lnTo>
                  <a:lnTo>
                    <a:pt x="34617" y="798676"/>
                  </a:lnTo>
                  <a:lnTo>
                    <a:pt x="48845" y="749923"/>
                  </a:lnTo>
                  <a:lnTo>
                    <a:pt x="65119" y="705373"/>
                  </a:lnTo>
                  <a:lnTo>
                    <a:pt x="83270" y="665437"/>
                  </a:lnTo>
                  <a:lnTo>
                    <a:pt x="103132" y="630522"/>
                  </a:lnTo>
                  <a:lnTo>
                    <a:pt x="147319" y="577393"/>
                  </a:lnTo>
                  <a:lnTo>
                    <a:pt x="196342" y="549261"/>
                  </a:lnTo>
                  <a:lnTo>
                    <a:pt x="222250" y="545591"/>
                  </a:lnTo>
                  <a:lnTo>
                    <a:pt x="3522979" y="545591"/>
                  </a:lnTo>
                  <a:lnTo>
                    <a:pt x="3548887" y="541922"/>
                  </a:lnTo>
                  <a:lnTo>
                    <a:pt x="3597910" y="513790"/>
                  </a:lnTo>
                  <a:lnTo>
                    <a:pt x="3642097" y="460661"/>
                  </a:lnTo>
                  <a:lnTo>
                    <a:pt x="3661959" y="425746"/>
                  </a:lnTo>
                  <a:lnTo>
                    <a:pt x="3680110" y="385810"/>
                  </a:lnTo>
                  <a:lnTo>
                    <a:pt x="3696384" y="341260"/>
                  </a:lnTo>
                  <a:lnTo>
                    <a:pt x="3710612" y="292507"/>
                  </a:lnTo>
                  <a:lnTo>
                    <a:pt x="3722629" y="239958"/>
                  </a:lnTo>
                  <a:lnTo>
                    <a:pt x="3732266" y="184025"/>
                  </a:lnTo>
                  <a:lnTo>
                    <a:pt x="3739356" y="125114"/>
                  </a:lnTo>
                  <a:lnTo>
                    <a:pt x="3743733" y="63636"/>
                  </a:lnTo>
                  <a:lnTo>
                    <a:pt x="3745229" y="0"/>
                  </a:lnTo>
                  <a:lnTo>
                    <a:pt x="3746726" y="63636"/>
                  </a:lnTo>
                  <a:lnTo>
                    <a:pt x="3751103" y="125114"/>
                  </a:lnTo>
                  <a:lnTo>
                    <a:pt x="3758193" y="184025"/>
                  </a:lnTo>
                  <a:lnTo>
                    <a:pt x="3767830" y="239958"/>
                  </a:lnTo>
                  <a:lnTo>
                    <a:pt x="3779847" y="292507"/>
                  </a:lnTo>
                  <a:lnTo>
                    <a:pt x="3794075" y="341260"/>
                  </a:lnTo>
                  <a:lnTo>
                    <a:pt x="3810349" y="385810"/>
                  </a:lnTo>
                  <a:lnTo>
                    <a:pt x="3828500" y="425746"/>
                  </a:lnTo>
                  <a:lnTo>
                    <a:pt x="3848362" y="460661"/>
                  </a:lnTo>
                  <a:lnTo>
                    <a:pt x="3892549" y="513790"/>
                  </a:lnTo>
                  <a:lnTo>
                    <a:pt x="3941572" y="541922"/>
                  </a:lnTo>
                  <a:lnTo>
                    <a:pt x="3967479" y="545591"/>
                  </a:lnTo>
                  <a:lnTo>
                    <a:pt x="7268209" y="545591"/>
                  </a:lnTo>
                  <a:lnTo>
                    <a:pt x="7294117" y="549261"/>
                  </a:lnTo>
                  <a:lnTo>
                    <a:pt x="7343140" y="577393"/>
                  </a:lnTo>
                  <a:lnTo>
                    <a:pt x="7387327" y="630522"/>
                  </a:lnTo>
                  <a:lnTo>
                    <a:pt x="7407189" y="665437"/>
                  </a:lnTo>
                  <a:lnTo>
                    <a:pt x="7425340" y="705373"/>
                  </a:lnTo>
                  <a:lnTo>
                    <a:pt x="7441614" y="749923"/>
                  </a:lnTo>
                  <a:lnTo>
                    <a:pt x="7455842" y="798676"/>
                  </a:lnTo>
                  <a:lnTo>
                    <a:pt x="7467859" y="851225"/>
                  </a:lnTo>
                  <a:lnTo>
                    <a:pt x="7477496" y="907158"/>
                  </a:lnTo>
                  <a:lnTo>
                    <a:pt x="7484586" y="966069"/>
                  </a:lnTo>
                  <a:lnTo>
                    <a:pt x="7488963" y="1027547"/>
                  </a:lnTo>
                  <a:lnTo>
                    <a:pt x="7490459" y="1091183"/>
                  </a:lnTo>
                </a:path>
              </a:pathLst>
            </a:custGeom>
            <a:ln w="19812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2972" y="1889760"/>
              <a:ext cx="2902585" cy="2066925"/>
            </a:xfrm>
            <a:custGeom>
              <a:avLst/>
              <a:gdLst/>
              <a:ahLst/>
              <a:cxnLst/>
              <a:rect l="l" t="t" r="r" b="b"/>
              <a:pathLst>
                <a:path w="2902584" h="2066925">
                  <a:moveTo>
                    <a:pt x="2902330" y="0"/>
                  </a:moveTo>
                  <a:lnTo>
                    <a:pt x="724534" y="0"/>
                  </a:lnTo>
                  <a:lnTo>
                    <a:pt x="724534" y="344424"/>
                  </a:lnTo>
                  <a:lnTo>
                    <a:pt x="0" y="792479"/>
                  </a:lnTo>
                  <a:lnTo>
                    <a:pt x="724534" y="861060"/>
                  </a:lnTo>
                  <a:lnTo>
                    <a:pt x="724534" y="2066544"/>
                  </a:lnTo>
                  <a:lnTo>
                    <a:pt x="2902330" y="2066544"/>
                  </a:lnTo>
                  <a:lnTo>
                    <a:pt x="290233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92972" y="1889760"/>
              <a:ext cx="2902585" cy="2066925"/>
            </a:xfrm>
            <a:custGeom>
              <a:avLst/>
              <a:gdLst/>
              <a:ahLst/>
              <a:cxnLst/>
              <a:rect l="l" t="t" r="r" b="b"/>
              <a:pathLst>
                <a:path w="2902584" h="2066925">
                  <a:moveTo>
                    <a:pt x="724534" y="0"/>
                  </a:moveTo>
                  <a:lnTo>
                    <a:pt x="1087501" y="0"/>
                  </a:lnTo>
                  <a:lnTo>
                    <a:pt x="1631950" y="0"/>
                  </a:lnTo>
                  <a:lnTo>
                    <a:pt x="2902330" y="0"/>
                  </a:lnTo>
                  <a:lnTo>
                    <a:pt x="2902330" y="344424"/>
                  </a:lnTo>
                  <a:lnTo>
                    <a:pt x="2902330" y="861060"/>
                  </a:lnTo>
                  <a:lnTo>
                    <a:pt x="2902330" y="2066544"/>
                  </a:lnTo>
                  <a:lnTo>
                    <a:pt x="1631950" y="2066544"/>
                  </a:lnTo>
                  <a:lnTo>
                    <a:pt x="1087501" y="2066544"/>
                  </a:lnTo>
                  <a:lnTo>
                    <a:pt x="724534" y="2066544"/>
                  </a:lnTo>
                  <a:lnTo>
                    <a:pt x="724534" y="861060"/>
                  </a:lnTo>
                  <a:lnTo>
                    <a:pt x="0" y="792479"/>
                  </a:lnTo>
                  <a:lnTo>
                    <a:pt x="724534" y="344424"/>
                  </a:lnTo>
                  <a:lnTo>
                    <a:pt x="724534" y="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3469" y="259079"/>
            <a:ext cx="539157" cy="60655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045967" y="903554"/>
            <a:ext cx="15335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Synapse</a:t>
            </a:r>
            <a:r>
              <a:rPr sz="1100" b="1" spc="-50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Analytics</a:t>
            </a:r>
            <a:r>
              <a:rPr sz="1100" b="1" spc="-55" dirty="0">
                <a:latin typeface="Segoe UI"/>
                <a:cs typeface="Segoe UI"/>
              </a:rPr>
              <a:t> </a:t>
            </a:r>
            <a:r>
              <a:rPr sz="1100" b="1" spc="-5" dirty="0">
                <a:latin typeface="Segoe UI"/>
                <a:cs typeface="Segoe UI"/>
              </a:rPr>
              <a:t>(GA)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75709" y="1453133"/>
            <a:ext cx="76200" cy="901065"/>
          </a:xfrm>
          <a:custGeom>
            <a:avLst/>
            <a:gdLst/>
            <a:ahLst/>
            <a:cxnLst/>
            <a:rect l="l" t="t" r="r" b="b"/>
            <a:pathLst>
              <a:path w="76200" h="901064">
                <a:moveTo>
                  <a:pt x="48005" y="821563"/>
                </a:moveTo>
                <a:lnTo>
                  <a:pt x="28193" y="821563"/>
                </a:lnTo>
                <a:lnTo>
                  <a:pt x="28193" y="900811"/>
                </a:lnTo>
                <a:lnTo>
                  <a:pt x="48005" y="900811"/>
                </a:lnTo>
                <a:lnTo>
                  <a:pt x="48005" y="821563"/>
                </a:lnTo>
                <a:close/>
              </a:path>
              <a:path w="76200" h="901064">
                <a:moveTo>
                  <a:pt x="48005" y="682878"/>
                </a:moveTo>
                <a:lnTo>
                  <a:pt x="28193" y="682878"/>
                </a:lnTo>
                <a:lnTo>
                  <a:pt x="28193" y="762126"/>
                </a:lnTo>
                <a:lnTo>
                  <a:pt x="48005" y="762126"/>
                </a:lnTo>
                <a:lnTo>
                  <a:pt x="48005" y="682878"/>
                </a:lnTo>
                <a:close/>
              </a:path>
              <a:path w="76200" h="901064">
                <a:moveTo>
                  <a:pt x="48005" y="544194"/>
                </a:moveTo>
                <a:lnTo>
                  <a:pt x="28193" y="544194"/>
                </a:lnTo>
                <a:lnTo>
                  <a:pt x="28193" y="623442"/>
                </a:lnTo>
                <a:lnTo>
                  <a:pt x="48005" y="623442"/>
                </a:lnTo>
                <a:lnTo>
                  <a:pt x="48005" y="544194"/>
                </a:lnTo>
                <a:close/>
              </a:path>
              <a:path w="76200" h="901064">
                <a:moveTo>
                  <a:pt x="48005" y="405511"/>
                </a:moveTo>
                <a:lnTo>
                  <a:pt x="28193" y="405511"/>
                </a:lnTo>
                <a:lnTo>
                  <a:pt x="28193" y="484758"/>
                </a:lnTo>
                <a:lnTo>
                  <a:pt x="48005" y="484758"/>
                </a:lnTo>
                <a:lnTo>
                  <a:pt x="48005" y="405511"/>
                </a:lnTo>
                <a:close/>
              </a:path>
              <a:path w="76200" h="901064">
                <a:moveTo>
                  <a:pt x="48005" y="266826"/>
                </a:moveTo>
                <a:lnTo>
                  <a:pt x="28193" y="266826"/>
                </a:lnTo>
                <a:lnTo>
                  <a:pt x="28193" y="346075"/>
                </a:lnTo>
                <a:lnTo>
                  <a:pt x="48005" y="346075"/>
                </a:lnTo>
                <a:lnTo>
                  <a:pt x="48005" y="266826"/>
                </a:lnTo>
                <a:close/>
              </a:path>
              <a:path w="76200" h="901064">
                <a:moveTo>
                  <a:pt x="48005" y="128142"/>
                </a:moveTo>
                <a:lnTo>
                  <a:pt x="28193" y="128142"/>
                </a:lnTo>
                <a:lnTo>
                  <a:pt x="28193" y="207390"/>
                </a:lnTo>
                <a:lnTo>
                  <a:pt x="48005" y="207390"/>
                </a:lnTo>
                <a:lnTo>
                  <a:pt x="48005" y="128142"/>
                </a:lnTo>
                <a:close/>
              </a:path>
              <a:path w="76200" h="9010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72453" y="68706"/>
                </a:lnTo>
                <a:lnTo>
                  <a:pt x="28193" y="68706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01064">
                <a:moveTo>
                  <a:pt x="48005" y="63500"/>
                </a:moveTo>
                <a:lnTo>
                  <a:pt x="28193" y="63500"/>
                </a:lnTo>
                <a:lnTo>
                  <a:pt x="28193" y="68706"/>
                </a:lnTo>
                <a:lnTo>
                  <a:pt x="48005" y="68706"/>
                </a:lnTo>
                <a:lnTo>
                  <a:pt x="48005" y="63500"/>
                </a:lnTo>
                <a:close/>
              </a:path>
              <a:path w="76200" h="901064">
                <a:moveTo>
                  <a:pt x="69850" y="63500"/>
                </a:moveTo>
                <a:lnTo>
                  <a:pt x="48005" y="63500"/>
                </a:lnTo>
                <a:lnTo>
                  <a:pt x="48005" y="68706"/>
                </a:lnTo>
                <a:lnTo>
                  <a:pt x="72453" y="68706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59907" y="1622297"/>
            <a:ext cx="129667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Add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new</a:t>
            </a:r>
            <a:r>
              <a:rPr sz="1100" spc="-3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capabilities </a:t>
            </a:r>
            <a:r>
              <a:rPr sz="1100" spc="-28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to</a:t>
            </a:r>
            <a:r>
              <a:rPr sz="1100" spc="-20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the</a:t>
            </a:r>
            <a:r>
              <a:rPr sz="1100" spc="-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GA</a:t>
            </a:r>
            <a:r>
              <a:rPr sz="1100" spc="-1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service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531" y="1554480"/>
            <a:ext cx="3275965" cy="3558540"/>
            <a:chOff x="65531" y="1554480"/>
            <a:chExt cx="3275965" cy="3558540"/>
          </a:xfrm>
        </p:grpSpPr>
        <p:sp>
          <p:nvSpPr>
            <p:cNvPr id="25" name="object 25"/>
            <p:cNvSpPr/>
            <p:nvPr/>
          </p:nvSpPr>
          <p:spPr>
            <a:xfrm>
              <a:off x="71627" y="1560576"/>
              <a:ext cx="3263900" cy="3546475"/>
            </a:xfrm>
            <a:custGeom>
              <a:avLst/>
              <a:gdLst/>
              <a:ahLst/>
              <a:cxnLst/>
              <a:rect l="l" t="t" r="r" b="b"/>
              <a:pathLst>
                <a:path w="3263900" h="3546475">
                  <a:moveTo>
                    <a:pt x="2563368" y="0"/>
                  </a:moveTo>
                  <a:lnTo>
                    <a:pt x="0" y="0"/>
                  </a:lnTo>
                  <a:lnTo>
                    <a:pt x="0" y="3546348"/>
                  </a:lnTo>
                  <a:lnTo>
                    <a:pt x="2563368" y="3546348"/>
                  </a:lnTo>
                  <a:lnTo>
                    <a:pt x="2563368" y="1477645"/>
                  </a:lnTo>
                  <a:lnTo>
                    <a:pt x="3263773" y="1038225"/>
                  </a:lnTo>
                  <a:lnTo>
                    <a:pt x="2563368" y="591058"/>
                  </a:lnTo>
                  <a:lnTo>
                    <a:pt x="25633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627" y="1560576"/>
              <a:ext cx="3263900" cy="3546475"/>
            </a:xfrm>
            <a:custGeom>
              <a:avLst/>
              <a:gdLst/>
              <a:ahLst/>
              <a:cxnLst/>
              <a:rect l="l" t="t" r="r" b="b"/>
              <a:pathLst>
                <a:path w="3263900" h="3546475">
                  <a:moveTo>
                    <a:pt x="0" y="0"/>
                  </a:moveTo>
                  <a:lnTo>
                    <a:pt x="1495298" y="0"/>
                  </a:lnTo>
                  <a:lnTo>
                    <a:pt x="2136140" y="0"/>
                  </a:lnTo>
                  <a:lnTo>
                    <a:pt x="2563368" y="0"/>
                  </a:lnTo>
                  <a:lnTo>
                    <a:pt x="2563368" y="591058"/>
                  </a:lnTo>
                  <a:lnTo>
                    <a:pt x="3263773" y="1038225"/>
                  </a:lnTo>
                  <a:lnTo>
                    <a:pt x="2563368" y="1477645"/>
                  </a:lnTo>
                  <a:lnTo>
                    <a:pt x="2563368" y="3546348"/>
                  </a:lnTo>
                  <a:lnTo>
                    <a:pt x="2136140" y="3546348"/>
                  </a:lnTo>
                  <a:lnTo>
                    <a:pt x="1495298" y="3546348"/>
                  </a:lnTo>
                  <a:lnTo>
                    <a:pt x="0" y="3546348"/>
                  </a:lnTo>
                  <a:lnTo>
                    <a:pt x="0" y="1477645"/>
                  </a:lnTo>
                  <a:lnTo>
                    <a:pt x="0" y="59105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9758" y="1590548"/>
            <a:ext cx="2173605" cy="1399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New</a:t>
            </a:r>
            <a:r>
              <a:rPr sz="10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GA</a:t>
            </a:r>
            <a:r>
              <a:rPr sz="10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Resultset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caching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Materialized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Views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Ordered</a:t>
            </a:r>
            <a:r>
              <a:rPr sz="10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columnstore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JSON</a:t>
            </a:r>
            <a:r>
              <a:rPr sz="10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Dynamic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Masking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SSDT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Read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committed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snapshot isolation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LINK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support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758" y="3114801"/>
            <a:ext cx="2349500" cy="1551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Public</a:t>
            </a:r>
            <a:r>
              <a:rPr sz="1000" b="1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Workload</a:t>
            </a:r>
            <a:r>
              <a:rPr sz="10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Isolation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Simple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ingestion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COPY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Share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DW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Data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Share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buClr>
                <a:srgbClr val="585858"/>
              </a:buClr>
              <a:buFont typeface="Arial MT"/>
              <a:buChar char="•"/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Streaming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ingestion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&amp;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analytics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DW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Native</a:t>
            </a:r>
            <a:r>
              <a:rPr sz="10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Prediction/Scoring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Fast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query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over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Parquet</a:t>
            </a:r>
            <a:r>
              <a:rPr sz="1000" spc="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files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FROM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clause</a:t>
            </a:r>
            <a:r>
              <a:rPr sz="10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joins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97518" y="1919477"/>
            <a:ext cx="1471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0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r>
              <a:rPr sz="10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585858"/>
                </a:solidFill>
                <a:latin typeface="Segoe UI"/>
                <a:cs typeface="Segoe UI"/>
              </a:rPr>
              <a:t>features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97518" y="2071877"/>
            <a:ext cx="1982470" cy="18567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Synapse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Studio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Collaborative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i="1" spc="-5" dirty="0">
                <a:solidFill>
                  <a:srgbClr val="585858"/>
                </a:solidFill>
                <a:latin typeface="Segoe UI"/>
                <a:cs typeface="Segoe UI"/>
              </a:rPr>
              <a:t>workspaces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Distributed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T-SQL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Query</a:t>
            </a:r>
            <a:r>
              <a:rPr sz="10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service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SQL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Script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editor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Unified</a:t>
            </a:r>
            <a:r>
              <a:rPr sz="10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0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model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Notebooks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Apache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On-demand</a:t>
            </a:r>
            <a:r>
              <a:rPr sz="10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T-SQL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Code-free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flows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Orchestration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 Pipelines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movement</a:t>
            </a:r>
            <a:endParaRPr sz="10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SzPct val="110000"/>
              <a:buFont typeface="Arial MT"/>
              <a:buChar char="•"/>
              <a:tabLst>
                <a:tab pos="185420" algn="l"/>
              </a:tabLst>
            </a:pP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Integrated</a:t>
            </a:r>
            <a:r>
              <a:rPr sz="10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585858"/>
                </a:solidFill>
                <a:latin typeface="Segoe UI"/>
                <a:cs typeface="Segoe UI"/>
              </a:rPr>
              <a:t>Power</a:t>
            </a:r>
            <a:r>
              <a:rPr sz="10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Segoe UI"/>
                <a:cs typeface="Segoe UI"/>
              </a:rPr>
              <a:t>BI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436222" y="1919477"/>
            <a:ext cx="5943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225" marR="5080" indent="-13716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Far future:  Gen3 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i="1" spc="-5" dirty="0">
                <a:latin typeface="Segoe UI"/>
                <a:cs typeface="Segoe UI"/>
              </a:rPr>
              <a:t>“v3”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8746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Continuous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integration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4" dirty="0">
                <a:solidFill>
                  <a:srgbClr val="0078D3"/>
                </a:solidFill>
                <a:latin typeface="Segoe UI Semibold"/>
                <a:cs typeface="Segoe UI Semibold"/>
              </a:rPr>
              <a:t>delivery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(CI/CD)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4978400" cy="53555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40" dirty="0">
                <a:latin typeface="Segoe UI"/>
                <a:cs typeface="Segoe UI"/>
              </a:rPr>
              <a:t>Tools 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(SSDT)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teams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developers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collaborate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version-controlled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track,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deploy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changes.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57480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 </a:t>
            </a:r>
            <a:r>
              <a:rPr sz="1600" spc="-10" dirty="0">
                <a:latin typeface="Segoe UI"/>
                <a:cs typeface="Segoe UI"/>
              </a:rPr>
              <a:t>includes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first-class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-5" dirty="0">
                <a:latin typeface="Segoe UI"/>
                <a:cs typeface="Segoe UI"/>
              </a:rPr>
              <a:t> with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DevOps.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10" dirty="0">
                <a:latin typeface="Segoe UI"/>
                <a:cs typeface="Segoe UI"/>
              </a:rPr>
              <a:t>for:</a:t>
            </a:r>
            <a:endParaRPr sz="1600">
              <a:latin typeface="Segoe UI"/>
              <a:cs typeface="Segoe UI"/>
            </a:endParaRPr>
          </a:p>
          <a:p>
            <a:pPr marL="299085" marR="444500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 </a:t>
            </a:r>
            <a:r>
              <a:rPr sz="1600" spc="-5" dirty="0">
                <a:latin typeface="Segoe UI Semibold"/>
                <a:cs typeface="Segoe UI Semibold"/>
              </a:rPr>
              <a:t>Pipelines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-5" dirty="0">
                <a:latin typeface="Segoe UI"/>
                <a:cs typeface="Segoe UI"/>
              </a:rPr>
              <a:t> CI/CD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workflows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any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platform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(Linux,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macOS,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Windows)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</a:t>
            </a:r>
            <a:r>
              <a:rPr sz="1600" spc="-5" dirty="0">
                <a:latin typeface="Segoe UI Semibold"/>
                <a:cs typeface="Segoe UI Semibold"/>
              </a:rPr>
              <a:t> </a:t>
            </a:r>
            <a:r>
              <a:rPr sz="1600" spc="-15" dirty="0">
                <a:latin typeface="Segoe UI Semibold"/>
                <a:cs typeface="Segoe UI Semibold"/>
              </a:rPr>
              <a:t>Repos</a:t>
            </a:r>
            <a:r>
              <a:rPr sz="160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project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endParaRPr sz="1600">
              <a:latin typeface="Segoe UI"/>
              <a:cs typeface="Segoe UI"/>
            </a:endParaRPr>
          </a:p>
          <a:p>
            <a:pPr marL="299085" marR="39370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 Semibold"/>
                <a:cs typeface="Segoe UI Semibold"/>
              </a:rPr>
              <a:t>Azure </a:t>
            </a:r>
            <a:r>
              <a:rPr sz="1600" spc="-50" dirty="0">
                <a:latin typeface="Segoe UI Semibold"/>
                <a:cs typeface="Segoe UI Semibold"/>
              </a:rPr>
              <a:t>Test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Plans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"/>
                <a:cs typeface="Segoe UI"/>
              </a:rPr>
              <a:t>to run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check-in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tests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verify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 </a:t>
            </a:r>
            <a:r>
              <a:rPr sz="1600" spc="-10" dirty="0">
                <a:latin typeface="Segoe UI"/>
                <a:cs typeface="Segoe UI"/>
              </a:rPr>
              <a:t>updates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modifications</a:t>
            </a:r>
            <a:endParaRPr sz="1600">
              <a:latin typeface="Segoe UI"/>
              <a:cs typeface="Segoe UI"/>
            </a:endParaRPr>
          </a:p>
          <a:p>
            <a:pPr marL="299085" marR="133985" indent="-287020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ecosystem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third-party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 </a:t>
            </a:r>
            <a:r>
              <a:rPr sz="1600" spc="-10" dirty="0">
                <a:latin typeface="Segoe UI"/>
                <a:cs typeface="Segoe UI"/>
              </a:rPr>
              <a:t>used to </a:t>
            </a:r>
            <a:r>
              <a:rPr sz="1600" spc="-5" dirty="0">
                <a:latin typeface="Segoe UI"/>
                <a:cs typeface="Segoe UI"/>
              </a:rPr>
              <a:t>complement existing workflows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(Timetracker,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Microsoft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Teams,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Slack,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Jenkins,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etc.)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1" y="89281"/>
            <a:ext cx="2294890" cy="12331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547359" y="3226307"/>
            <a:ext cx="6433185" cy="3580129"/>
            <a:chOff x="5547359" y="3226307"/>
            <a:chExt cx="6433185" cy="358012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03" y="3235451"/>
              <a:ext cx="5582411" cy="26410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51931" y="3230879"/>
              <a:ext cx="5591810" cy="2650490"/>
            </a:xfrm>
            <a:custGeom>
              <a:avLst/>
              <a:gdLst/>
              <a:ahLst/>
              <a:cxnLst/>
              <a:rect l="l" t="t" r="r" b="b"/>
              <a:pathLst>
                <a:path w="5591809" h="2650490">
                  <a:moveTo>
                    <a:pt x="0" y="2650236"/>
                  </a:moveTo>
                  <a:lnTo>
                    <a:pt x="5591556" y="2650236"/>
                  </a:lnTo>
                  <a:lnTo>
                    <a:pt x="5591556" y="0"/>
                  </a:lnTo>
                  <a:lnTo>
                    <a:pt x="0" y="0"/>
                  </a:lnTo>
                  <a:lnTo>
                    <a:pt x="0" y="26502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4399" y="4811267"/>
              <a:ext cx="3436620" cy="19857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29827" y="4806694"/>
              <a:ext cx="3446145" cy="1995170"/>
            </a:xfrm>
            <a:custGeom>
              <a:avLst/>
              <a:gdLst/>
              <a:ahLst/>
              <a:cxnLst/>
              <a:rect l="l" t="t" r="r" b="b"/>
              <a:pathLst>
                <a:path w="3446145" h="1995170">
                  <a:moveTo>
                    <a:pt x="0" y="1994916"/>
                  </a:moveTo>
                  <a:lnTo>
                    <a:pt x="3445764" y="1994916"/>
                  </a:lnTo>
                  <a:lnTo>
                    <a:pt x="3445764" y="0"/>
                  </a:lnTo>
                  <a:lnTo>
                    <a:pt x="0" y="0"/>
                  </a:lnTo>
                  <a:lnTo>
                    <a:pt x="0" y="19949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547359" y="1043939"/>
            <a:ext cx="6102350" cy="2109470"/>
            <a:chOff x="5547359" y="1043939"/>
            <a:chExt cx="6102350" cy="210947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6503" y="1053083"/>
              <a:ext cx="6083808" cy="20909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51931" y="1048511"/>
              <a:ext cx="6093460" cy="2100580"/>
            </a:xfrm>
            <a:custGeom>
              <a:avLst/>
              <a:gdLst/>
              <a:ahLst/>
              <a:cxnLst/>
              <a:rect l="l" t="t" r="r" b="b"/>
              <a:pathLst>
                <a:path w="6093459" h="2100580">
                  <a:moveTo>
                    <a:pt x="0" y="2100072"/>
                  </a:moveTo>
                  <a:lnTo>
                    <a:pt x="6092952" y="2100072"/>
                  </a:lnTo>
                  <a:lnTo>
                    <a:pt x="6092952" y="0"/>
                  </a:lnTo>
                  <a:lnTo>
                    <a:pt x="0" y="0"/>
                  </a:lnTo>
                  <a:lnTo>
                    <a:pt x="0" y="21000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48956" y="1221812"/>
            <a:ext cx="6671945" cy="4754880"/>
            <a:chOff x="5348956" y="1221812"/>
            <a:chExt cx="6671945" cy="475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8956" y="1221812"/>
              <a:ext cx="6671740" cy="47543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555" y="1706879"/>
              <a:ext cx="6193536" cy="38953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904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1005103"/>
            <a:ext cx="4000500" cy="532765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Suboptimal</a:t>
            </a: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40" dirty="0">
                <a:solidFill>
                  <a:srgbClr val="0000FF"/>
                </a:solidFill>
                <a:latin typeface="Segoe UI"/>
                <a:cs typeface="Segoe UI"/>
              </a:rPr>
              <a:t>Table</a:t>
            </a:r>
            <a:r>
              <a:rPr sz="160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5" dirty="0">
                <a:latin typeface="Segoe UI"/>
                <a:cs typeface="Segoe UI"/>
              </a:rPr>
              <a:t>Reduce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movement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10" dirty="0">
                <a:latin typeface="Segoe UI"/>
                <a:cs typeface="Segoe UI"/>
              </a:rPr>
              <a:t>replicating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Data</a:t>
            </a:r>
            <a:r>
              <a:rPr sz="1600" spc="-4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Segoe UI"/>
                <a:cs typeface="Segoe UI"/>
              </a:rPr>
              <a:t>Skew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Choose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hash-distribution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Slowest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distribution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limits</a:t>
            </a:r>
            <a:r>
              <a:rPr sz="1600" dirty="0">
                <a:latin typeface="Segoe UI"/>
                <a:cs typeface="Segoe UI"/>
              </a:rPr>
              <a:t> performance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Cache</a:t>
            </a:r>
            <a:r>
              <a:rPr sz="1600" spc="-3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Misses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10" dirty="0">
                <a:latin typeface="Segoe UI"/>
                <a:cs typeface="Segoe UI"/>
              </a:rPr>
              <a:t>Provision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additional </a:t>
            </a:r>
            <a:r>
              <a:rPr sz="1600" spc="-10" dirty="0">
                <a:latin typeface="Segoe UI"/>
                <a:cs typeface="Segoe UI"/>
              </a:rPr>
              <a:t>capacity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0000FF"/>
                </a:solidFill>
                <a:latin typeface="Segoe UI"/>
                <a:cs typeface="Segoe UI"/>
              </a:rPr>
              <a:t>Tempdb</a:t>
            </a:r>
            <a:r>
              <a:rPr sz="1600" spc="-2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Contention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Scale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Suboptimal Plan</a:t>
            </a:r>
            <a:r>
              <a:rPr sz="1600" spc="1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Segoe UI"/>
                <a:cs typeface="Segoe UI"/>
              </a:rPr>
              <a:t>Selection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-5" dirty="0">
                <a:latin typeface="Segoe UI"/>
                <a:cs typeface="Segoe UI"/>
              </a:rPr>
              <a:t> or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 </a:t>
            </a:r>
            <a:r>
              <a:rPr sz="1600" spc="-5" dirty="0">
                <a:latin typeface="Segoe UI"/>
                <a:cs typeface="Segoe UI"/>
              </a:rPr>
              <a:t>table statistics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561" y="89281"/>
            <a:ext cx="2777998" cy="95123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0" y="676655"/>
            <a:ext cx="5013960" cy="5354320"/>
            <a:chOff x="6400800" y="676655"/>
            <a:chExt cx="5013960" cy="5354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2991" y="688911"/>
              <a:ext cx="4989575" cy="53293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06895" y="682751"/>
              <a:ext cx="5001895" cy="5341620"/>
            </a:xfrm>
            <a:custGeom>
              <a:avLst/>
              <a:gdLst/>
              <a:ahLst/>
              <a:cxnLst/>
              <a:rect l="l" t="t" r="r" b="b"/>
              <a:pathLst>
                <a:path w="5001895" h="5341620">
                  <a:moveTo>
                    <a:pt x="0" y="5341620"/>
                  </a:moveTo>
                  <a:lnTo>
                    <a:pt x="5001767" y="5341620"/>
                  </a:lnTo>
                  <a:lnTo>
                    <a:pt x="5001767" y="0"/>
                  </a:lnTo>
                  <a:lnTo>
                    <a:pt x="0" y="0"/>
                  </a:lnTo>
                  <a:lnTo>
                    <a:pt x="0" y="5341620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6907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989386"/>
            <a:ext cx="5310505" cy="393192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5" dirty="0">
                <a:latin typeface="Segoe UI"/>
                <a:cs typeface="Segoe UI"/>
              </a:rPr>
              <a:t>Choose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time window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upgrades.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Select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primary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secondary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seven-day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period.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Windows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 be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hours.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24-hour </a:t>
            </a:r>
            <a:r>
              <a:rPr sz="1600" spc="-10" dirty="0">
                <a:latin typeface="Segoe UI"/>
                <a:cs typeface="Segoe UI"/>
              </a:rPr>
              <a:t>advance</a:t>
            </a:r>
            <a:r>
              <a:rPr sz="1600" spc="-5" dirty="0">
                <a:latin typeface="Segoe UI"/>
                <a:cs typeface="Segoe UI"/>
              </a:rPr>
              <a:t> notification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events.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084580">
              <a:lnSpc>
                <a:spcPct val="141300"/>
              </a:lnSpc>
              <a:spcBef>
                <a:spcPts val="20"/>
              </a:spcBef>
            </a:pPr>
            <a:r>
              <a:rPr sz="1600" spc="-15" dirty="0">
                <a:latin typeface="Segoe UI"/>
                <a:cs typeface="Segoe UI"/>
              </a:rPr>
              <a:t>Ensure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upgrades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happen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schedule.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Predictable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planning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long-running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jobs.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Stay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start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maintenance.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89281"/>
            <a:ext cx="2185162" cy="95123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140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Au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9386"/>
            <a:ext cx="5782945" cy="15690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5"/>
              </a:spcBef>
            </a:pPr>
            <a:r>
              <a:rPr sz="1600" spc="-10" dirty="0">
                <a:latin typeface="Segoe UI"/>
                <a:cs typeface="Segoe UI"/>
              </a:rPr>
              <a:t>Statistics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created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maintained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Incoming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analyzed,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individual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statistics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improve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cardinality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estimates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enhance</a:t>
            </a:r>
            <a:r>
              <a:rPr sz="1600" spc="5" dirty="0">
                <a:latin typeface="Segoe UI"/>
                <a:cs typeface="Segoe UI"/>
              </a:rPr>
              <a:t> 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performance.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953664"/>
            <a:ext cx="590677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Statistics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automatically</a:t>
            </a:r>
            <a:r>
              <a:rPr sz="1600" spc="-10" dirty="0">
                <a:latin typeface="Segoe UI"/>
                <a:cs typeface="Segoe UI"/>
              </a:rPr>
              <a:t> updated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modifications occur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underlying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synchronous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but </a:t>
            </a:r>
            <a:r>
              <a:rPr sz="1600" spc="-5" dirty="0">
                <a:latin typeface="Segoe UI"/>
                <a:cs typeface="Segoe UI"/>
              </a:rPr>
              <a:t> can be </a:t>
            </a:r>
            <a:r>
              <a:rPr sz="1600" spc="-10" dirty="0">
                <a:latin typeface="Segoe UI"/>
                <a:cs typeface="Segoe UI"/>
              </a:rPr>
              <a:t>configured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</a:t>
            </a:r>
            <a:r>
              <a:rPr sz="1600" spc="-10" dirty="0">
                <a:latin typeface="Segoe UI"/>
                <a:cs typeface="Segoe UI"/>
              </a:rPr>
              <a:t>asynchronous.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4102506"/>
            <a:ext cx="5718175" cy="220853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95"/>
              </a:spcBef>
            </a:pPr>
            <a:r>
              <a:rPr sz="1600" spc="-10" dirty="0">
                <a:latin typeface="Segoe UI"/>
                <a:cs typeface="Segoe UI"/>
              </a:rPr>
              <a:t>Statistics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considered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out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date</a:t>
            </a:r>
            <a:r>
              <a:rPr sz="1600" spc="-5" dirty="0">
                <a:latin typeface="Segoe UI"/>
                <a:cs typeface="Segoe UI"/>
              </a:rPr>
              <a:t> when:</a:t>
            </a:r>
            <a:endParaRPr sz="1600">
              <a:latin typeface="Segoe UI"/>
              <a:cs typeface="Segoe UI"/>
            </a:endParaRPr>
          </a:p>
          <a:p>
            <a:pPr marL="299085" indent="-287020" algn="just">
              <a:lnSpc>
                <a:spcPct val="100000"/>
              </a:lnSpc>
              <a:spcBef>
                <a:spcPts val="79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There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change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empty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299085" marR="5080" indent="-287020" algn="just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number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in the table at time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statistics </a:t>
            </a:r>
            <a:r>
              <a:rPr sz="1600" spc="-10" dirty="0">
                <a:latin typeface="Segoe UI"/>
                <a:cs typeface="Segoe UI"/>
              </a:rPr>
              <a:t>creation </a:t>
            </a:r>
            <a:r>
              <a:rPr sz="1600" spc="-5" dirty="0">
                <a:latin typeface="Segoe UI"/>
                <a:cs typeface="Segoe UI"/>
              </a:rPr>
              <a:t> was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500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less,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more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500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have been</a:t>
            </a:r>
            <a:r>
              <a:rPr sz="1600" spc="-10" dirty="0">
                <a:latin typeface="Segoe UI"/>
                <a:cs typeface="Segoe UI"/>
              </a:rPr>
              <a:t> updated</a:t>
            </a:r>
            <a:endParaRPr sz="1600">
              <a:latin typeface="Segoe UI"/>
              <a:cs typeface="Segoe UI"/>
            </a:endParaRPr>
          </a:p>
          <a:p>
            <a:pPr marL="299085" marR="45720" indent="-287020" algn="just">
              <a:lnSpc>
                <a:spcPct val="110000"/>
              </a:lnSpc>
              <a:spcBef>
                <a:spcPts val="600"/>
              </a:spcBef>
              <a:buSzPct val="90625"/>
              <a:buFont typeface="Arial MT"/>
              <a:buChar char="•"/>
              <a:tabLst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The number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in the table at time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statistics </a:t>
            </a:r>
            <a:r>
              <a:rPr sz="1600" spc="-10" dirty="0">
                <a:latin typeface="Segoe UI"/>
                <a:cs typeface="Segoe UI"/>
              </a:rPr>
              <a:t>creation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was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than 500, and </a:t>
            </a:r>
            <a:r>
              <a:rPr sz="1600" spc="-10" dirty="0">
                <a:latin typeface="Segoe UI"/>
                <a:cs typeface="Segoe UI"/>
              </a:rPr>
              <a:t>more </a:t>
            </a:r>
            <a:r>
              <a:rPr sz="1600" spc="-5" dirty="0">
                <a:latin typeface="Segoe UI"/>
                <a:cs typeface="Segoe UI"/>
              </a:rPr>
              <a:t>than 500 + 20%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rows </a:t>
            </a:r>
            <a:r>
              <a:rPr sz="1600" spc="-5" dirty="0">
                <a:latin typeface="Segoe UI"/>
                <a:cs typeface="Segoe UI"/>
              </a:rPr>
              <a:t>have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been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updated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2966" y="89281"/>
              <a:ext cx="1330832" cy="951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32829" y="909955"/>
            <a:ext cx="269113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Turn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on/off auto-create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AUTO_CREATE_STATISTICS</a:t>
            </a:r>
            <a:r>
              <a:rPr sz="12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</a:t>
            </a:r>
            <a:r>
              <a:rPr sz="1200" spc="-2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829" y="1946020"/>
            <a:ext cx="273812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20" dirty="0">
                <a:solidFill>
                  <a:srgbClr val="008000"/>
                </a:solidFill>
                <a:latin typeface="Calibri"/>
                <a:cs typeface="Calibri"/>
              </a:rPr>
              <a:t>Turn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on/off auto-update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AUTO_UPDATE_STATISTICS</a:t>
            </a:r>
            <a:r>
              <a:rPr sz="1200" spc="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2829" y="2982848"/>
            <a:ext cx="320675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985">
              <a:lnSpc>
                <a:spcPct val="1417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Configure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synchronous/asynchronous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update </a:t>
            </a:r>
            <a:r>
              <a:rPr sz="1200" spc="-26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ALTER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DATABASE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{database_name}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r>
              <a:rPr sz="1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000FF"/>
                </a:solidFill>
                <a:latin typeface="Calibri"/>
                <a:cs typeface="Calibri"/>
              </a:rPr>
              <a:t>AUTO_UPDATE_STATISTICS_ASYNC</a:t>
            </a:r>
            <a:r>
              <a:rPr sz="12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{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|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OFF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829" y="4095750"/>
            <a:ext cx="2527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--</a:t>
            </a:r>
            <a:r>
              <a:rPr sz="1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Check</a:t>
            </a:r>
            <a:r>
              <a:rPr sz="12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statistics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settings</a:t>
            </a:r>
            <a:r>
              <a:rPr sz="12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8000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8000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008000"/>
                </a:solidFill>
                <a:latin typeface="Calibri"/>
                <a:cs typeface="Calibri"/>
              </a:rPr>
              <a:t>database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2829" y="4354829"/>
            <a:ext cx="462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7229" y="4278629"/>
            <a:ext cx="201676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is_auto_create_stats_on,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is_auto_update_stats_on, 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 is_a</a:t>
            </a:r>
            <a:r>
              <a:rPr sz="1200" spc="5" dirty="0">
                <a:solidFill>
                  <a:srgbClr val="484848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_up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d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e_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484848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484848"/>
                </a:solidFill>
                <a:latin typeface="Calibri"/>
                <a:cs typeface="Calibri"/>
              </a:rPr>
              <a:t>s_a</a:t>
            </a:r>
            <a:r>
              <a:rPr sz="1200" spc="-25" dirty="0">
                <a:solidFill>
                  <a:srgbClr val="484848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484848"/>
                </a:solidFill>
                <a:latin typeface="Calibri"/>
                <a:cs typeface="Calibri"/>
              </a:rPr>
              <a:t>ync_on  </a:t>
            </a:r>
            <a:r>
              <a:rPr sz="1200" spc="-10" dirty="0">
                <a:solidFill>
                  <a:srgbClr val="484848"/>
                </a:solidFill>
                <a:latin typeface="Calibri"/>
                <a:cs typeface="Calibri"/>
              </a:rPr>
              <a:t>sys.databases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2829" y="5132070"/>
            <a:ext cx="407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1200" spc="-1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561" y="90043"/>
            <a:ext cx="2819146" cy="122554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40218" y="4273550"/>
            <a:ext cx="4050665" cy="223520"/>
            <a:chOff x="7340218" y="4273550"/>
            <a:chExt cx="4050665" cy="223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0218" y="4273550"/>
              <a:ext cx="448945" cy="1718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499" y="4370795"/>
              <a:ext cx="60944" cy="190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288" y="4273550"/>
              <a:ext cx="3490086" cy="2230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20359" y="2989326"/>
            <a:ext cx="806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Event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2164" y="1571244"/>
            <a:ext cx="1481455" cy="3691254"/>
            <a:chOff x="5122164" y="1571244"/>
            <a:chExt cx="1481455" cy="369125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164" y="1571244"/>
              <a:ext cx="1481328" cy="14813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74564" y="1731264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320" y="2065020"/>
              <a:ext cx="429768" cy="429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090" y="3690190"/>
              <a:ext cx="1424353" cy="1424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71516" y="3793236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39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80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2412" y="4104132"/>
              <a:ext cx="475488" cy="4754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05984" y="5077967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5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1232915" y="184403"/>
                  </a:lnTo>
                  <a:lnTo>
                    <a:pt x="1232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33135" y="5061966"/>
            <a:ext cx="579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sz="1200" spc="-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Hub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12039" y="2241613"/>
            <a:ext cx="5730240" cy="2150745"/>
            <a:chOff x="6412039" y="2241613"/>
            <a:chExt cx="5730240" cy="2150745"/>
          </a:xfrm>
        </p:grpSpPr>
        <p:sp>
          <p:nvSpPr>
            <p:cNvPr id="18" name="object 18"/>
            <p:cNvSpPr/>
            <p:nvPr/>
          </p:nvSpPr>
          <p:spPr>
            <a:xfrm>
              <a:off x="6425946" y="2246376"/>
              <a:ext cx="382270" cy="1183005"/>
            </a:xfrm>
            <a:custGeom>
              <a:avLst/>
              <a:gdLst/>
              <a:ahLst/>
              <a:cxnLst/>
              <a:rect l="l" t="t" r="r" b="b"/>
              <a:pathLst>
                <a:path w="382270" h="1183004">
                  <a:moveTo>
                    <a:pt x="230124" y="1091184"/>
                  </a:moveTo>
                  <a:lnTo>
                    <a:pt x="181784" y="1081420"/>
                  </a:lnTo>
                  <a:lnTo>
                    <a:pt x="142303" y="1054798"/>
                  </a:lnTo>
                  <a:lnTo>
                    <a:pt x="115681" y="1015317"/>
                  </a:lnTo>
                  <a:lnTo>
                    <a:pt x="105918" y="966977"/>
                  </a:lnTo>
                </a:path>
                <a:path w="382270" h="1183004">
                  <a:moveTo>
                    <a:pt x="123317" y="141732"/>
                  </a:moveTo>
                  <a:lnTo>
                    <a:pt x="105918" y="967866"/>
                  </a:lnTo>
                </a:path>
                <a:path w="382270" h="1183004">
                  <a:moveTo>
                    <a:pt x="0" y="0"/>
                  </a:moveTo>
                  <a:lnTo>
                    <a:pt x="48339" y="9763"/>
                  </a:lnTo>
                  <a:lnTo>
                    <a:pt x="87820" y="36385"/>
                  </a:lnTo>
                  <a:lnTo>
                    <a:pt x="114442" y="75866"/>
                  </a:lnTo>
                  <a:lnTo>
                    <a:pt x="124205" y="124206"/>
                  </a:lnTo>
                </a:path>
                <a:path w="382270" h="1183004">
                  <a:moveTo>
                    <a:pt x="381888" y="1091184"/>
                  </a:moveTo>
                  <a:lnTo>
                    <a:pt x="243077" y="1091184"/>
                  </a:lnTo>
                </a:path>
                <a:path w="382270" h="1183004">
                  <a:moveTo>
                    <a:pt x="381888" y="1182624"/>
                  </a:moveTo>
                  <a:lnTo>
                    <a:pt x="243077" y="1182624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1008" y="3427476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59" h="12446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7960" y="3569208"/>
              <a:ext cx="3175" cy="695325"/>
            </a:xfrm>
            <a:custGeom>
              <a:avLst/>
              <a:gdLst/>
              <a:ahLst/>
              <a:cxnLst/>
              <a:rect l="l" t="t" r="r" b="b"/>
              <a:pathLst>
                <a:path w="3175" h="695325">
                  <a:moveTo>
                    <a:pt x="0" y="0"/>
                  </a:moveTo>
                  <a:lnTo>
                    <a:pt x="3048" y="695197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16802" y="4264152"/>
              <a:ext cx="124460" cy="123825"/>
            </a:xfrm>
            <a:custGeom>
              <a:avLst/>
              <a:gdLst/>
              <a:ahLst/>
              <a:cxnLst/>
              <a:rect l="l" t="t" r="r" b="b"/>
              <a:pathLst>
                <a:path w="124459" h="123825">
                  <a:moveTo>
                    <a:pt x="124205" y="0"/>
                  </a:moveTo>
                  <a:lnTo>
                    <a:pt x="114442" y="48059"/>
                  </a:lnTo>
                  <a:lnTo>
                    <a:pt x="87820" y="87296"/>
                  </a:lnTo>
                  <a:lnTo>
                    <a:pt x="48339" y="113746"/>
                  </a:lnTo>
                  <a:lnTo>
                    <a:pt x="0" y="123443"/>
                  </a:lnTo>
                </a:path>
              </a:pathLst>
            </a:custGeom>
            <a:ln w="9144">
              <a:solidFill>
                <a:srgbClr val="0078D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0840" y="2455164"/>
              <a:ext cx="5420867" cy="17373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76288" y="2610612"/>
              <a:ext cx="5036820" cy="1353820"/>
            </a:xfrm>
            <a:custGeom>
              <a:avLst/>
              <a:gdLst/>
              <a:ahLst/>
              <a:cxnLst/>
              <a:rect l="l" t="t" r="r" b="b"/>
              <a:pathLst>
                <a:path w="5036820" h="1353820">
                  <a:moveTo>
                    <a:pt x="5036820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5036820" y="1353312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4240" y="3137916"/>
              <a:ext cx="472440" cy="416051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3516629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55" dirty="0">
                <a:latin typeface="Segoe UI Semibold"/>
                <a:cs typeface="Segoe UI Semibold"/>
              </a:rPr>
              <a:t>H</a:t>
            </a:r>
            <a:r>
              <a:rPr sz="3200" b="0" spc="-50" dirty="0">
                <a:latin typeface="Segoe UI Semibold"/>
                <a:cs typeface="Segoe UI Semibold"/>
              </a:rPr>
              <a:t>e</a:t>
            </a:r>
            <a:r>
              <a:rPr sz="3200" b="0" spc="-80" dirty="0">
                <a:latin typeface="Segoe UI Semibold"/>
                <a:cs typeface="Segoe UI Semibold"/>
              </a:rPr>
              <a:t>t</a:t>
            </a:r>
            <a:r>
              <a:rPr sz="3200" b="0" spc="-50" dirty="0">
                <a:latin typeface="Segoe UI Semibold"/>
                <a:cs typeface="Segoe UI Semibold"/>
              </a:rPr>
              <a:t>e</a:t>
            </a:r>
            <a:r>
              <a:rPr sz="3200" b="0" spc="-75" dirty="0">
                <a:latin typeface="Segoe UI Semibold"/>
                <a:cs typeface="Segoe UI Semibold"/>
              </a:rPr>
              <a:t>r</a:t>
            </a:r>
            <a:r>
              <a:rPr sz="3200" b="0" spc="-55" dirty="0">
                <a:latin typeface="Segoe UI Semibold"/>
                <a:cs typeface="Segoe UI Semibold"/>
              </a:rPr>
              <a:t>o</a:t>
            </a:r>
            <a:r>
              <a:rPr sz="3200" b="0" spc="-50" dirty="0">
                <a:latin typeface="Segoe UI Semibold"/>
                <a:cs typeface="Segoe UI Semibold"/>
              </a:rPr>
              <a:t>gen</a:t>
            </a:r>
            <a:r>
              <a:rPr sz="3200" b="0" spc="-55" dirty="0">
                <a:latin typeface="Segoe UI Semibold"/>
                <a:cs typeface="Segoe UI Semibold"/>
              </a:rPr>
              <a:t>o</a:t>
            </a:r>
            <a:r>
              <a:rPr sz="3200" b="0" spc="-50" dirty="0">
                <a:latin typeface="Segoe UI Semibold"/>
                <a:cs typeface="Segoe UI Semibold"/>
              </a:rPr>
              <a:t>u</a:t>
            </a:r>
            <a:r>
              <a:rPr sz="3200" b="0" dirty="0">
                <a:latin typeface="Segoe UI Semibold"/>
                <a:cs typeface="Segoe UI Semibold"/>
              </a:rPr>
              <a:t>s</a:t>
            </a:r>
            <a:r>
              <a:rPr sz="3200" b="0" spc="-150" dirty="0">
                <a:latin typeface="Segoe UI Semibold"/>
                <a:cs typeface="Segoe UI Semibold"/>
              </a:rPr>
              <a:t> </a:t>
            </a:r>
            <a:r>
              <a:rPr sz="3200" b="0" spc="-45" dirty="0">
                <a:latin typeface="Segoe UI Semibold"/>
                <a:cs typeface="Segoe UI Semibold"/>
              </a:rPr>
              <a:t>D</a:t>
            </a:r>
            <a:r>
              <a:rPr sz="3200" b="0" spc="-55" dirty="0">
                <a:latin typeface="Segoe UI Semibold"/>
                <a:cs typeface="Segoe UI Semibold"/>
              </a:rPr>
              <a:t>at</a:t>
            </a:r>
            <a:r>
              <a:rPr sz="3200" b="0" dirty="0">
                <a:latin typeface="Segoe UI Semibold"/>
                <a:cs typeface="Segoe UI Semibold"/>
              </a:rPr>
              <a:t>a  </a:t>
            </a:r>
            <a:r>
              <a:rPr sz="3200" b="0" spc="-55" dirty="0">
                <a:latin typeface="Segoe UI Semibold"/>
                <a:cs typeface="Segoe UI Semibold"/>
              </a:rPr>
              <a:t>Preparation </a:t>
            </a:r>
            <a:r>
              <a:rPr sz="3200" b="0" dirty="0">
                <a:latin typeface="Segoe UI Semibold"/>
                <a:cs typeface="Segoe UI Semibold"/>
              </a:rPr>
              <a:t>&amp; </a:t>
            </a:r>
            <a:r>
              <a:rPr sz="3200" b="0" spc="5" dirty="0">
                <a:latin typeface="Segoe UI Semibold"/>
                <a:cs typeface="Segoe UI Semibold"/>
              </a:rPr>
              <a:t> </a:t>
            </a:r>
            <a:r>
              <a:rPr sz="3200" b="0" spc="-45" dirty="0">
                <a:latin typeface="Segoe UI Semibold"/>
                <a:cs typeface="Segoe UI Semibold"/>
              </a:rPr>
              <a:t>Ingestion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7703" y="3970401"/>
            <a:ext cx="3845560" cy="222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Segoe UI Semibold"/>
                <a:cs typeface="Segoe UI Semibold"/>
              </a:rPr>
              <a:t>N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ti</a:t>
            </a:r>
            <a:r>
              <a:rPr sz="2200" spc="-65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105" dirty="0">
                <a:latin typeface="Segoe UI Semibold"/>
                <a:cs typeface="Segoe UI Semibold"/>
              </a:rPr>
              <a:t> </a:t>
            </a:r>
            <a:r>
              <a:rPr sz="2200" spc="-50" dirty="0">
                <a:latin typeface="Segoe UI Semibold"/>
                <a:cs typeface="Segoe UI Semibold"/>
              </a:rPr>
              <a:t>S</a:t>
            </a:r>
            <a:r>
              <a:rPr sz="2200" spc="-60" dirty="0">
                <a:latin typeface="Segoe UI Semibold"/>
                <a:cs typeface="Segoe UI Semibold"/>
              </a:rPr>
              <a:t>Q</a:t>
            </a:r>
            <a:r>
              <a:rPr sz="2200" spc="-5" dirty="0">
                <a:latin typeface="Segoe UI Semibold"/>
                <a:cs typeface="Segoe UI Semibold"/>
              </a:rPr>
              <a:t>L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110" dirty="0">
                <a:latin typeface="Segoe UI Semibold"/>
                <a:cs typeface="Segoe UI Semibold"/>
              </a:rPr>
              <a:t>S</a:t>
            </a:r>
            <a:r>
              <a:rPr sz="2200" spc="-55" dirty="0">
                <a:latin typeface="Segoe UI Semibold"/>
                <a:cs typeface="Segoe UI Semibold"/>
              </a:rPr>
              <a:t>t</a:t>
            </a:r>
            <a:r>
              <a:rPr sz="2200" spc="-75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mi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18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ug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6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st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p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200M</a:t>
            </a: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/s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De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65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eco</a:t>
            </a:r>
            <a:r>
              <a:rPr sz="1400" spc="-55" dirty="0">
                <a:latin typeface="Segoe UI Semibold"/>
                <a:cs typeface="Segoe UI Semibold"/>
              </a:rPr>
              <a:t>nd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spc="-60" dirty="0">
                <a:latin typeface="Segoe UI Semibold"/>
                <a:cs typeface="Segoe UI Semibold"/>
              </a:rPr>
              <a:t>g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th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0" dirty="0">
                <a:latin typeface="Segoe UI Semibold"/>
                <a:cs typeface="Segoe UI Semibold"/>
              </a:rPr>
              <a:t>g</a:t>
            </a:r>
            <a:r>
              <a:rPr sz="1400" spc="-55" dirty="0">
                <a:latin typeface="Segoe UI Semibold"/>
                <a:cs typeface="Segoe UI Semibold"/>
              </a:rPr>
              <a:t>h</a:t>
            </a:r>
            <a:r>
              <a:rPr sz="1400" spc="-60" dirty="0">
                <a:latin typeface="Segoe UI Semibold"/>
                <a:cs typeface="Segoe UI Semibold"/>
              </a:rPr>
              <a:t>p</a:t>
            </a:r>
            <a:r>
              <a:rPr sz="1400" spc="-65" dirty="0">
                <a:latin typeface="Segoe UI Semibold"/>
                <a:cs typeface="Segoe UI Semibold"/>
              </a:rPr>
              <a:t>u</a:t>
            </a:r>
            <a:r>
              <a:rPr sz="1400" dirty="0">
                <a:latin typeface="Segoe UI Semibold"/>
                <a:cs typeface="Segoe UI Semibold"/>
              </a:rPr>
              <a:t>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55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w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h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com</a:t>
            </a:r>
            <a:r>
              <a:rPr sz="1400" spc="-60" dirty="0">
                <a:latin typeface="Segoe UI Semibold"/>
                <a:cs typeface="Segoe UI Semibold"/>
              </a:rPr>
              <a:t>p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</a:t>
            </a:r>
            <a:r>
              <a:rPr sz="1400" spc="-55" dirty="0">
                <a:latin typeface="Segoe UI Semibold"/>
                <a:cs typeface="Segoe UI Semibold"/>
              </a:rPr>
              <a:t>a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Analytics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capabilities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(SQL-based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queries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for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joins, </a:t>
            </a:r>
            <a:r>
              <a:rPr sz="1400" spc="-37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gg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io</a:t>
            </a:r>
            <a:r>
              <a:rPr sz="1400" spc="-55" dirty="0">
                <a:latin typeface="Segoe UI Semibold"/>
                <a:cs typeface="Segoe UI Semibold"/>
              </a:rPr>
              <a:t>ns</a:t>
            </a:r>
            <a:r>
              <a:rPr sz="1400" dirty="0">
                <a:latin typeface="Segoe UI Semibold"/>
                <a:cs typeface="Segoe UI Semibold"/>
              </a:rPr>
              <a:t>,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45" dirty="0">
                <a:latin typeface="Segoe UI Semibold"/>
                <a:cs typeface="Segoe UI Semibold"/>
              </a:rPr>
              <a:t>il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40" dirty="0">
                <a:latin typeface="Segoe UI Semibold"/>
                <a:cs typeface="Segoe UI Semibold"/>
              </a:rPr>
              <a:t>r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550"/>
              </a:spcBef>
              <a:buSzPct val="96551"/>
              <a:buFont typeface="Segoe UI Semibold"/>
              <a:buChar char="-"/>
              <a:tabLst>
                <a:tab pos="121285" algn="l"/>
              </a:tabLst>
            </a:pPr>
            <a:r>
              <a:rPr sz="1450" i="1" spc="-125" dirty="0">
                <a:latin typeface="Segoe UI Semibold"/>
                <a:cs typeface="Segoe UI Semibold"/>
              </a:rPr>
              <a:t>R</a:t>
            </a:r>
            <a:r>
              <a:rPr sz="1450" i="1" spc="-75" dirty="0">
                <a:latin typeface="Segoe UI Semibold"/>
                <a:cs typeface="Segoe UI Semibold"/>
              </a:rPr>
              <a:t>e</a:t>
            </a:r>
            <a:r>
              <a:rPr sz="1450" i="1" spc="-100" dirty="0">
                <a:latin typeface="Segoe UI Semibold"/>
                <a:cs typeface="Segoe UI Semibold"/>
              </a:rPr>
              <a:t>m</a:t>
            </a:r>
            <a:r>
              <a:rPr sz="1450" i="1" spc="-105" dirty="0">
                <a:latin typeface="Segoe UI Semibold"/>
                <a:cs typeface="Segoe UI Semibold"/>
              </a:rPr>
              <a:t>o</a:t>
            </a:r>
            <a:r>
              <a:rPr sz="1450" i="1" spc="-85" dirty="0">
                <a:latin typeface="Segoe UI Semibold"/>
                <a:cs typeface="Segoe UI Semibold"/>
              </a:rPr>
              <a:t>ve</a:t>
            </a:r>
            <a:r>
              <a:rPr sz="1450" i="1" dirty="0">
                <a:latin typeface="Segoe UI Semibold"/>
                <a:cs typeface="Segoe UI Semibold"/>
              </a:rPr>
              <a:t>s</a:t>
            </a:r>
            <a:r>
              <a:rPr sz="1450" i="1" spc="-165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t</a:t>
            </a:r>
            <a:r>
              <a:rPr sz="1450" i="1" spc="-75" dirty="0">
                <a:latin typeface="Segoe UI Semibold"/>
                <a:cs typeface="Segoe UI Semibold"/>
              </a:rPr>
              <a:t>h</a:t>
            </a:r>
            <a:r>
              <a:rPr sz="1450" i="1" spc="15" dirty="0">
                <a:latin typeface="Segoe UI Semibold"/>
                <a:cs typeface="Segoe UI Semibold"/>
              </a:rPr>
              <a:t>e</a:t>
            </a:r>
            <a:r>
              <a:rPr sz="1450" i="1" spc="-175" dirty="0">
                <a:latin typeface="Segoe UI Semibold"/>
                <a:cs typeface="Segoe UI Semibold"/>
              </a:rPr>
              <a:t> </a:t>
            </a:r>
            <a:r>
              <a:rPr sz="1450" i="1" spc="-80" dirty="0">
                <a:latin typeface="Segoe UI Semibold"/>
                <a:cs typeface="Segoe UI Semibold"/>
              </a:rPr>
              <a:t>n</a:t>
            </a:r>
            <a:r>
              <a:rPr sz="1450" i="1" spc="-75" dirty="0">
                <a:latin typeface="Segoe UI Semibold"/>
                <a:cs typeface="Segoe UI Semibold"/>
              </a:rPr>
              <a:t>ee</a:t>
            </a:r>
            <a:r>
              <a:rPr sz="1450" i="1" spc="20" dirty="0">
                <a:latin typeface="Segoe UI Semibold"/>
                <a:cs typeface="Segoe UI Semibold"/>
              </a:rPr>
              <a:t>d</a:t>
            </a:r>
            <a:r>
              <a:rPr sz="1450" i="1" spc="-180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t</a:t>
            </a:r>
            <a:r>
              <a:rPr sz="1450" i="1" spc="30" dirty="0">
                <a:latin typeface="Segoe UI Semibold"/>
                <a:cs typeface="Segoe UI Semibold"/>
              </a:rPr>
              <a:t>o</a:t>
            </a:r>
            <a:r>
              <a:rPr sz="1450" i="1" spc="-185" dirty="0">
                <a:latin typeface="Segoe UI Semibold"/>
                <a:cs typeface="Segoe UI Semibold"/>
              </a:rPr>
              <a:t> </a:t>
            </a:r>
            <a:r>
              <a:rPr sz="1450" i="1" spc="-75" dirty="0">
                <a:latin typeface="Segoe UI Semibold"/>
                <a:cs typeface="Segoe UI Semibold"/>
              </a:rPr>
              <a:t>u</a:t>
            </a:r>
            <a:r>
              <a:rPr sz="1450" i="1" spc="-80" dirty="0">
                <a:latin typeface="Segoe UI Semibold"/>
                <a:cs typeface="Segoe UI Semibold"/>
              </a:rPr>
              <a:t>s</a:t>
            </a:r>
            <a:r>
              <a:rPr sz="1450" i="1" spc="15" dirty="0">
                <a:latin typeface="Segoe UI Semibold"/>
                <a:cs typeface="Segoe UI Semibold"/>
              </a:rPr>
              <a:t>e</a:t>
            </a:r>
            <a:r>
              <a:rPr sz="1450" i="1" spc="-175" dirty="0">
                <a:latin typeface="Segoe UI Semibold"/>
                <a:cs typeface="Segoe UI Semibold"/>
              </a:rPr>
              <a:t> </a:t>
            </a:r>
            <a:r>
              <a:rPr sz="1450" i="1" spc="-85" dirty="0">
                <a:latin typeface="Segoe UI Semibold"/>
                <a:cs typeface="Segoe UI Semibold"/>
              </a:rPr>
              <a:t>S</a:t>
            </a:r>
            <a:r>
              <a:rPr sz="1450" i="1" spc="-95" dirty="0">
                <a:latin typeface="Segoe UI Semibold"/>
                <a:cs typeface="Segoe UI Semibold"/>
              </a:rPr>
              <a:t>p</a:t>
            </a:r>
            <a:r>
              <a:rPr sz="1450" i="1" spc="-85" dirty="0">
                <a:latin typeface="Segoe UI Semibold"/>
                <a:cs typeface="Segoe UI Semibold"/>
              </a:rPr>
              <a:t>a</a:t>
            </a:r>
            <a:r>
              <a:rPr sz="1450" i="1" spc="-70" dirty="0">
                <a:latin typeface="Segoe UI Semibold"/>
                <a:cs typeface="Segoe UI Semibold"/>
              </a:rPr>
              <a:t>r</a:t>
            </a:r>
            <a:r>
              <a:rPr sz="1450" i="1" spc="-30" dirty="0">
                <a:latin typeface="Segoe UI Semibold"/>
                <a:cs typeface="Segoe UI Semibold"/>
              </a:rPr>
              <a:t>k</a:t>
            </a:r>
            <a:r>
              <a:rPr sz="1450" i="1" spc="-95" dirty="0">
                <a:latin typeface="Segoe UI Semibold"/>
                <a:cs typeface="Segoe UI Semibold"/>
              </a:rPr>
              <a:t> </a:t>
            </a:r>
            <a:r>
              <a:rPr sz="1450" i="1" spc="-70" dirty="0">
                <a:latin typeface="Segoe UI Semibold"/>
                <a:cs typeface="Segoe UI Semibold"/>
              </a:rPr>
              <a:t>f</a:t>
            </a:r>
            <a:r>
              <a:rPr sz="1450" i="1" spc="-80" dirty="0">
                <a:latin typeface="Segoe UI Semibold"/>
                <a:cs typeface="Segoe UI Semibold"/>
              </a:rPr>
              <a:t>o</a:t>
            </a:r>
            <a:r>
              <a:rPr sz="1450" i="1" spc="-30" dirty="0">
                <a:latin typeface="Segoe UI Semibold"/>
                <a:cs typeface="Segoe UI Semibold"/>
              </a:rPr>
              <a:t>r</a:t>
            </a:r>
            <a:r>
              <a:rPr sz="1450" i="1" spc="-114" dirty="0">
                <a:latin typeface="Segoe UI Semibold"/>
                <a:cs typeface="Segoe UI Semibold"/>
              </a:rPr>
              <a:t> </a:t>
            </a:r>
            <a:r>
              <a:rPr sz="1450" i="1" spc="-65" dirty="0">
                <a:latin typeface="Segoe UI Semibold"/>
                <a:cs typeface="Segoe UI Semibold"/>
              </a:rPr>
              <a:t>st</a:t>
            </a:r>
            <a:r>
              <a:rPr sz="1450" i="1" spc="-85" dirty="0">
                <a:latin typeface="Segoe UI Semibold"/>
                <a:cs typeface="Segoe UI Semibold"/>
              </a:rPr>
              <a:t>r</a:t>
            </a:r>
            <a:r>
              <a:rPr sz="1450" i="1" spc="-75" dirty="0">
                <a:latin typeface="Segoe UI Semibold"/>
                <a:cs typeface="Segoe UI Semibold"/>
              </a:rPr>
              <a:t>e</a:t>
            </a:r>
            <a:r>
              <a:rPr sz="1450" i="1" spc="-85" dirty="0">
                <a:latin typeface="Segoe UI Semibold"/>
                <a:cs typeface="Segoe UI Semibold"/>
              </a:rPr>
              <a:t>a</a:t>
            </a:r>
            <a:r>
              <a:rPr sz="1450" i="1" spc="-100" dirty="0">
                <a:latin typeface="Segoe UI Semibold"/>
                <a:cs typeface="Segoe UI Semibold"/>
              </a:rPr>
              <a:t>m</a:t>
            </a:r>
            <a:r>
              <a:rPr sz="1450" i="1" spc="-65" dirty="0">
                <a:latin typeface="Segoe UI Semibold"/>
                <a:cs typeface="Segoe UI Semibold"/>
              </a:rPr>
              <a:t>i</a:t>
            </a:r>
            <a:r>
              <a:rPr sz="1450" i="1" spc="-80" dirty="0">
                <a:latin typeface="Segoe UI Semibold"/>
                <a:cs typeface="Segoe UI Semibold"/>
              </a:rPr>
              <a:t>n</a:t>
            </a:r>
            <a:r>
              <a:rPr sz="1450" i="1" spc="20" dirty="0">
                <a:latin typeface="Segoe UI Semibold"/>
                <a:cs typeface="Segoe UI Semibold"/>
              </a:rPr>
              <a:t>g</a:t>
            </a:r>
            <a:endParaRPr sz="145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5402" y="3632961"/>
            <a:ext cx="1404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Streaming</a:t>
            </a:r>
            <a:r>
              <a:rPr sz="12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Ingestion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76288" y="2246376"/>
            <a:ext cx="5036820" cy="1678305"/>
            <a:chOff x="6876288" y="2246376"/>
            <a:chExt cx="5036820" cy="167830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60" y="3009900"/>
              <a:ext cx="702564" cy="7040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1220" y="3137916"/>
              <a:ext cx="472440" cy="4160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76288" y="2595372"/>
              <a:ext cx="5036820" cy="45720"/>
            </a:xfrm>
            <a:custGeom>
              <a:avLst/>
              <a:gdLst/>
              <a:ahLst/>
              <a:cxnLst/>
              <a:rect l="l" t="t" r="r" b="b"/>
              <a:pathLst>
                <a:path w="5036820" h="45719">
                  <a:moveTo>
                    <a:pt x="50368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036820" y="45720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5140" y="2894076"/>
              <a:ext cx="1030224" cy="10302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71047" y="2919984"/>
              <a:ext cx="923544" cy="9235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83908" y="2252472"/>
              <a:ext cx="4966970" cy="218440"/>
            </a:xfrm>
            <a:custGeom>
              <a:avLst/>
              <a:gdLst/>
              <a:ahLst/>
              <a:cxnLst/>
              <a:rect l="l" t="t" r="r" b="b"/>
              <a:pathLst>
                <a:path w="4966970" h="218439">
                  <a:moveTo>
                    <a:pt x="0" y="217931"/>
                  </a:moveTo>
                  <a:lnTo>
                    <a:pt x="9451" y="175510"/>
                  </a:lnTo>
                  <a:lnTo>
                    <a:pt x="35226" y="140874"/>
                  </a:lnTo>
                  <a:lnTo>
                    <a:pt x="73455" y="117526"/>
                  </a:lnTo>
                  <a:lnTo>
                    <a:pt x="120269" y="108965"/>
                  </a:lnTo>
                  <a:lnTo>
                    <a:pt x="2363089" y="108965"/>
                  </a:lnTo>
                  <a:lnTo>
                    <a:pt x="2409902" y="100405"/>
                  </a:lnTo>
                  <a:lnTo>
                    <a:pt x="2448131" y="77057"/>
                  </a:lnTo>
                  <a:lnTo>
                    <a:pt x="2473906" y="42421"/>
                  </a:lnTo>
                  <a:lnTo>
                    <a:pt x="2483358" y="0"/>
                  </a:lnTo>
                  <a:lnTo>
                    <a:pt x="2492809" y="42421"/>
                  </a:lnTo>
                  <a:lnTo>
                    <a:pt x="2518584" y="77057"/>
                  </a:lnTo>
                  <a:lnTo>
                    <a:pt x="2556813" y="100405"/>
                  </a:lnTo>
                  <a:lnTo>
                    <a:pt x="2603627" y="108965"/>
                  </a:lnTo>
                  <a:lnTo>
                    <a:pt x="4846447" y="108965"/>
                  </a:lnTo>
                  <a:lnTo>
                    <a:pt x="4893260" y="117526"/>
                  </a:lnTo>
                  <a:lnTo>
                    <a:pt x="4931489" y="140874"/>
                  </a:lnTo>
                  <a:lnTo>
                    <a:pt x="4957264" y="175510"/>
                  </a:lnTo>
                  <a:lnTo>
                    <a:pt x="4966716" y="21793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03408" y="3643884"/>
              <a:ext cx="1233170" cy="184785"/>
            </a:xfrm>
            <a:custGeom>
              <a:avLst/>
              <a:gdLst/>
              <a:ahLst/>
              <a:cxnLst/>
              <a:rect l="l" t="t" r="r" b="b"/>
              <a:pathLst>
                <a:path w="1233170" h="184785">
                  <a:moveTo>
                    <a:pt x="1232916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1232916" y="184404"/>
                  </a:lnTo>
                  <a:lnTo>
                    <a:pt x="123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504046" y="1763344"/>
            <a:ext cx="17265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1800" spc="-70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551921" y="3626942"/>
            <a:ext cx="1149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83752" y="2648457"/>
            <a:ext cx="1572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8771" y="79247"/>
            <a:ext cx="3976052" cy="222884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16" y="0"/>
            <a:ext cx="1189287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" y="0"/>
            <a:ext cx="12120357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" y="76305"/>
            <a:ext cx="12050645" cy="678169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63234" y="5339334"/>
            <a:ext cx="4556760" cy="1062355"/>
          </a:xfrm>
          <a:prstGeom prst="rect">
            <a:avLst/>
          </a:prstGeom>
          <a:ln w="25907">
            <a:solidFill>
              <a:srgbClr val="0078D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--T-SQL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 syntax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scoring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 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SQL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DW</a:t>
            </a:r>
            <a:endParaRPr sz="1200">
              <a:latin typeface="Consolas"/>
              <a:cs typeface="Consolas"/>
            </a:endParaRPr>
          </a:p>
          <a:p>
            <a:pPr marL="18161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SELECT</a:t>
            </a:r>
            <a:r>
              <a:rPr sz="1200" spc="-6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d.*,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p.Score</a:t>
            </a:r>
            <a:endParaRPr sz="1200">
              <a:latin typeface="Arial MT"/>
              <a:cs typeface="Arial MT"/>
            </a:endParaRPr>
          </a:p>
          <a:p>
            <a:pPr marL="181610" marR="872490">
              <a:lnSpc>
                <a:spcPct val="100000"/>
              </a:lnSpc>
            </a:pP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R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OM</a:t>
            </a: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PREDIC</a:t>
            </a:r>
            <a:r>
              <a:rPr sz="1200" spc="5" dirty="0">
                <a:latin typeface="Arial MT"/>
                <a:cs typeface="Arial MT"/>
              </a:rPr>
              <a:t>T</a:t>
            </a:r>
            <a:r>
              <a:rPr sz="1200" dirty="0"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M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ODE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L</a:t>
            </a:r>
            <a:r>
              <a:rPr sz="1200" spc="-6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@</a:t>
            </a:r>
            <a:r>
              <a:rPr sz="1200" spc="-5" dirty="0">
                <a:latin typeface="Arial MT"/>
                <a:cs typeface="Arial MT"/>
              </a:rPr>
              <a:t>onn</a:t>
            </a:r>
            <a:r>
              <a:rPr sz="1200" spc="-15" dirty="0">
                <a:latin typeface="Arial MT"/>
                <a:cs typeface="Arial MT"/>
              </a:rPr>
              <a:t>x</a:t>
            </a:r>
            <a:r>
              <a:rPr sz="1200" spc="-5" dirty="0">
                <a:latin typeface="Arial MT"/>
                <a:cs typeface="Arial MT"/>
              </a:rPr>
              <a:t>_m</a:t>
            </a:r>
            <a:r>
              <a:rPr sz="1200" spc="-15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d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D</a:t>
            </a:r>
            <a:r>
              <a:rPr sz="1200" spc="-90" dirty="0">
                <a:solidFill>
                  <a:srgbClr val="0000FC"/>
                </a:solidFill>
                <a:latin typeface="Arial MT"/>
                <a:cs typeface="Arial MT"/>
              </a:rPr>
              <a:t>A</a:t>
            </a:r>
            <a:r>
              <a:rPr sz="1200" spc="-75" dirty="0">
                <a:solidFill>
                  <a:srgbClr val="0000FC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</a:t>
            </a:r>
            <a:r>
              <a:rPr sz="1200" spc="-9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  </a:t>
            </a:r>
            <a:r>
              <a:rPr sz="1200" spc="-5" dirty="0">
                <a:latin typeface="Arial MT"/>
                <a:cs typeface="Arial MT"/>
              </a:rPr>
              <a:t>dbo</a:t>
            </a:r>
            <a:r>
              <a:rPr sz="1200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y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b</a:t>
            </a:r>
            <a:r>
              <a:rPr sz="1200" spc="-20" dirty="0">
                <a:latin typeface="Arial MT"/>
                <a:cs typeface="Arial MT"/>
              </a:rPr>
              <a:t>l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AS</a:t>
            </a:r>
            <a:r>
              <a:rPr sz="1200" spc="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</a:t>
            </a:r>
            <a:r>
              <a:rPr sz="1200" dirty="0">
                <a:latin typeface="Arial MT"/>
                <a:cs typeface="Arial MT"/>
              </a:rPr>
              <a:t>)</a:t>
            </a:r>
            <a:endParaRPr sz="12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</a:pPr>
            <a:r>
              <a:rPr sz="1200" spc="40" dirty="0">
                <a:solidFill>
                  <a:srgbClr val="0000FC"/>
                </a:solidFill>
                <a:latin typeface="Arial MT"/>
                <a:cs typeface="Arial MT"/>
              </a:rPr>
              <a:t>W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ITH</a:t>
            </a:r>
            <a:r>
              <a:rPr sz="1200" spc="-35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(Sco</a:t>
            </a:r>
            <a:r>
              <a:rPr sz="1200" spc="-5" dirty="0">
                <a:latin typeface="Arial MT"/>
                <a:cs typeface="Arial MT"/>
              </a:rPr>
              <a:t>re </a:t>
            </a:r>
            <a:r>
              <a:rPr sz="1200" spc="10" dirty="0">
                <a:solidFill>
                  <a:srgbClr val="0000FC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rgbClr val="0000FC"/>
                </a:solidFill>
                <a:latin typeface="Arial MT"/>
                <a:cs typeface="Arial MT"/>
              </a:rPr>
              <a:t>lo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at</a:t>
            </a:r>
            <a:r>
              <a:rPr sz="1200" dirty="0">
                <a:latin typeface="Arial MT"/>
                <a:cs typeface="Arial MT"/>
              </a:rPr>
              <a:t>)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000FC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0000FC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703" y="2014855"/>
            <a:ext cx="3963670" cy="2836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44855">
              <a:lnSpc>
                <a:spcPct val="100000"/>
              </a:lnSpc>
              <a:spcBef>
                <a:spcPts val="105"/>
              </a:spcBef>
            </a:pPr>
            <a:r>
              <a:rPr sz="3200" spc="-50" dirty="0">
                <a:latin typeface="Segoe UI Semibold"/>
                <a:cs typeface="Segoe UI Semibold"/>
              </a:rPr>
              <a:t>M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45" dirty="0">
                <a:latin typeface="Segoe UI Semibold"/>
                <a:cs typeface="Segoe UI Semibold"/>
              </a:rPr>
              <a:t>c</a:t>
            </a:r>
            <a:r>
              <a:rPr sz="3200" spc="-55" dirty="0">
                <a:latin typeface="Segoe UI Semibold"/>
                <a:cs typeface="Segoe UI Semibold"/>
              </a:rPr>
              <a:t>h</a:t>
            </a:r>
            <a:r>
              <a:rPr sz="3200" spc="-50" dirty="0">
                <a:latin typeface="Segoe UI Semibold"/>
                <a:cs typeface="Segoe UI Semibold"/>
              </a:rPr>
              <a:t>in</a:t>
            </a:r>
            <a:r>
              <a:rPr sz="3200" dirty="0">
                <a:latin typeface="Segoe UI Semibold"/>
                <a:cs typeface="Segoe UI Semibold"/>
              </a:rPr>
              <a:t>e</a:t>
            </a:r>
            <a:r>
              <a:rPr sz="3200" spc="-135" dirty="0">
                <a:latin typeface="Segoe UI Semibold"/>
                <a:cs typeface="Segoe UI Semibold"/>
              </a:rPr>
              <a:t> </a:t>
            </a:r>
            <a:r>
              <a:rPr sz="3200" spc="-45" dirty="0">
                <a:latin typeface="Segoe UI Semibold"/>
                <a:cs typeface="Segoe UI Semibold"/>
              </a:rPr>
              <a:t>L</a:t>
            </a:r>
            <a:r>
              <a:rPr sz="3200" spc="-50" dirty="0">
                <a:latin typeface="Segoe UI Semibold"/>
                <a:cs typeface="Segoe UI Semibold"/>
              </a:rPr>
              <a:t>e</a:t>
            </a:r>
            <a:r>
              <a:rPr sz="3200" spc="-55" dirty="0">
                <a:latin typeface="Segoe UI Semibold"/>
                <a:cs typeface="Segoe UI Semibold"/>
              </a:rPr>
              <a:t>a</a:t>
            </a:r>
            <a:r>
              <a:rPr sz="3200" spc="-50" dirty="0">
                <a:latin typeface="Segoe UI Semibold"/>
                <a:cs typeface="Segoe UI Semibold"/>
              </a:rPr>
              <a:t>rni</a:t>
            </a:r>
            <a:r>
              <a:rPr sz="3200" spc="-60" dirty="0">
                <a:latin typeface="Segoe UI Semibold"/>
                <a:cs typeface="Segoe UI Semibold"/>
              </a:rPr>
              <a:t>n</a:t>
            </a:r>
            <a:r>
              <a:rPr sz="3200" dirty="0">
                <a:latin typeface="Segoe UI Semibold"/>
                <a:cs typeface="Segoe UI Semibold"/>
              </a:rPr>
              <a:t>g  </a:t>
            </a:r>
            <a:r>
              <a:rPr sz="3200" spc="-45" dirty="0">
                <a:latin typeface="Segoe UI Semibold"/>
                <a:cs typeface="Segoe UI Semibold"/>
              </a:rPr>
              <a:t>enabled</a:t>
            </a:r>
            <a:r>
              <a:rPr sz="3200" spc="-160" dirty="0">
                <a:latin typeface="Segoe UI Semibold"/>
                <a:cs typeface="Segoe UI Semibold"/>
              </a:rPr>
              <a:t> </a:t>
            </a:r>
            <a:r>
              <a:rPr sz="3200" spc="-20" dirty="0">
                <a:latin typeface="Segoe UI Semibold"/>
                <a:cs typeface="Segoe UI Semibold"/>
              </a:rPr>
              <a:t>DW</a:t>
            </a:r>
            <a:endParaRPr sz="3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latin typeface="Segoe UI Semibold"/>
                <a:cs typeface="Segoe UI Semibold"/>
              </a:rPr>
              <a:t>N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60" dirty="0">
                <a:latin typeface="Segoe UI Semibold"/>
                <a:cs typeface="Segoe UI Semibold"/>
              </a:rPr>
              <a:t>t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70" dirty="0">
                <a:latin typeface="Segoe UI Semibold"/>
                <a:cs typeface="Segoe UI Semibold"/>
              </a:rPr>
              <a:t>v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105" dirty="0">
                <a:latin typeface="Segoe UI Semibold"/>
                <a:cs typeface="Segoe UI Semibold"/>
              </a:rPr>
              <a:t> </a:t>
            </a:r>
            <a:r>
              <a:rPr sz="2200" spc="-55" dirty="0">
                <a:latin typeface="Segoe UI Semibold"/>
                <a:cs typeface="Segoe UI Semibold"/>
              </a:rPr>
              <a:t>PRE</a:t>
            </a:r>
            <a:r>
              <a:rPr sz="2200" spc="-60" dirty="0">
                <a:latin typeface="Segoe UI Semibold"/>
                <a:cs typeface="Segoe UI Semibold"/>
              </a:rPr>
              <a:t>DI</a:t>
            </a:r>
            <a:r>
              <a:rPr sz="2200" spc="-55" dirty="0">
                <a:latin typeface="Segoe UI Semibold"/>
                <a:cs typeface="Segoe UI Semibold"/>
              </a:rPr>
              <a:t>C</a:t>
            </a:r>
            <a:r>
              <a:rPr sz="2200" spc="-50" dirty="0">
                <a:latin typeface="Segoe UI Semibold"/>
                <a:cs typeface="Segoe UI Semibold"/>
              </a:rPr>
              <a:t>T-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60" dirty="0">
                <a:latin typeface="Segoe UI Semibold"/>
                <a:cs typeface="Segoe UI Semibold"/>
              </a:rPr>
              <a:t>o</a:t>
            </a:r>
            <a:r>
              <a:rPr sz="2200" spc="-5" dirty="0">
                <a:latin typeface="Segoe UI Semibold"/>
                <a:cs typeface="Segoe UI Semibold"/>
              </a:rPr>
              <a:t>n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17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T-SQL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based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experience</a:t>
            </a:r>
            <a:r>
              <a:rPr sz="1400" spc="-10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(interactive./batch</a:t>
            </a:r>
            <a:r>
              <a:rPr sz="1400" spc="-15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scoring)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Interoperability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with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other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models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built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elsewhere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x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co</a:t>
            </a:r>
            <a:r>
              <a:rPr sz="1400" spc="-55" dirty="0">
                <a:latin typeface="Segoe UI Semibold"/>
                <a:cs typeface="Segoe UI Semibold"/>
              </a:rPr>
              <a:t>r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g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he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9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h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li</a:t>
            </a:r>
            <a:r>
              <a:rPr sz="1400" spc="-65" dirty="0">
                <a:latin typeface="Segoe UI Semibold"/>
                <a:cs typeface="Segoe UI Semibold"/>
              </a:rPr>
              <a:t>v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2168"/>
            <a:ext cx="638171" cy="2152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771" y="75692"/>
            <a:ext cx="3976052" cy="22288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78236" y="1954346"/>
            <a:ext cx="3320415" cy="1595120"/>
            <a:chOff x="5078236" y="1954346"/>
            <a:chExt cx="3320415" cy="1595120"/>
          </a:xfrm>
        </p:grpSpPr>
        <p:sp>
          <p:nvSpPr>
            <p:cNvPr id="8" name="object 8"/>
            <p:cNvSpPr/>
            <p:nvPr/>
          </p:nvSpPr>
          <p:spPr>
            <a:xfrm>
              <a:off x="7912607" y="2628899"/>
              <a:ext cx="485775" cy="76200"/>
            </a:xfrm>
            <a:custGeom>
              <a:avLst/>
              <a:gdLst/>
              <a:ahLst/>
              <a:cxnLst/>
              <a:rect l="l" t="t" r="r" b="b"/>
              <a:pathLst>
                <a:path w="485775" h="76200">
                  <a:moveTo>
                    <a:pt x="409575" y="0"/>
                  </a:moveTo>
                  <a:lnTo>
                    <a:pt x="409575" y="76200"/>
                  </a:lnTo>
                  <a:lnTo>
                    <a:pt x="473075" y="44450"/>
                  </a:lnTo>
                  <a:lnTo>
                    <a:pt x="422275" y="44450"/>
                  </a:lnTo>
                  <a:lnTo>
                    <a:pt x="422275" y="31750"/>
                  </a:lnTo>
                  <a:lnTo>
                    <a:pt x="473075" y="31750"/>
                  </a:lnTo>
                  <a:lnTo>
                    <a:pt x="409575" y="0"/>
                  </a:lnTo>
                  <a:close/>
                </a:path>
                <a:path w="485775" h="76200">
                  <a:moveTo>
                    <a:pt x="40957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09575" y="44450"/>
                  </a:lnTo>
                  <a:lnTo>
                    <a:pt x="409575" y="31750"/>
                  </a:lnTo>
                  <a:close/>
                </a:path>
                <a:path w="485775" h="76200">
                  <a:moveTo>
                    <a:pt x="473075" y="31750"/>
                  </a:moveTo>
                  <a:lnTo>
                    <a:pt x="422275" y="31750"/>
                  </a:lnTo>
                  <a:lnTo>
                    <a:pt x="422275" y="44450"/>
                  </a:lnTo>
                  <a:lnTo>
                    <a:pt x="473075" y="44450"/>
                  </a:lnTo>
                  <a:lnTo>
                    <a:pt x="485775" y="38100"/>
                  </a:lnTo>
                  <a:lnTo>
                    <a:pt x="473075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8236" y="1954346"/>
              <a:ext cx="2832847" cy="15950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77027" y="2052827"/>
              <a:ext cx="2505710" cy="1268095"/>
            </a:xfrm>
            <a:custGeom>
              <a:avLst/>
              <a:gdLst/>
              <a:ahLst/>
              <a:cxnLst/>
              <a:rect l="l" t="t" r="r" b="b"/>
              <a:pathLst>
                <a:path w="2505709" h="1268095">
                  <a:moveTo>
                    <a:pt x="2505455" y="0"/>
                  </a:moveTo>
                  <a:lnTo>
                    <a:pt x="0" y="0"/>
                  </a:lnTo>
                  <a:lnTo>
                    <a:pt x="0" y="1267968"/>
                  </a:lnTo>
                  <a:lnTo>
                    <a:pt x="2505455" y="1267968"/>
                  </a:lnTo>
                  <a:lnTo>
                    <a:pt x="2505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6839" y="2052827"/>
              <a:ext cx="914400" cy="480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8003" y="2887979"/>
              <a:ext cx="440435" cy="2362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4955" y="2470403"/>
              <a:ext cx="586740" cy="2225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6839" y="2482595"/>
              <a:ext cx="810767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4955" y="2197607"/>
              <a:ext cx="914400" cy="1905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3572" y="2107691"/>
              <a:ext cx="370331" cy="3703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9044" y="2374391"/>
              <a:ext cx="352044" cy="352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7019" y="2653283"/>
              <a:ext cx="469392" cy="4693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6839" y="3069335"/>
              <a:ext cx="862584" cy="1767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4951" y="3017519"/>
              <a:ext cx="627888" cy="2788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58811" y="2494787"/>
              <a:ext cx="355092" cy="3489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9323" y="2798063"/>
              <a:ext cx="810768" cy="1600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80731" y="1502790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ad  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67343" y="1952244"/>
            <a:ext cx="3351529" cy="1876425"/>
            <a:chOff x="8467343" y="1952244"/>
            <a:chExt cx="3351529" cy="187642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67343" y="1955292"/>
              <a:ext cx="3351276" cy="16794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622791" y="2052828"/>
              <a:ext cx="2967355" cy="1353820"/>
            </a:xfrm>
            <a:custGeom>
              <a:avLst/>
              <a:gdLst/>
              <a:ahLst/>
              <a:cxnLst/>
              <a:rect l="l" t="t" r="r" b="b"/>
              <a:pathLst>
                <a:path w="2967354" h="1353820">
                  <a:moveTo>
                    <a:pt x="2967228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2967228" y="1353312"/>
                  </a:lnTo>
                  <a:lnTo>
                    <a:pt x="2967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10599" y="1952244"/>
              <a:ext cx="2992120" cy="85725"/>
            </a:xfrm>
            <a:custGeom>
              <a:avLst/>
              <a:gdLst/>
              <a:ahLst/>
              <a:cxnLst/>
              <a:rect l="l" t="t" r="r" b="b"/>
              <a:pathLst>
                <a:path w="2992120" h="85725">
                  <a:moveTo>
                    <a:pt x="2991611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2991611" y="85344"/>
                  </a:lnTo>
                  <a:lnTo>
                    <a:pt x="2991611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22791" y="3566160"/>
              <a:ext cx="2967355" cy="256540"/>
            </a:xfrm>
            <a:custGeom>
              <a:avLst/>
              <a:gdLst/>
              <a:ahLst/>
              <a:cxnLst/>
              <a:rect l="l" t="t" r="r" b="b"/>
              <a:pathLst>
                <a:path w="2967354" h="256539">
                  <a:moveTo>
                    <a:pt x="0" y="0"/>
                  </a:moveTo>
                  <a:lnTo>
                    <a:pt x="7202" y="40477"/>
                  </a:lnTo>
                  <a:lnTo>
                    <a:pt x="27261" y="75620"/>
                  </a:lnTo>
                  <a:lnTo>
                    <a:pt x="57854" y="103327"/>
                  </a:lnTo>
                  <a:lnTo>
                    <a:pt x="96658" y="121493"/>
                  </a:lnTo>
                  <a:lnTo>
                    <a:pt x="141350" y="128015"/>
                  </a:lnTo>
                  <a:lnTo>
                    <a:pt x="1342262" y="128015"/>
                  </a:lnTo>
                  <a:lnTo>
                    <a:pt x="1386955" y="134538"/>
                  </a:lnTo>
                  <a:lnTo>
                    <a:pt x="1425759" y="152704"/>
                  </a:lnTo>
                  <a:lnTo>
                    <a:pt x="1456352" y="180411"/>
                  </a:lnTo>
                  <a:lnTo>
                    <a:pt x="1476411" y="215554"/>
                  </a:lnTo>
                  <a:lnTo>
                    <a:pt x="1483613" y="256031"/>
                  </a:lnTo>
                  <a:lnTo>
                    <a:pt x="1490816" y="215554"/>
                  </a:lnTo>
                  <a:lnTo>
                    <a:pt x="1510875" y="180411"/>
                  </a:lnTo>
                  <a:lnTo>
                    <a:pt x="1541468" y="152704"/>
                  </a:lnTo>
                  <a:lnTo>
                    <a:pt x="1580272" y="134538"/>
                  </a:lnTo>
                  <a:lnTo>
                    <a:pt x="1624964" y="128015"/>
                  </a:lnTo>
                  <a:lnTo>
                    <a:pt x="2825877" y="128015"/>
                  </a:lnTo>
                  <a:lnTo>
                    <a:pt x="2870569" y="121493"/>
                  </a:lnTo>
                  <a:lnTo>
                    <a:pt x="2909373" y="103327"/>
                  </a:lnTo>
                  <a:lnTo>
                    <a:pt x="2939966" y="75620"/>
                  </a:lnTo>
                  <a:lnTo>
                    <a:pt x="2960025" y="40477"/>
                  </a:lnTo>
                  <a:lnTo>
                    <a:pt x="29672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603740" y="4375150"/>
            <a:ext cx="1162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Warehouse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57843" y="2083307"/>
            <a:ext cx="2893060" cy="2569845"/>
            <a:chOff x="8657843" y="2083307"/>
            <a:chExt cx="2893060" cy="2569845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9375" y="3144011"/>
              <a:ext cx="541020" cy="304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7795" y="2470403"/>
              <a:ext cx="569976" cy="4267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8648" y="2148585"/>
              <a:ext cx="66801" cy="1012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663939" y="2089403"/>
              <a:ext cx="236220" cy="262255"/>
            </a:xfrm>
            <a:custGeom>
              <a:avLst/>
              <a:gdLst/>
              <a:ahLst/>
              <a:cxnLst/>
              <a:rect l="l" t="t" r="r" b="b"/>
              <a:pathLst>
                <a:path w="236220" h="262255">
                  <a:moveTo>
                    <a:pt x="0" y="0"/>
                  </a:moveTo>
                  <a:lnTo>
                    <a:pt x="236092" y="0"/>
                  </a:lnTo>
                  <a:lnTo>
                    <a:pt x="236128" y="36290"/>
                  </a:lnTo>
                  <a:lnTo>
                    <a:pt x="236188" y="72580"/>
                  </a:lnTo>
                  <a:lnTo>
                    <a:pt x="236092" y="145161"/>
                  </a:lnTo>
                  <a:lnTo>
                    <a:pt x="221835" y="183171"/>
                  </a:lnTo>
                  <a:lnTo>
                    <a:pt x="188515" y="219598"/>
                  </a:lnTo>
                  <a:lnTo>
                    <a:pt x="149457" y="248048"/>
                  </a:lnTo>
                  <a:lnTo>
                    <a:pt x="117982" y="262128"/>
                  </a:lnTo>
                  <a:lnTo>
                    <a:pt x="87171" y="248423"/>
                  </a:lnTo>
                  <a:lnTo>
                    <a:pt x="48466" y="219741"/>
                  </a:lnTo>
                  <a:lnTo>
                    <a:pt x="15023" y="183010"/>
                  </a:lnTo>
                  <a:lnTo>
                    <a:pt x="0" y="145161"/>
                  </a:lnTo>
                  <a:lnTo>
                    <a:pt x="0" y="108870"/>
                  </a:lnTo>
                  <a:lnTo>
                    <a:pt x="0" y="72580"/>
                  </a:lnTo>
                  <a:lnTo>
                    <a:pt x="0" y="3629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79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66119" y="2461259"/>
              <a:ext cx="345948" cy="4450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77299" y="2481071"/>
              <a:ext cx="420624" cy="4069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57587" y="3622547"/>
              <a:ext cx="1030224" cy="10302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83495" y="3648455"/>
              <a:ext cx="923544" cy="92354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22792" y="2052827"/>
            <a:ext cx="2967355" cy="1353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41680">
              <a:lnSpc>
                <a:spcPct val="100000"/>
              </a:lnSpc>
              <a:spcBef>
                <a:spcPts val="130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  <a:p>
            <a:pPr marL="819785">
              <a:lnSpc>
                <a:spcPct val="100000"/>
              </a:lnSpc>
              <a:spcBef>
                <a:spcPts val="1019"/>
              </a:spcBef>
              <a:tabLst>
                <a:tab pos="1888489" algn="l"/>
              </a:tabLst>
            </a:pPr>
            <a:r>
              <a:rPr sz="2400" dirty="0">
                <a:solidFill>
                  <a:srgbClr val="0078D3"/>
                </a:solidFill>
                <a:latin typeface="Segoe UI Semibold"/>
                <a:cs typeface="Segoe UI Semibold"/>
              </a:rPr>
              <a:t>+	=</a:t>
            </a:r>
            <a:endParaRPr sz="2400">
              <a:latin typeface="Segoe UI Semibold"/>
              <a:cs typeface="Segoe UI Semibold"/>
            </a:endParaRPr>
          </a:p>
          <a:p>
            <a:pPr marL="313055">
              <a:lnSpc>
                <a:spcPct val="100000"/>
              </a:lnSpc>
              <a:spcBef>
                <a:spcPts val="380"/>
              </a:spcBef>
              <a:tabLst>
                <a:tab pos="1288415" algn="l"/>
                <a:tab pos="2152650" algn="l"/>
              </a:tabLst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	Data	Predictions</a:t>
            </a:r>
            <a:endParaRPr sz="9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Segoe UI Semibold"/>
              <a:cs typeface="Segoe UI Semibold"/>
            </a:endParaRPr>
          </a:p>
          <a:p>
            <a:pPr marL="69850">
              <a:lnSpc>
                <a:spcPct val="100000"/>
              </a:lnSpc>
            </a:pPr>
            <a:r>
              <a:rPr sz="900" spc="-5" dirty="0">
                <a:solidFill>
                  <a:srgbClr val="23395E"/>
                </a:solidFill>
                <a:latin typeface="Segoe UI Semibold"/>
                <a:cs typeface="Segoe UI Semibold"/>
              </a:rPr>
              <a:t>T-SQL</a:t>
            </a:r>
            <a:r>
              <a:rPr sz="900" spc="-45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23395E"/>
                </a:solidFill>
                <a:latin typeface="Segoe UI Semibold"/>
                <a:cs typeface="Segoe UI Semibold"/>
              </a:rPr>
              <a:t>Language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53930" y="1509471"/>
            <a:ext cx="530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Score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88202" y="1511300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Create </a:t>
            </a:r>
            <a:r>
              <a:rPr sz="120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mod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els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703" y="2014855"/>
            <a:ext cx="202247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Data 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Lake 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 In</a:t>
            </a:r>
            <a:r>
              <a:rPr sz="3200" b="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egr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at</a:t>
            </a:r>
            <a:r>
              <a:rPr sz="3200" b="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3200" b="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3200" b="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703" y="3480638"/>
            <a:ext cx="3545840" cy="1858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q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u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20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er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</a:t>
            </a:r>
            <a:r>
              <a:rPr sz="2000" spc="-75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endParaRPr sz="2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d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11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l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80" dirty="0">
                <a:solidFill>
                  <a:srgbClr val="003B6A"/>
                </a:solidFill>
                <a:latin typeface="Segoe UI Semibold"/>
                <a:cs typeface="Segoe UI Semibold"/>
              </a:rPr>
              <a:t>k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2000" spc="-10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explo</a:t>
            </a:r>
            <a:r>
              <a:rPr sz="20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20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20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r>
              <a:rPr sz="20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io</a:t>
            </a:r>
            <a:r>
              <a:rPr sz="2000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endParaRPr sz="20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1705"/>
              </a:spcBef>
              <a:buChar char="-"/>
              <a:tabLst>
                <a:tab pos="121285" algn="l"/>
              </a:tabLst>
            </a:pP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&gt;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10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X</a:t>
            </a:r>
            <a:r>
              <a:rPr sz="1400" spc="-114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30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f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a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c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12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im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p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r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</a:t>
            </a:r>
            <a:r>
              <a:rPr sz="1400" spc="-65" dirty="0">
                <a:solidFill>
                  <a:srgbClr val="003B6A"/>
                </a:solidFill>
                <a:latin typeface="Segoe UI Semibold"/>
                <a:cs typeface="Segoe UI Semibold"/>
              </a:rPr>
              <a:t>v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m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n</a:t>
            </a:r>
            <a:r>
              <a:rPr sz="1400" dirty="0">
                <a:solidFill>
                  <a:srgbClr val="003B6A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solidFill>
                  <a:srgbClr val="003B6A"/>
                </a:solidFill>
                <a:latin typeface="Segoe UI Semibold"/>
                <a:cs typeface="Segoe UI Semibold"/>
              </a:rPr>
              <a:t>Full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columnar</a:t>
            </a:r>
            <a:r>
              <a:rPr sz="1400" spc="-15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optimizations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60" dirty="0">
                <a:solidFill>
                  <a:srgbClr val="003B6A"/>
                </a:solidFill>
                <a:latin typeface="Segoe UI Semibold"/>
                <a:cs typeface="Segoe UI Semibold"/>
              </a:rPr>
              <a:t>(optimizer,</a:t>
            </a:r>
            <a:r>
              <a:rPr sz="1400" spc="-14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batch)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Built-in</a:t>
            </a:r>
            <a:r>
              <a:rPr sz="1400" spc="-13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transparent</a:t>
            </a:r>
            <a:r>
              <a:rPr sz="1400" spc="-145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3B6A"/>
                </a:solidFill>
                <a:latin typeface="Segoe UI Semibold"/>
                <a:cs typeface="Segoe UI Semibold"/>
              </a:rPr>
              <a:t>caching</a:t>
            </a:r>
            <a:r>
              <a:rPr sz="1400" spc="-13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5" dirty="0">
                <a:solidFill>
                  <a:srgbClr val="003B6A"/>
                </a:solidFill>
                <a:latin typeface="Segoe UI Semibold"/>
                <a:cs typeface="Segoe UI Semibold"/>
              </a:rPr>
              <a:t>(SSD,</a:t>
            </a:r>
            <a:r>
              <a:rPr sz="1400" spc="-120" dirty="0">
                <a:solidFill>
                  <a:srgbClr val="003B6A"/>
                </a:solidFill>
                <a:latin typeface="Segoe UI Semibold"/>
                <a:cs typeface="Segoe UI Semibold"/>
              </a:rPr>
              <a:t> </a:t>
            </a: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in-memory,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400" spc="-50" dirty="0">
                <a:solidFill>
                  <a:srgbClr val="003B6A"/>
                </a:solidFill>
                <a:latin typeface="Segoe UI Semibold"/>
                <a:cs typeface="Segoe UI Semibold"/>
              </a:rPr>
              <a:t>resultset)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7630"/>
            <a:ext cx="638171" cy="215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771" y="81152"/>
            <a:ext cx="3976052" cy="223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29200" y="1335024"/>
            <a:ext cx="6875145" cy="4386580"/>
            <a:chOff x="5029200" y="1335024"/>
            <a:chExt cx="6875145" cy="43865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1387" y="1335024"/>
              <a:ext cx="5725668" cy="4386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6272" y="1549907"/>
              <a:ext cx="5097779" cy="37581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6366" y="1540002"/>
              <a:ext cx="5118100" cy="3778250"/>
            </a:xfrm>
            <a:custGeom>
              <a:avLst/>
              <a:gdLst/>
              <a:ahLst/>
              <a:cxnLst/>
              <a:rect l="l" t="t" r="r" b="b"/>
              <a:pathLst>
                <a:path w="5118100" h="3778250">
                  <a:moveTo>
                    <a:pt x="0" y="3777996"/>
                  </a:moveTo>
                  <a:lnTo>
                    <a:pt x="5117592" y="3777996"/>
                  </a:lnTo>
                  <a:lnTo>
                    <a:pt x="5117592" y="0"/>
                  </a:lnTo>
                  <a:lnTo>
                    <a:pt x="0" y="0"/>
                  </a:lnTo>
                  <a:lnTo>
                    <a:pt x="0" y="3777996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00" y="2074164"/>
              <a:ext cx="4529328" cy="31409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4084" y="2289048"/>
              <a:ext cx="3901440" cy="25130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34177" y="2279141"/>
              <a:ext cx="3921760" cy="2533015"/>
            </a:xfrm>
            <a:custGeom>
              <a:avLst/>
              <a:gdLst/>
              <a:ahLst/>
              <a:cxnLst/>
              <a:rect l="l" t="t" r="r" b="b"/>
              <a:pathLst>
                <a:path w="3921759" h="2533015">
                  <a:moveTo>
                    <a:pt x="0" y="2532887"/>
                  </a:moveTo>
                  <a:lnTo>
                    <a:pt x="3921252" y="2532887"/>
                  </a:lnTo>
                  <a:lnTo>
                    <a:pt x="3921252" y="0"/>
                  </a:lnTo>
                  <a:lnTo>
                    <a:pt x="0" y="0"/>
                  </a:lnTo>
                  <a:lnTo>
                    <a:pt x="0" y="2532887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8300" y="2549652"/>
              <a:ext cx="2645663" cy="22326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3184" y="2764536"/>
              <a:ext cx="2017776" cy="16047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63278" y="2754630"/>
              <a:ext cx="2037714" cy="1624965"/>
            </a:xfrm>
            <a:custGeom>
              <a:avLst/>
              <a:gdLst/>
              <a:ahLst/>
              <a:cxnLst/>
              <a:rect l="l" t="t" r="r" b="b"/>
              <a:pathLst>
                <a:path w="2037715" h="1624964">
                  <a:moveTo>
                    <a:pt x="0" y="1624584"/>
                  </a:moveTo>
                  <a:lnTo>
                    <a:pt x="2037587" y="1624584"/>
                  </a:lnTo>
                  <a:lnTo>
                    <a:pt x="2037587" y="0"/>
                  </a:lnTo>
                  <a:lnTo>
                    <a:pt x="0" y="0"/>
                  </a:lnTo>
                  <a:lnTo>
                    <a:pt x="0" y="1624584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41152" y="3295650"/>
              <a:ext cx="114300" cy="708660"/>
            </a:xfrm>
            <a:custGeom>
              <a:avLst/>
              <a:gdLst/>
              <a:ahLst/>
              <a:cxnLst/>
              <a:rect l="l" t="t" r="r" b="b"/>
              <a:pathLst>
                <a:path w="114300" h="708660">
                  <a:moveTo>
                    <a:pt x="38100" y="593851"/>
                  </a:moveTo>
                  <a:lnTo>
                    <a:pt x="0" y="593851"/>
                  </a:lnTo>
                  <a:lnTo>
                    <a:pt x="57150" y="708151"/>
                  </a:lnTo>
                  <a:lnTo>
                    <a:pt x="104775" y="612901"/>
                  </a:lnTo>
                  <a:lnTo>
                    <a:pt x="38100" y="612901"/>
                  </a:lnTo>
                  <a:lnTo>
                    <a:pt x="38100" y="593851"/>
                  </a:lnTo>
                  <a:close/>
                </a:path>
                <a:path w="114300" h="70866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612901"/>
                  </a:lnTo>
                  <a:lnTo>
                    <a:pt x="76200" y="612901"/>
                  </a:lnTo>
                  <a:lnTo>
                    <a:pt x="76200" y="95250"/>
                  </a:lnTo>
                  <a:close/>
                </a:path>
                <a:path w="114300" h="708660">
                  <a:moveTo>
                    <a:pt x="114300" y="593851"/>
                  </a:moveTo>
                  <a:lnTo>
                    <a:pt x="76200" y="593851"/>
                  </a:lnTo>
                  <a:lnTo>
                    <a:pt x="76200" y="612901"/>
                  </a:lnTo>
                  <a:lnTo>
                    <a:pt x="104775" y="612901"/>
                  </a:lnTo>
                  <a:lnTo>
                    <a:pt x="114300" y="593851"/>
                  </a:lnTo>
                  <a:close/>
                </a:path>
                <a:path w="114300" h="70866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866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63278" y="2754629"/>
            <a:ext cx="1630680" cy="1624965"/>
          </a:xfrm>
          <a:prstGeom prst="rect">
            <a:avLst/>
          </a:prstGeom>
          <a:ln w="19811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807085">
              <a:lnSpc>
                <a:spcPct val="100000"/>
              </a:lnSpc>
            </a:pPr>
            <a:r>
              <a:rPr sz="2000" b="1" spc="-5" dirty="0">
                <a:solidFill>
                  <a:srgbClr val="00AF50"/>
                </a:solidFill>
                <a:latin typeface="Segoe UI"/>
                <a:cs typeface="Segoe UI"/>
              </a:rPr>
              <a:t>13X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52916" y="1072896"/>
            <a:ext cx="1771014" cy="277495"/>
          </a:xfrm>
          <a:custGeom>
            <a:avLst/>
            <a:gdLst/>
            <a:ahLst/>
            <a:cxnLst/>
            <a:rect l="l" t="t" r="r" b="b"/>
            <a:pathLst>
              <a:path w="1771015" h="277494">
                <a:moveTo>
                  <a:pt x="1770887" y="0"/>
                </a:moveTo>
                <a:lnTo>
                  <a:pt x="0" y="0"/>
                </a:lnTo>
                <a:lnTo>
                  <a:pt x="0" y="277367"/>
                </a:lnTo>
                <a:lnTo>
                  <a:pt x="1770887" y="277367"/>
                </a:lnTo>
                <a:lnTo>
                  <a:pt x="1770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45118" y="1053211"/>
            <a:ext cx="15849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20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2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070847" y="3128771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4" y="3220211"/>
              <a:ext cx="1926463" cy="1485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5" y="3384803"/>
              <a:ext cx="1683003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2" y="3790187"/>
              <a:ext cx="957175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6"/>
              <a:ext cx="636904" cy="1502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4" y="3855772"/>
              <a:ext cx="40629" cy="95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6"/>
              <a:ext cx="488061" cy="1287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3" y="3954779"/>
              <a:ext cx="2126234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3" y="4120769"/>
              <a:ext cx="697484" cy="1471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2" y="4360163"/>
              <a:ext cx="400938" cy="1478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2"/>
              <a:ext cx="1857756" cy="1502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4" y="4524755"/>
              <a:ext cx="1680083" cy="14858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68" name="object 68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0" name="object 80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6353" y="257937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799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11" y="2014855"/>
            <a:ext cx="3112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45" dirty="0">
                <a:latin typeface="Segoe UI Semibold"/>
                <a:cs typeface="Segoe UI Semibold"/>
              </a:rPr>
              <a:t>Azure</a:t>
            </a:r>
            <a:r>
              <a:rPr sz="3200" b="0" spc="-155" dirty="0">
                <a:latin typeface="Segoe UI Semibold"/>
                <a:cs typeface="Segoe UI Semibold"/>
              </a:rPr>
              <a:t> </a:t>
            </a:r>
            <a:r>
              <a:rPr sz="3200" b="0" spc="-40" dirty="0">
                <a:latin typeface="Segoe UI Semibold"/>
                <a:cs typeface="Segoe UI Semibold"/>
              </a:rPr>
              <a:t>Data</a:t>
            </a:r>
            <a:r>
              <a:rPr sz="3200" b="0" spc="-135" dirty="0">
                <a:latin typeface="Segoe UI Semibold"/>
                <a:cs typeface="Segoe UI Semibold"/>
              </a:rPr>
              <a:t> </a:t>
            </a:r>
            <a:r>
              <a:rPr sz="3200" b="0" spc="-50" dirty="0">
                <a:latin typeface="Segoe UI Semibold"/>
                <a:cs typeface="Segoe UI Semibold"/>
              </a:rPr>
              <a:t>Share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311" y="2994786"/>
            <a:ext cx="4034154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70" dirty="0">
                <a:latin typeface="Segoe UI Semibold"/>
                <a:cs typeface="Segoe UI Semibold"/>
              </a:rPr>
              <a:t>t</a:t>
            </a:r>
            <a:r>
              <a:rPr sz="2200" spc="-60" dirty="0">
                <a:latin typeface="Segoe UI Semibold"/>
                <a:cs typeface="Segoe UI Semibold"/>
              </a:rPr>
              <a:t>e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60" dirty="0">
                <a:latin typeface="Segoe UI Semibold"/>
                <a:cs typeface="Segoe UI Semibold"/>
              </a:rPr>
              <a:t>p</a:t>
            </a:r>
            <a:r>
              <a:rPr sz="2200" spc="-50" dirty="0">
                <a:latin typeface="Segoe UI Semibold"/>
                <a:cs typeface="Segoe UI Semibold"/>
              </a:rPr>
              <a:t>r</a:t>
            </a:r>
            <a:r>
              <a:rPr sz="2200" spc="-55" dirty="0">
                <a:latin typeface="Segoe UI Semibold"/>
                <a:cs typeface="Segoe UI Semibold"/>
              </a:rPr>
              <a:t>is</a:t>
            </a:r>
            <a:r>
              <a:rPr sz="2200" spc="-5" dirty="0">
                <a:latin typeface="Segoe UI Semibold"/>
                <a:cs typeface="Segoe UI Semibold"/>
              </a:rPr>
              <a:t>e</a:t>
            </a:r>
            <a:r>
              <a:rPr sz="2200" spc="-95" dirty="0">
                <a:latin typeface="Segoe UI Semibold"/>
                <a:cs typeface="Segoe UI Semibold"/>
              </a:rPr>
              <a:t> </a:t>
            </a:r>
            <a:r>
              <a:rPr sz="2200" spc="-60" dirty="0">
                <a:latin typeface="Segoe UI Semibold"/>
                <a:cs typeface="Segoe UI Semibold"/>
              </a:rPr>
              <a:t>d</a:t>
            </a:r>
            <a:r>
              <a:rPr sz="2200" spc="-50" dirty="0">
                <a:latin typeface="Segoe UI Semibold"/>
                <a:cs typeface="Segoe UI Semibold"/>
              </a:rPr>
              <a:t>a</a:t>
            </a:r>
            <a:r>
              <a:rPr sz="2200" spc="-55" dirty="0">
                <a:latin typeface="Segoe UI Semibold"/>
                <a:cs typeface="Segoe UI Semibold"/>
              </a:rPr>
              <a:t>t</a:t>
            </a:r>
            <a:r>
              <a:rPr sz="2200" spc="-5" dirty="0">
                <a:latin typeface="Segoe UI Semibold"/>
                <a:cs typeface="Segoe UI Semibold"/>
              </a:rPr>
              <a:t>a</a:t>
            </a:r>
            <a:r>
              <a:rPr sz="2200" spc="-100" dirty="0">
                <a:latin typeface="Segoe UI Semibold"/>
                <a:cs typeface="Segoe UI Semibold"/>
              </a:rPr>
              <a:t> </a:t>
            </a:r>
            <a:r>
              <a:rPr sz="2200" spc="-55" dirty="0">
                <a:latin typeface="Segoe UI Semibold"/>
                <a:cs typeface="Segoe UI Semibold"/>
              </a:rPr>
              <a:t>s</a:t>
            </a:r>
            <a:r>
              <a:rPr sz="2200" spc="-50" dirty="0">
                <a:latin typeface="Segoe UI Semibold"/>
                <a:cs typeface="Segoe UI Semibold"/>
              </a:rPr>
              <a:t>har</a:t>
            </a:r>
            <a:r>
              <a:rPr sz="2200" spc="-55" dirty="0">
                <a:latin typeface="Segoe UI Semibold"/>
                <a:cs typeface="Segoe UI Semibold"/>
              </a:rPr>
              <a:t>i</a:t>
            </a:r>
            <a:r>
              <a:rPr sz="2200" spc="-50" dirty="0">
                <a:latin typeface="Segoe UI Semibold"/>
                <a:cs typeface="Segoe UI Semibold"/>
              </a:rPr>
              <a:t>n</a:t>
            </a:r>
            <a:r>
              <a:rPr sz="2200" spc="-5" dirty="0">
                <a:latin typeface="Segoe UI Semibold"/>
                <a:cs typeface="Segoe UI Semibold"/>
              </a:rPr>
              <a:t>g</a:t>
            </a:r>
            <a:endParaRPr sz="22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2060"/>
              </a:spcBef>
              <a:buChar char="-"/>
              <a:tabLst>
                <a:tab pos="121285" algn="l"/>
              </a:tabLst>
            </a:pPr>
            <a:r>
              <a:rPr sz="1400" spc="-50" dirty="0">
                <a:latin typeface="Segoe UI Semibold"/>
                <a:cs typeface="Segoe UI Semibold"/>
              </a:rPr>
              <a:t>S</a:t>
            </a:r>
            <a:r>
              <a:rPr sz="1400" spc="-55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f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5" dirty="0">
                <a:latin typeface="Segoe UI Semibold"/>
                <a:cs typeface="Segoe UI Semibold"/>
              </a:rPr>
              <a:t>m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5" dirty="0">
                <a:latin typeface="Segoe UI Semibold"/>
                <a:cs typeface="Segoe UI Semibold"/>
              </a:rPr>
              <a:t>W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-55" dirty="0">
                <a:latin typeface="Segoe UI Semibold"/>
                <a:cs typeface="Segoe UI Semibold"/>
              </a:rPr>
              <a:t>W/</a:t>
            </a:r>
            <a:r>
              <a:rPr sz="1400" spc="-50" dirty="0">
                <a:latin typeface="Segoe UI Semibold"/>
                <a:cs typeface="Segoe UI Semibold"/>
              </a:rPr>
              <a:t>D</a:t>
            </a:r>
            <a:r>
              <a:rPr sz="1400" spc="-45" dirty="0">
                <a:latin typeface="Segoe UI Semibold"/>
                <a:cs typeface="Segoe UI Semibold"/>
              </a:rPr>
              <a:t>B</a:t>
            </a:r>
            <a:r>
              <a:rPr sz="1400" spc="-55" dirty="0">
                <a:latin typeface="Segoe UI Semibold"/>
                <a:cs typeface="Segoe UI Semibold"/>
              </a:rPr>
              <a:t>/</a:t>
            </a:r>
            <a:r>
              <a:rPr sz="1400" spc="-6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5" dirty="0">
                <a:latin typeface="Segoe UI Semibold"/>
                <a:cs typeface="Segoe UI Semibold"/>
              </a:rPr>
              <a:t>h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40" dirty="0">
                <a:latin typeface="Segoe UI Semibold"/>
                <a:cs typeface="Segoe UI Semibold"/>
              </a:rPr>
              <a:t> </a:t>
            </a:r>
            <a:r>
              <a:rPr sz="1400" spc="-60" dirty="0">
                <a:latin typeface="Segoe UI Semibold"/>
                <a:cs typeface="Segoe UI Semibold"/>
              </a:rPr>
              <a:t>sys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5" dirty="0">
                <a:latin typeface="Segoe UI Semibold"/>
                <a:cs typeface="Segoe UI Semibold"/>
              </a:rPr>
              <a:t>e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0" dirty="0">
                <a:latin typeface="Segoe UI Semibold"/>
                <a:cs typeface="Segoe UI Semibold"/>
              </a:rPr>
              <a:t>Choose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data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format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35" dirty="0">
                <a:latin typeface="Segoe UI Semibold"/>
                <a:cs typeface="Segoe UI Semibold"/>
              </a:rPr>
              <a:t>to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receive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0" dirty="0">
                <a:latin typeface="Segoe UI Semibold"/>
                <a:cs typeface="Segoe UI Semibold"/>
              </a:rPr>
              <a:t>data</a:t>
            </a:r>
            <a:r>
              <a:rPr sz="1400" spc="-120" dirty="0">
                <a:latin typeface="Segoe UI Semibold"/>
                <a:cs typeface="Segoe UI Semibold"/>
              </a:rPr>
              <a:t> </a:t>
            </a:r>
            <a:r>
              <a:rPr sz="1400" spc="-25" dirty="0">
                <a:latin typeface="Segoe UI Semibold"/>
                <a:cs typeface="Segoe UI Semibold"/>
              </a:rPr>
              <a:t>in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70" dirty="0">
                <a:latin typeface="Segoe UI Semibold"/>
                <a:cs typeface="Segoe UI Semibold"/>
              </a:rPr>
              <a:t>(CSV,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Parquet)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55" dirty="0">
                <a:latin typeface="Segoe UI Semibold"/>
                <a:cs typeface="Segoe UI Semibold"/>
              </a:rPr>
              <a:t>On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o</a:t>
            </a:r>
            <a:r>
              <a:rPr sz="1400" spc="-10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y</a:t>
            </a:r>
            <a:r>
              <a:rPr sz="1400" spc="-13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55" dirty="0">
                <a:latin typeface="Segoe UI Semibold"/>
                <a:cs typeface="Segoe UI Semibold"/>
              </a:rPr>
              <a:t>r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65" dirty="0">
                <a:latin typeface="Segoe UI Semibold"/>
                <a:cs typeface="Segoe UI Semibold"/>
              </a:rPr>
              <a:t>n</a:t>
            </a:r>
            <a:r>
              <a:rPr sz="1400" dirty="0">
                <a:latin typeface="Segoe UI Semibold"/>
                <a:cs typeface="Segoe UI Semibold"/>
              </a:rPr>
              <a:t>g</a:t>
            </a:r>
            <a:endParaRPr sz="1400">
              <a:latin typeface="Segoe UI Semibold"/>
              <a:cs typeface="Segoe UI Semibold"/>
            </a:endParaRPr>
          </a:p>
          <a:p>
            <a:pPr marL="120650" indent="-108585">
              <a:lnSpc>
                <a:spcPct val="100000"/>
              </a:lnSpc>
              <a:spcBef>
                <a:spcPts val="600"/>
              </a:spcBef>
              <a:buChar char="-"/>
              <a:tabLst>
                <a:tab pos="121285" algn="l"/>
              </a:tabLst>
            </a:pPr>
            <a:r>
              <a:rPr sz="1400" spc="-4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ha</a:t>
            </a:r>
            <a:r>
              <a:rPr sz="1400" spc="-65" dirty="0">
                <a:latin typeface="Segoe UI Semibold"/>
                <a:cs typeface="Segoe UI Semibold"/>
              </a:rPr>
              <a:t>r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ng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25" dirty="0">
                <a:latin typeface="Segoe UI Semibold"/>
                <a:cs typeface="Segoe UI Semibold"/>
              </a:rPr>
              <a:t> 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dirty="0">
                <a:latin typeface="Segoe UI Semibold"/>
                <a:cs typeface="Segoe UI Semibold"/>
              </a:rPr>
              <a:t>r</a:t>
            </a:r>
            <a:r>
              <a:rPr sz="1400" spc="-114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m</a:t>
            </a:r>
            <a:r>
              <a:rPr sz="1400" spc="-55" dirty="0">
                <a:latin typeface="Segoe UI Semibold"/>
                <a:cs typeface="Segoe UI Semibold"/>
              </a:rPr>
              <a:t>u</a:t>
            </a:r>
            <a:r>
              <a:rPr sz="1400" spc="-45" dirty="0">
                <a:latin typeface="Segoe UI Semibold"/>
                <a:cs typeface="Segoe UI Semibold"/>
              </a:rPr>
              <a:t>l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60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spc="-60" dirty="0">
                <a:latin typeface="Segoe UI Semibold"/>
                <a:cs typeface="Segoe UI Semibold"/>
              </a:rPr>
              <a:t>l</a:t>
            </a:r>
            <a:r>
              <a:rPr sz="1400" dirty="0">
                <a:latin typeface="Segoe UI Semibold"/>
                <a:cs typeface="Segoe UI Semibold"/>
              </a:rPr>
              <a:t>e</a:t>
            </a:r>
            <a:r>
              <a:rPr sz="1400" spc="-135" dirty="0">
                <a:latin typeface="Segoe UI Semibold"/>
                <a:cs typeface="Segoe UI Semibold"/>
              </a:rPr>
              <a:t> </a:t>
            </a:r>
            <a:r>
              <a:rPr sz="1400" spc="-55" dirty="0">
                <a:latin typeface="Segoe UI Semibold"/>
                <a:cs typeface="Segoe UI Semibold"/>
              </a:rPr>
              <a:t>d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s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26" y="85725"/>
            <a:ext cx="638171" cy="215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725" y="79247"/>
            <a:ext cx="2046300" cy="2228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3753" y="856488"/>
            <a:ext cx="5119416" cy="20731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9898" y="3410403"/>
            <a:ext cx="3137447" cy="201052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74779" y="3080068"/>
            <a:ext cx="3406775" cy="3508375"/>
            <a:chOff x="4874779" y="3080068"/>
            <a:chExt cx="3406775" cy="3508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4779" y="3080068"/>
              <a:ext cx="3406636" cy="3508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4148" y="3198875"/>
              <a:ext cx="2894076" cy="2996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1959" y="4320692"/>
            <a:ext cx="3583304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--View most recent snapshot time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top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1</a:t>
            </a:r>
            <a:r>
              <a:rPr sz="1600" spc="-1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endParaRPr sz="1600">
              <a:latin typeface="Consolas"/>
              <a:cs typeface="Consolas"/>
            </a:endParaRPr>
          </a:p>
          <a:p>
            <a:pPr marL="12700" marR="115570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FF00"/>
                </a:solidFill>
                <a:latin typeface="Consolas"/>
                <a:cs typeface="Consolas"/>
              </a:rPr>
              <a:t>sys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latin typeface="Consolas"/>
                <a:cs typeface="Consolas"/>
              </a:rPr>
              <a:t>pdw_loader_backup_runs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run_id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r>
              <a:rPr sz="16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300" y="1260347"/>
            <a:ext cx="5303520" cy="27934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763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989386"/>
            <a:ext cx="5180965" cy="32067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800735">
              <a:lnSpc>
                <a:spcPct val="141200"/>
              </a:lnSpc>
              <a:spcBef>
                <a:spcPts val="25"/>
              </a:spcBef>
            </a:pPr>
            <a:r>
              <a:rPr sz="1600" spc="-5" dirty="0">
                <a:latin typeface="Segoe UI"/>
                <a:cs typeface="Segoe UI"/>
              </a:rPr>
              <a:t>Automatic copies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data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state.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Taken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throughout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day,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triggered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manually.</a:t>
            </a:r>
            <a:endParaRPr sz="1600">
              <a:latin typeface="Segoe UI"/>
              <a:cs typeface="Segoe UI"/>
            </a:endParaRPr>
          </a:p>
          <a:p>
            <a:pPr marL="12700" marR="43434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Available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7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days,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even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after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deletion.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8-hour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RPO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snapshot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Regional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20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minutes,</a:t>
            </a:r>
            <a:r>
              <a:rPr sz="1600" spc="-5" dirty="0">
                <a:latin typeface="Segoe UI"/>
                <a:cs typeface="Segoe UI"/>
              </a:rPr>
              <a:t> no matter 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size.</a:t>
            </a:r>
            <a:endParaRPr sz="1600">
              <a:latin typeface="Segoe UI"/>
              <a:cs typeface="Segoe UI"/>
            </a:endParaRPr>
          </a:p>
          <a:p>
            <a:pPr marL="12700" marR="141605">
              <a:lnSpc>
                <a:spcPct val="1412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Snapshots and</a:t>
            </a:r>
            <a:r>
              <a:rPr sz="1600" spc="-10" dirty="0">
                <a:latin typeface="Segoe UI"/>
                <a:cs typeface="Segoe UI"/>
              </a:rPr>
              <a:t> geo-backups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cross-region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restores.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 snapshots and</a:t>
            </a:r>
            <a:r>
              <a:rPr sz="1600" spc="-10" dirty="0">
                <a:latin typeface="Segoe UI"/>
                <a:cs typeface="Segoe UI"/>
              </a:rPr>
              <a:t> geo-backups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by default.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15" y="4172610"/>
            <a:ext cx="5094605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710">
              <a:lnSpc>
                <a:spcPct val="1414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0" dirty="0">
                <a:latin typeface="Segoe UI"/>
                <a:cs typeface="Segoe UI"/>
              </a:rPr>
              <a:t> protect</a:t>
            </a:r>
            <a:r>
              <a:rPr sz="1600" spc="-5" dirty="0">
                <a:latin typeface="Segoe UI"/>
                <a:cs typeface="Segoe UI"/>
              </a:rPr>
              <a:t> against 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corruption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deletion.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Restore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quickly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dev/test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copies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Manual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protect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large</a:t>
            </a:r>
            <a:r>
              <a:rPr sz="1600" spc="-5" dirty="0">
                <a:latin typeface="Segoe UI"/>
                <a:cs typeface="Segoe UI"/>
              </a:rPr>
              <a:t> modifications.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Geo-backup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copies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automatic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snapshots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day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RA-GRS storage. This can be </a:t>
            </a:r>
            <a:r>
              <a:rPr sz="1600" spc="-10" dirty="0">
                <a:latin typeface="Segoe UI"/>
                <a:cs typeface="Segoe UI"/>
              </a:rPr>
              <a:t>used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dirty="0">
                <a:latin typeface="Segoe UI"/>
                <a:cs typeface="Segoe UI"/>
              </a:rPr>
              <a:t>an </a:t>
            </a:r>
            <a:r>
              <a:rPr sz="1600" spc="-5" dirty="0">
                <a:latin typeface="Segoe UI"/>
                <a:cs typeface="Segoe UI"/>
              </a:rPr>
              <a:t>event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disaster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recover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-5" dirty="0">
                <a:latin typeface="Segoe UI"/>
                <a:cs typeface="Segoe UI"/>
              </a:rPr>
              <a:t> data </a:t>
            </a:r>
            <a:r>
              <a:rPr sz="1600" spc="-10" dirty="0">
                <a:latin typeface="Segoe UI"/>
                <a:cs typeface="Segoe UI"/>
              </a:rPr>
              <a:t>warehouse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new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region.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24-hour RPO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-10" dirty="0">
                <a:latin typeface="Segoe UI"/>
                <a:cs typeface="Segoe UI"/>
              </a:rPr>
              <a:t> geo-restore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68707"/>
            <a:ext cx="2991485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90"/>
              </a:lnSpc>
              <a:spcBef>
                <a:spcPts val="100"/>
              </a:spcBef>
            </a:pP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130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Analytics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2970"/>
              </a:lnSpc>
            </a:pPr>
            <a:r>
              <a:rPr sz="2500" b="0" i="1" spc="-110" dirty="0">
                <a:latin typeface="Segoe UI Semibold"/>
                <a:cs typeface="Segoe UI Semibold"/>
              </a:rPr>
              <a:t>n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80" dirty="0">
                <a:latin typeface="Segoe UI Semibold"/>
                <a:cs typeface="Segoe UI Semibold"/>
              </a:rPr>
              <a:t>w</a:t>
            </a:r>
            <a:r>
              <a:rPr sz="2500" b="0" i="1" spc="-145" dirty="0">
                <a:latin typeface="Segoe UI Semibold"/>
                <a:cs typeface="Segoe UI Semibold"/>
              </a:rPr>
              <a:t> </a:t>
            </a:r>
            <a:r>
              <a:rPr sz="2500" b="0" i="1" spc="-85" dirty="0">
                <a:latin typeface="Segoe UI Semibold"/>
                <a:cs typeface="Segoe UI Semibold"/>
              </a:rPr>
              <a:t>f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85" dirty="0">
                <a:latin typeface="Segoe UI Semibold"/>
                <a:cs typeface="Segoe UI Semibold"/>
              </a:rPr>
              <a:t>t</a:t>
            </a:r>
            <a:r>
              <a:rPr sz="2500" b="0" i="1" spc="-105" dirty="0">
                <a:latin typeface="Segoe UI Semibold"/>
                <a:cs typeface="Segoe UI Semibold"/>
              </a:rPr>
              <a:t>ur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r>
              <a:rPr sz="2500" b="0" i="1" spc="-175" dirty="0">
                <a:latin typeface="Segoe UI Semibold"/>
                <a:cs typeface="Segoe UI Semibold"/>
              </a:rPr>
              <a:t> 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130" dirty="0">
                <a:latin typeface="Segoe UI Semibold"/>
                <a:cs typeface="Segoe UI Semibold"/>
              </a:rPr>
              <a:t>v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80" dirty="0">
                <a:latin typeface="Segoe UI Semibold"/>
                <a:cs typeface="Segoe UI Semibold"/>
              </a:rPr>
              <a:t>il</a:t>
            </a:r>
            <a:r>
              <a:rPr sz="2500" b="0" i="1" spc="-114" dirty="0">
                <a:latin typeface="Segoe UI Semibold"/>
                <a:cs typeface="Segoe UI Semibold"/>
              </a:rPr>
              <a:t>a</a:t>
            </a:r>
            <a:r>
              <a:rPr sz="2500" b="0" i="1" spc="-120" dirty="0">
                <a:latin typeface="Segoe UI Semibold"/>
                <a:cs typeface="Segoe UI Semibold"/>
              </a:rPr>
              <a:t>b</a:t>
            </a:r>
            <a:r>
              <a:rPr sz="2500" b="0" i="1" spc="-80" dirty="0">
                <a:latin typeface="Segoe UI Semibold"/>
                <a:cs typeface="Segoe UI Semibold"/>
              </a:rPr>
              <a:t>l</a:t>
            </a:r>
            <a:r>
              <a:rPr sz="2500" b="0" i="1" spc="15" dirty="0">
                <a:latin typeface="Segoe UI Semibold"/>
                <a:cs typeface="Segoe UI Semibold"/>
              </a:rPr>
              <a:t>e</a:t>
            </a:r>
            <a:endParaRPr sz="25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841" y="1319087"/>
            <a:ext cx="5527040" cy="2657475"/>
            <a:chOff x="576841" y="1319087"/>
            <a:chExt cx="5527040" cy="265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841" y="1319087"/>
              <a:ext cx="5526778" cy="26570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562" y="1399793"/>
              <a:ext cx="5288280" cy="24764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6562" y="1399793"/>
              <a:ext cx="5288280" cy="2476500"/>
            </a:xfrm>
            <a:custGeom>
              <a:avLst/>
              <a:gdLst/>
              <a:ahLst/>
              <a:cxnLst/>
              <a:rect l="l" t="t" r="r" b="b"/>
              <a:pathLst>
                <a:path w="5288280" h="2476500">
                  <a:moveTo>
                    <a:pt x="0" y="179069"/>
                  </a:moveTo>
                  <a:lnTo>
                    <a:pt x="6395" y="131453"/>
                  </a:lnTo>
                  <a:lnTo>
                    <a:pt x="24445" y="88674"/>
                  </a:lnTo>
                  <a:lnTo>
                    <a:pt x="52443" y="52435"/>
                  </a:lnTo>
                  <a:lnTo>
                    <a:pt x="88681" y="24440"/>
                  </a:lnTo>
                  <a:lnTo>
                    <a:pt x="131455" y="6394"/>
                  </a:lnTo>
                  <a:lnTo>
                    <a:pt x="179057" y="0"/>
                  </a:lnTo>
                  <a:lnTo>
                    <a:pt x="5109210" y="0"/>
                  </a:lnTo>
                  <a:lnTo>
                    <a:pt x="5156826" y="6394"/>
                  </a:lnTo>
                  <a:lnTo>
                    <a:pt x="5199605" y="24440"/>
                  </a:lnTo>
                  <a:lnTo>
                    <a:pt x="5235844" y="52435"/>
                  </a:lnTo>
                  <a:lnTo>
                    <a:pt x="5263839" y="88674"/>
                  </a:lnTo>
                  <a:lnTo>
                    <a:pt x="5281885" y="131453"/>
                  </a:lnTo>
                  <a:lnTo>
                    <a:pt x="5288280" y="179069"/>
                  </a:lnTo>
                  <a:lnTo>
                    <a:pt x="5288280" y="2297429"/>
                  </a:lnTo>
                  <a:lnTo>
                    <a:pt x="5281885" y="2345046"/>
                  </a:lnTo>
                  <a:lnTo>
                    <a:pt x="5263839" y="2387825"/>
                  </a:lnTo>
                  <a:lnTo>
                    <a:pt x="5235844" y="2424064"/>
                  </a:lnTo>
                  <a:lnTo>
                    <a:pt x="5199605" y="2452059"/>
                  </a:lnTo>
                  <a:lnTo>
                    <a:pt x="5156826" y="2470105"/>
                  </a:lnTo>
                  <a:lnTo>
                    <a:pt x="5109210" y="2476499"/>
                  </a:lnTo>
                  <a:lnTo>
                    <a:pt x="179057" y="2476499"/>
                  </a:lnTo>
                  <a:lnTo>
                    <a:pt x="131455" y="2470105"/>
                  </a:lnTo>
                  <a:lnTo>
                    <a:pt x="88681" y="2452059"/>
                  </a:lnTo>
                  <a:lnTo>
                    <a:pt x="52443" y="2424064"/>
                  </a:lnTo>
                  <a:lnTo>
                    <a:pt x="24445" y="2387825"/>
                  </a:lnTo>
                  <a:lnTo>
                    <a:pt x="6395" y="2345046"/>
                  </a:lnTo>
                  <a:lnTo>
                    <a:pt x="0" y="2297429"/>
                  </a:lnTo>
                  <a:lnTo>
                    <a:pt x="0" y="179069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8405" y="1430566"/>
            <a:ext cx="4760595" cy="23012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80010" algn="ctr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GA</a:t>
            </a:r>
            <a:r>
              <a:rPr sz="2000" b="1" spc="-2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Resultset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caching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Materialized</a:t>
            </a:r>
            <a:r>
              <a:rPr sz="1600" spc="-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Views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Performance: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Ordered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columnstore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Heterogeneous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JSON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Trustworthy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compution:</a:t>
            </a:r>
            <a:r>
              <a:rPr sz="1600" b="1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Dynamic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Masking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Continuous</a:t>
            </a:r>
            <a:r>
              <a:rPr sz="1600" b="1" spc="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integration</a:t>
            </a:r>
            <a:r>
              <a:rPr sz="1600" b="1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&amp;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deployment:</a:t>
            </a:r>
            <a:r>
              <a:rPr sz="1600" b="1" spc="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SSDT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Read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committed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snapshot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isolation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56376" y="1299972"/>
            <a:ext cx="5546090" cy="2676525"/>
            <a:chOff x="6056376" y="1299972"/>
            <a:chExt cx="5546090" cy="26765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6376" y="1299972"/>
              <a:ext cx="5545835" cy="26761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5154" y="1399794"/>
              <a:ext cx="5288280" cy="24764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5154" y="1399794"/>
              <a:ext cx="5288280" cy="2476500"/>
            </a:xfrm>
            <a:custGeom>
              <a:avLst/>
              <a:gdLst/>
              <a:ahLst/>
              <a:cxnLst/>
              <a:rect l="l" t="t" r="r" b="b"/>
              <a:pathLst>
                <a:path w="5288280" h="2476500">
                  <a:moveTo>
                    <a:pt x="0" y="179069"/>
                  </a:moveTo>
                  <a:lnTo>
                    <a:pt x="6394" y="131453"/>
                  </a:lnTo>
                  <a:lnTo>
                    <a:pt x="24440" y="88674"/>
                  </a:lnTo>
                  <a:lnTo>
                    <a:pt x="52435" y="52435"/>
                  </a:lnTo>
                  <a:lnTo>
                    <a:pt x="88674" y="24440"/>
                  </a:lnTo>
                  <a:lnTo>
                    <a:pt x="131453" y="6394"/>
                  </a:lnTo>
                  <a:lnTo>
                    <a:pt x="179070" y="0"/>
                  </a:lnTo>
                  <a:lnTo>
                    <a:pt x="5109210" y="0"/>
                  </a:lnTo>
                  <a:lnTo>
                    <a:pt x="5156826" y="6394"/>
                  </a:lnTo>
                  <a:lnTo>
                    <a:pt x="5199605" y="24440"/>
                  </a:lnTo>
                  <a:lnTo>
                    <a:pt x="5235844" y="52435"/>
                  </a:lnTo>
                  <a:lnTo>
                    <a:pt x="5263839" y="88674"/>
                  </a:lnTo>
                  <a:lnTo>
                    <a:pt x="5281885" y="131453"/>
                  </a:lnTo>
                  <a:lnTo>
                    <a:pt x="5288280" y="179069"/>
                  </a:lnTo>
                  <a:lnTo>
                    <a:pt x="5288280" y="2297429"/>
                  </a:lnTo>
                  <a:lnTo>
                    <a:pt x="5281885" y="2345046"/>
                  </a:lnTo>
                  <a:lnTo>
                    <a:pt x="5263839" y="2387825"/>
                  </a:lnTo>
                  <a:lnTo>
                    <a:pt x="5235844" y="2424064"/>
                  </a:lnTo>
                  <a:lnTo>
                    <a:pt x="5199605" y="2452059"/>
                  </a:lnTo>
                  <a:lnTo>
                    <a:pt x="5156826" y="2470105"/>
                  </a:lnTo>
                  <a:lnTo>
                    <a:pt x="5109210" y="2476499"/>
                  </a:lnTo>
                  <a:lnTo>
                    <a:pt x="179070" y="2476499"/>
                  </a:lnTo>
                  <a:lnTo>
                    <a:pt x="131453" y="2470105"/>
                  </a:lnTo>
                  <a:lnTo>
                    <a:pt x="88674" y="2452059"/>
                  </a:lnTo>
                  <a:lnTo>
                    <a:pt x="52435" y="2424064"/>
                  </a:lnTo>
                  <a:lnTo>
                    <a:pt x="24440" y="2387825"/>
                  </a:lnTo>
                  <a:lnTo>
                    <a:pt x="6394" y="2345046"/>
                  </a:lnTo>
                  <a:lnTo>
                    <a:pt x="0" y="2297429"/>
                  </a:lnTo>
                  <a:lnTo>
                    <a:pt x="0" y="179069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8165" y="1577466"/>
            <a:ext cx="4645025" cy="1453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215" algn="ctr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Public</a:t>
            </a:r>
            <a:r>
              <a:rPr sz="2000" b="1" spc="-3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155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Workload</a:t>
            </a:r>
            <a:r>
              <a:rPr sz="1600" b="1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management:</a:t>
            </a:r>
            <a:r>
              <a:rPr sz="1600" b="1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Workload</a:t>
            </a:r>
            <a:r>
              <a:rPr sz="1600" spc="4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Isolation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ingestion: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Simple ingestion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COPY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Sharing: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Share</a:t>
            </a:r>
            <a:r>
              <a:rPr sz="1600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DW</a:t>
            </a:r>
            <a:r>
              <a:rPr sz="1600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Azure</a:t>
            </a:r>
            <a:r>
              <a:rPr sz="1600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Share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Trustworthy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computation:</a:t>
            </a:r>
            <a:r>
              <a:rPr sz="1600" b="1" spc="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Private</a:t>
            </a:r>
            <a:r>
              <a:rPr sz="160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LINK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11652" y="3930394"/>
            <a:ext cx="5546090" cy="2927985"/>
            <a:chOff x="3311652" y="3930394"/>
            <a:chExt cx="5546090" cy="292798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1652" y="3930394"/>
              <a:ext cx="5545836" cy="29276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0430" y="4033265"/>
              <a:ext cx="5288280" cy="27325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40430" y="4033265"/>
              <a:ext cx="5288280" cy="2733040"/>
            </a:xfrm>
            <a:custGeom>
              <a:avLst/>
              <a:gdLst/>
              <a:ahLst/>
              <a:cxnLst/>
              <a:rect l="l" t="t" r="r" b="b"/>
              <a:pathLst>
                <a:path w="5288280" h="2733040">
                  <a:moveTo>
                    <a:pt x="0" y="197611"/>
                  </a:moveTo>
                  <a:lnTo>
                    <a:pt x="5214" y="152275"/>
                  </a:lnTo>
                  <a:lnTo>
                    <a:pt x="20071" y="110671"/>
                  </a:lnTo>
                  <a:lnTo>
                    <a:pt x="43387" y="73981"/>
                  </a:lnTo>
                  <a:lnTo>
                    <a:pt x="73981" y="43387"/>
                  </a:lnTo>
                  <a:lnTo>
                    <a:pt x="110671" y="20071"/>
                  </a:lnTo>
                  <a:lnTo>
                    <a:pt x="152275" y="5214"/>
                  </a:lnTo>
                  <a:lnTo>
                    <a:pt x="197612" y="0"/>
                  </a:lnTo>
                  <a:lnTo>
                    <a:pt x="5090668" y="0"/>
                  </a:lnTo>
                  <a:lnTo>
                    <a:pt x="5136004" y="5214"/>
                  </a:lnTo>
                  <a:lnTo>
                    <a:pt x="5177608" y="20071"/>
                  </a:lnTo>
                  <a:lnTo>
                    <a:pt x="5214298" y="43387"/>
                  </a:lnTo>
                  <a:lnTo>
                    <a:pt x="5244892" y="73981"/>
                  </a:lnTo>
                  <a:lnTo>
                    <a:pt x="5268208" y="110671"/>
                  </a:lnTo>
                  <a:lnTo>
                    <a:pt x="5283065" y="152275"/>
                  </a:lnTo>
                  <a:lnTo>
                    <a:pt x="5288280" y="197611"/>
                  </a:lnTo>
                  <a:lnTo>
                    <a:pt x="5288280" y="2534970"/>
                  </a:lnTo>
                  <a:lnTo>
                    <a:pt x="5283065" y="2580268"/>
                  </a:lnTo>
                  <a:lnTo>
                    <a:pt x="5268208" y="2621851"/>
                  </a:lnTo>
                  <a:lnTo>
                    <a:pt x="5244892" y="2658533"/>
                  </a:lnTo>
                  <a:lnTo>
                    <a:pt x="5214298" y="2689128"/>
                  </a:lnTo>
                  <a:lnTo>
                    <a:pt x="5177608" y="2712450"/>
                  </a:lnTo>
                  <a:lnTo>
                    <a:pt x="5136004" y="2727314"/>
                  </a:lnTo>
                  <a:lnTo>
                    <a:pt x="5090668" y="2732531"/>
                  </a:lnTo>
                  <a:lnTo>
                    <a:pt x="197612" y="2732531"/>
                  </a:lnTo>
                  <a:lnTo>
                    <a:pt x="152275" y="2727314"/>
                  </a:lnTo>
                  <a:lnTo>
                    <a:pt x="110671" y="2712450"/>
                  </a:lnTo>
                  <a:lnTo>
                    <a:pt x="73981" y="2689128"/>
                  </a:lnTo>
                  <a:lnTo>
                    <a:pt x="43387" y="2658533"/>
                  </a:lnTo>
                  <a:lnTo>
                    <a:pt x="20071" y="2621851"/>
                  </a:lnTo>
                  <a:lnTo>
                    <a:pt x="5214" y="2580268"/>
                  </a:lnTo>
                  <a:lnTo>
                    <a:pt x="0" y="2534970"/>
                  </a:lnTo>
                  <a:lnTo>
                    <a:pt x="0" y="197611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69029" y="4216653"/>
            <a:ext cx="4817110" cy="248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Private</a:t>
            </a:r>
            <a:r>
              <a:rPr sz="2000" b="1" spc="-3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2000" b="1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003B6A"/>
                </a:solidFill>
                <a:latin typeface="Segoe UI"/>
                <a:cs typeface="Segoe UI"/>
              </a:rPr>
              <a:t>features: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1160"/>
              </a:spcBef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ingestion: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Streaming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ingestion</a:t>
            </a:r>
            <a:r>
              <a:rPr sz="1600" spc="-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&amp; </a:t>
            </a:r>
            <a:r>
              <a:rPr sz="1600" dirty="0">
                <a:solidFill>
                  <a:srgbClr val="003B6A"/>
                </a:solidFill>
                <a:latin typeface="Calibri"/>
                <a:cs typeface="Calibri"/>
              </a:rPr>
              <a:t>analytics</a:t>
            </a:r>
            <a:r>
              <a:rPr sz="1600" spc="-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in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DW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Built-in</a:t>
            </a: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 ML:</a:t>
            </a:r>
            <a:r>
              <a:rPr sz="1600" b="1" spc="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Native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Prediction/Scoring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003B6A"/>
                </a:solidFill>
                <a:latin typeface="Calibri"/>
                <a:cs typeface="Calibri"/>
              </a:rPr>
              <a:t>Data</a:t>
            </a: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003B6A"/>
                </a:solidFill>
                <a:latin typeface="Calibri"/>
                <a:cs typeface="Calibri"/>
              </a:rPr>
              <a:t>lake</a:t>
            </a:r>
            <a:r>
              <a:rPr sz="1600" b="1" spc="-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enabled: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3B6A"/>
                </a:solidFill>
                <a:latin typeface="Calibri"/>
                <a:cs typeface="Calibri"/>
              </a:rPr>
              <a:t>Fast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 query</a:t>
            </a:r>
            <a:r>
              <a:rPr sz="1600" spc="1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over</a:t>
            </a:r>
            <a:r>
              <a:rPr sz="1600" spc="2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Parquet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files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Updateable</a:t>
            </a:r>
            <a:r>
              <a:rPr sz="1600" spc="-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distribution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FROM</a:t>
            </a:r>
            <a:r>
              <a:rPr sz="1600" spc="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clause</a:t>
            </a:r>
            <a:r>
              <a:rPr sz="1600" spc="-2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with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joins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Language:</a:t>
            </a:r>
            <a:r>
              <a:rPr sz="1600" b="1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Multi-column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3B6A"/>
                </a:solidFill>
                <a:latin typeface="Calibri"/>
                <a:cs typeface="Calibri"/>
              </a:rPr>
              <a:t>distribution</a:t>
            </a:r>
            <a:r>
              <a:rPr sz="1600" spc="-4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support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SzPct val="68750"/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003B6A"/>
                </a:solidFill>
                <a:latin typeface="Calibri"/>
                <a:cs typeface="Calibri"/>
              </a:rPr>
              <a:t>Security:</a:t>
            </a:r>
            <a:r>
              <a:rPr sz="1600" b="1" spc="30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Column-level</a:t>
            </a:r>
            <a:r>
              <a:rPr sz="1600" spc="-15" dirty="0">
                <a:solidFill>
                  <a:srgbClr val="003B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3B6A"/>
                </a:solidFill>
                <a:latin typeface="Calibri"/>
                <a:cs typeface="Calibri"/>
              </a:rPr>
              <a:t>Encryption</a:t>
            </a:r>
            <a:endParaRPr sz="16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670"/>
              </a:spcBef>
            </a:pPr>
            <a:r>
              <a:rPr sz="1400" b="1" dirty="0">
                <a:solidFill>
                  <a:srgbClr val="003B6A"/>
                </a:solidFill>
                <a:latin typeface="Segoe UI"/>
                <a:cs typeface="Segoe UI"/>
              </a:rPr>
              <a:t>Note</a:t>
            </a:r>
            <a:r>
              <a:rPr sz="1400" dirty="0">
                <a:solidFill>
                  <a:srgbClr val="003B6A"/>
                </a:solidFill>
                <a:latin typeface="Segoe UI"/>
                <a:cs typeface="Segoe UI"/>
              </a:rPr>
              <a:t>:</a:t>
            </a:r>
            <a:r>
              <a:rPr sz="1400" spc="-2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private</a:t>
            </a:r>
            <a:r>
              <a:rPr sz="1400" spc="-1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preview</a:t>
            </a:r>
            <a:r>
              <a:rPr sz="1400" spc="10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features</a:t>
            </a:r>
            <a:r>
              <a:rPr sz="1400" spc="-10" dirty="0">
                <a:solidFill>
                  <a:srgbClr val="003B6A"/>
                </a:solidFill>
                <a:latin typeface="Segoe UI"/>
                <a:cs typeface="Segoe UI"/>
              </a:rPr>
              <a:t> require</a:t>
            </a:r>
            <a:r>
              <a:rPr sz="1400" spc="5" dirty="0">
                <a:solidFill>
                  <a:srgbClr val="003B6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3B6A"/>
                </a:solidFill>
                <a:latin typeface="Segoe UI"/>
                <a:cs typeface="Segoe UI"/>
              </a:rPr>
              <a:t>whitelisting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0050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Power</a:t>
            </a:r>
            <a:r>
              <a:rPr sz="34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BI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Aggregations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95" dirty="0">
                <a:solidFill>
                  <a:srgbClr val="0078D3"/>
                </a:solidFill>
                <a:latin typeface="Segoe UI Semibold"/>
                <a:cs typeface="Segoe UI Semibold"/>
              </a:rPr>
              <a:t>query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performance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132332"/>
            <a:ext cx="11125200" cy="556335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273249"/>
            <a:ext cx="505269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Q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29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On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-D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m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d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5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52827" y="3331464"/>
            <a:ext cx="9561830" cy="2729865"/>
            <a:chOff x="2052827" y="3331464"/>
            <a:chExt cx="9561830" cy="2729865"/>
          </a:xfrm>
        </p:grpSpPr>
        <p:sp>
          <p:nvSpPr>
            <p:cNvPr id="19" name="object 19"/>
            <p:cNvSpPr/>
            <p:nvPr/>
          </p:nvSpPr>
          <p:spPr>
            <a:xfrm>
              <a:off x="3931920" y="4998720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2487" y="5782564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70847" y="557784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3"/>
              <a:ext cx="1874011" cy="1145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2828" y="3331463"/>
              <a:ext cx="35560" cy="1530350"/>
            </a:xfrm>
            <a:custGeom>
              <a:avLst/>
              <a:gdLst/>
              <a:ahLst/>
              <a:cxnLst/>
              <a:rect l="l" t="t" r="r" b="b"/>
              <a:pathLst>
                <a:path w="35560" h="1530350">
                  <a:moveTo>
                    <a:pt x="35052" y="1092708"/>
                  </a:moveTo>
                  <a:lnTo>
                    <a:pt x="0" y="1092708"/>
                  </a:lnTo>
                  <a:lnTo>
                    <a:pt x="0" y="1530096"/>
                  </a:lnTo>
                  <a:lnTo>
                    <a:pt x="35052" y="1530096"/>
                  </a:lnTo>
                  <a:lnTo>
                    <a:pt x="35052" y="1092708"/>
                  </a:lnTo>
                  <a:close/>
                </a:path>
                <a:path w="35560" h="1530350">
                  <a:moveTo>
                    <a:pt x="35052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35052" y="429768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2" name="object 32"/>
            <p:cNvSpPr/>
            <p:nvPr/>
          </p:nvSpPr>
          <p:spPr>
            <a:xfrm>
              <a:off x="2052828" y="3875531"/>
              <a:ext cx="35560" cy="436245"/>
            </a:xfrm>
            <a:custGeom>
              <a:avLst/>
              <a:gdLst/>
              <a:ahLst/>
              <a:cxnLst/>
              <a:rect l="l" t="t" r="r" b="b"/>
              <a:pathLst>
                <a:path w="35560" h="436245">
                  <a:moveTo>
                    <a:pt x="0" y="435864"/>
                  </a:moveTo>
                  <a:lnTo>
                    <a:pt x="35052" y="435864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16096" y="4059935"/>
            <a:ext cx="4213860" cy="494030"/>
            <a:chOff x="3816096" y="4059935"/>
            <a:chExt cx="4213860" cy="494030"/>
          </a:xfrm>
        </p:grpSpPr>
        <p:sp>
          <p:nvSpPr>
            <p:cNvPr id="42" name="object 42"/>
            <p:cNvSpPr/>
            <p:nvPr/>
          </p:nvSpPr>
          <p:spPr>
            <a:xfrm>
              <a:off x="5952744" y="4059935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2" y="4146803"/>
              <a:ext cx="594360" cy="3093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792759" y="3124009"/>
            <a:ext cx="3822065" cy="1628139"/>
            <a:chOff x="7792759" y="3124009"/>
            <a:chExt cx="3822065" cy="1628139"/>
          </a:xfrm>
        </p:grpSpPr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2" y="3549395"/>
              <a:ext cx="851154" cy="1145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7" y="3614980"/>
              <a:ext cx="40629" cy="9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7"/>
              <a:ext cx="488061" cy="1287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78529"/>
            <a:ext cx="2085339" cy="26987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488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8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9602" y="3478529"/>
            <a:ext cx="2071370" cy="269875"/>
          </a:xfrm>
          <a:prstGeom prst="rect">
            <a:avLst/>
          </a:prstGeom>
          <a:solidFill>
            <a:srgbClr val="7E7E7E"/>
          </a:solidFill>
          <a:ln w="38100">
            <a:solidFill>
              <a:srgbClr val="FF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85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1050925"/>
            <a:chOff x="1865376" y="1435417"/>
            <a:chExt cx="9749790" cy="1050925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402319" y="1638808"/>
              <a:ext cx="669290" cy="50800"/>
            </a:xfrm>
            <a:custGeom>
              <a:avLst/>
              <a:gdLst/>
              <a:ahLst/>
              <a:cxnLst/>
              <a:rect l="l" t="t" r="r" b="b"/>
              <a:pathLst>
                <a:path w="669290" h="50800">
                  <a:moveTo>
                    <a:pt x="25526" y="0"/>
                  </a:moveTo>
                  <a:lnTo>
                    <a:pt x="15662" y="1912"/>
                  </a:lnTo>
                  <a:lnTo>
                    <a:pt x="7572" y="7302"/>
                  </a:lnTo>
                  <a:lnTo>
                    <a:pt x="2077" y="15359"/>
                  </a:lnTo>
                  <a:lnTo>
                    <a:pt x="0" y="25272"/>
                  </a:lnTo>
                  <a:lnTo>
                    <a:pt x="1912" y="35137"/>
                  </a:lnTo>
                  <a:lnTo>
                    <a:pt x="7302" y="43227"/>
                  </a:lnTo>
                  <a:lnTo>
                    <a:pt x="15359" y="48722"/>
                  </a:lnTo>
                  <a:lnTo>
                    <a:pt x="25273" y="50800"/>
                  </a:lnTo>
                  <a:lnTo>
                    <a:pt x="35137" y="48887"/>
                  </a:lnTo>
                  <a:lnTo>
                    <a:pt x="43227" y="43497"/>
                  </a:lnTo>
                  <a:lnTo>
                    <a:pt x="48722" y="35440"/>
                  </a:lnTo>
                  <a:lnTo>
                    <a:pt x="49467" y="31887"/>
                  </a:lnTo>
                  <a:lnTo>
                    <a:pt x="25400" y="31750"/>
                  </a:lnTo>
                  <a:lnTo>
                    <a:pt x="25400" y="19050"/>
                  </a:lnTo>
                  <a:lnTo>
                    <a:pt x="49543" y="19050"/>
                  </a:lnTo>
                  <a:lnTo>
                    <a:pt x="48887" y="15662"/>
                  </a:lnTo>
                  <a:lnTo>
                    <a:pt x="43497" y="7572"/>
                  </a:lnTo>
                  <a:lnTo>
                    <a:pt x="35440" y="2077"/>
                  </a:lnTo>
                  <a:lnTo>
                    <a:pt x="25526" y="0"/>
                  </a:lnTo>
                  <a:close/>
                </a:path>
                <a:path w="669290" h="50800">
                  <a:moveTo>
                    <a:pt x="49570" y="19188"/>
                  </a:moveTo>
                  <a:lnTo>
                    <a:pt x="50800" y="25526"/>
                  </a:lnTo>
                  <a:lnTo>
                    <a:pt x="49467" y="31887"/>
                  </a:lnTo>
                  <a:lnTo>
                    <a:pt x="669162" y="35432"/>
                  </a:lnTo>
                  <a:lnTo>
                    <a:pt x="669162" y="22732"/>
                  </a:lnTo>
                  <a:lnTo>
                    <a:pt x="49570" y="19188"/>
                  </a:lnTo>
                  <a:close/>
                </a:path>
                <a:path w="669290" h="50800">
                  <a:moveTo>
                    <a:pt x="25400" y="19050"/>
                  </a:moveTo>
                  <a:lnTo>
                    <a:pt x="25400" y="31750"/>
                  </a:lnTo>
                  <a:lnTo>
                    <a:pt x="49467" y="31887"/>
                  </a:lnTo>
                  <a:lnTo>
                    <a:pt x="50800" y="25526"/>
                  </a:lnTo>
                  <a:lnTo>
                    <a:pt x="49570" y="19188"/>
                  </a:lnTo>
                  <a:lnTo>
                    <a:pt x="25400" y="19050"/>
                  </a:lnTo>
                  <a:close/>
                </a:path>
                <a:path w="669290" h="50800">
                  <a:moveTo>
                    <a:pt x="49543" y="19050"/>
                  </a:moveTo>
                  <a:lnTo>
                    <a:pt x="25400" y="19050"/>
                  </a:lnTo>
                  <a:lnTo>
                    <a:pt x="49570" y="19188"/>
                  </a:lnTo>
                  <a:lnTo>
                    <a:pt x="4954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87879" y="4424171"/>
            <a:ext cx="1615440" cy="43751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087879" y="3875532"/>
            <a:ext cx="1615440" cy="43624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722370" y="3966209"/>
            <a:ext cx="2220595" cy="634365"/>
          </a:xfrm>
          <a:custGeom>
            <a:avLst/>
            <a:gdLst/>
            <a:ahLst/>
            <a:cxnLst/>
            <a:rect l="l" t="t" r="r" b="b"/>
            <a:pathLst>
              <a:path w="2220595" h="634364">
                <a:moveTo>
                  <a:pt x="0" y="633983"/>
                </a:moveTo>
                <a:lnTo>
                  <a:pt x="2220468" y="633983"/>
                </a:lnTo>
                <a:lnTo>
                  <a:pt x="2220468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" y="522173"/>
            <a:ext cx="70713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0" dirty="0">
                <a:latin typeface="Segoe UI Semibold"/>
                <a:cs typeface="Segoe UI Semibold"/>
              </a:rPr>
              <a:t>Synapse</a:t>
            </a:r>
            <a:r>
              <a:rPr sz="3600" b="0" spc="-130" dirty="0">
                <a:latin typeface="Segoe UI Semibold"/>
                <a:cs typeface="Segoe UI Semibold"/>
              </a:rPr>
              <a:t> </a:t>
            </a: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95" dirty="0">
                <a:latin typeface="Segoe UI Semibold"/>
                <a:cs typeface="Segoe UI Semibold"/>
              </a:rPr>
              <a:t> </a:t>
            </a:r>
            <a:r>
              <a:rPr sz="3600" b="0" spc="-45" dirty="0">
                <a:latin typeface="Segoe UI Semibold"/>
                <a:cs typeface="Segoe UI Semibold"/>
              </a:rPr>
              <a:t>on-demand</a:t>
            </a:r>
            <a:r>
              <a:rPr sz="3600" b="0" spc="-125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scenarios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5216" y="1437132"/>
            <a:ext cx="2272665" cy="2441575"/>
            <a:chOff x="585216" y="1437132"/>
            <a:chExt cx="2272665" cy="2441575"/>
          </a:xfrm>
        </p:grpSpPr>
        <p:sp>
          <p:nvSpPr>
            <p:cNvPr id="4" name="object 4"/>
            <p:cNvSpPr/>
            <p:nvPr/>
          </p:nvSpPr>
          <p:spPr>
            <a:xfrm>
              <a:off x="585216" y="1437132"/>
              <a:ext cx="2272665" cy="2441575"/>
            </a:xfrm>
            <a:custGeom>
              <a:avLst/>
              <a:gdLst/>
              <a:ahLst/>
              <a:cxnLst/>
              <a:rect l="l" t="t" r="r" b="b"/>
              <a:pathLst>
                <a:path w="2272665" h="2441575">
                  <a:moveTo>
                    <a:pt x="2272284" y="0"/>
                  </a:moveTo>
                  <a:lnTo>
                    <a:pt x="0" y="0"/>
                  </a:lnTo>
                  <a:lnTo>
                    <a:pt x="0" y="2441448"/>
                  </a:lnTo>
                  <a:lnTo>
                    <a:pt x="2272284" y="2441448"/>
                  </a:lnTo>
                  <a:lnTo>
                    <a:pt x="22722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826" y="2411603"/>
              <a:ext cx="1650809" cy="24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796" y="2716403"/>
              <a:ext cx="1357312" cy="2470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57500" y="1437132"/>
            <a:ext cx="8746490" cy="24415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Segoe UI"/>
                <a:cs typeface="Segoe UI"/>
              </a:rPr>
              <a:t>What’s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in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this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file?</a:t>
            </a:r>
            <a:r>
              <a:rPr sz="2000" spc="3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many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rows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10" dirty="0">
                <a:latin typeface="Segoe UI"/>
                <a:cs typeface="Segoe UI"/>
              </a:rPr>
              <a:t>are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there?</a:t>
            </a:r>
            <a:r>
              <a:rPr sz="2000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What’s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max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value?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Segoe UI"/>
                <a:cs typeface="Segoe UI"/>
              </a:rPr>
              <a:t>SQL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On-demand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reduces</a:t>
            </a:r>
            <a:r>
              <a:rPr sz="2000" b="1" spc="2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lake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exploration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to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the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right-click!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3691" y="3994403"/>
            <a:ext cx="2273935" cy="2520950"/>
            <a:chOff x="583691" y="3994403"/>
            <a:chExt cx="2273935" cy="2520950"/>
          </a:xfrm>
        </p:grpSpPr>
        <p:sp>
          <p:nvSpPr>
            <p:cNvPr id="9" name="object 9"/>
            <p:cNvSpPr/>
            <p:nvPr/>
          </p:nvSpPr>
          <p:spPr>
            <a:xfrm>
              <a:off x="583691" y="3994403"/>
              <a:ext cx="2273935" cy="2520950"/>
            </a:xfrm>
            <a:custGeom>
              <a:avLst/>
              <a:gdLst/>
              <a:ahLst/>
              <a:cxnLst/>
              <a:rect l="l" t="t" r="r" b="b"/>
              <a:pathLst>
                <a:path w="2273935" h="2520950">
                  <a:moveTo>
                    <a:pt x="2273808" y="0"/>
                  </a:moveTo>
                  <a:lnTo>
                    <a:pt x="0" y="0"/>
                  </a:lnTo>
                  <a:lnTo>
                    <a:pt x="0" y="2520696"/>
                  </a:lnTo>
                  <a:lnTo>
                    <a:pt x="2273808" y="2520696"/>
                  </a:lnTo>
                  <a:lnTo>
                    <a:pt x="227380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864" y="5018404"/>
              <a:ext cx="525653" cy="181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782" y="5309996"/>
              <a:ext cx="1786305" cy="19456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57500" y="3994403"/>
            <a:ext cx="8745220" cy="25209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How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to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5" dirty="0">
                <a:latin typeface="Segoe UI"/>
                <a:cs typeface="Segoe UI"/>
              </a:rPr>
              <a:t>convert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spc="-20" dirty="0">
                <a:latin typeface="Segoe UI"/>
                <a:cs typeface="Segoe UI"/>
              </a:rPr>
              <a:t>CSVs </a:t>
            </a:r>
            <a:r>
              <a:rPr sz="2000" spc="-5" dirty="0">
                <a:latin typeface="Segoe UI"/>
                <a:cs typeface="Segoe UI"/>
              </a:rPr>
              <a:t>to </a:t>
            </a:r>
            <a:r>
              <a:rPr sz="2000" spc="-15" dirty="0">
                <a:latin typeface="Segoe UI"/>
                <a:cs typeface="Segoe UI"/>
              </a:rPr>
              <a:t>Parquet </a:t>
            </a:r>
            <a:r>
              <a:rPr sz="2000" spc="-10" dirty="0">
                <a:latin typeface="Segoe UI"/>
                <a:cs typeface="Segoe UI"/>
              </a:rPr>
              <a:t>quickly?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How</a:t>
            </a:r>
            <a:r>
              <a:rPr sz="2000" spc="-5" dirty="0">
                <a:latin typeface="Segoe UI"/>
                <a:cs typeface="Segoe UI"/>
              </a:rPr>
              <a:t> to </a:t>
            </a:r>
            <a:r>
              <a:rPr sz="2000" dirty="0">
                <a:latin typeface="Segoe UI"/>
                <a:cs typeface="Segoe UI"/>
              </a:rPr>
              <a:t>transform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the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raw data?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Segoe UI"/>
                <a:cs typeface="Segoe UI"/>
              </a:rPr>
              <a:t>Use the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full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power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20" dirty="0">
                <a:latin typeface="Segoe UI"/>
                <a:cs typeface="Segoe UI"/>
              </a:rPr>
              <a:t>of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5" dirty="0">
                <a:latin typeface="Segoe UI"/>
                <a:cs typeface="Segoe UI"/>
              </a:rPr>
              <a:t>T-SQL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to</a:t>
            </a:r>
            <a:r>
              <a:rPr sz="2000" b="1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transform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the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in</a:t>
            </a:r>
            <a:r>
              <a:rPr sz="2000" b="1" spc="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the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data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lake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1057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On-D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99070"/>
            <a:ext cx="5482590" cy="24434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interactive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high</a:t>
            </a:r>
            <a:r>
              <a:rPr sz="1600" spc="-10" dirty="0">
                <a:latin typeface="Segoe UI"/>
                <a:cs typeface="Segoe UI"/>
              </a:rPr>
              <a:t> scale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 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dirty="0">
                <a:latin typeface="Segoe UI"/>
                <a:cs typeface="Segoe UI"/>
              </a:rPr>
              <a:t>Serverless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latin typeface="Segoe UI"/>
                <a:cs typeface="Segoe UI"/>
              </a:rPr>
              <a:t>No infrastructure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b="1" i="1" spc="-25" dirty="0">
                <a:latin typeface="Segoe UI"/>
                <a:cs typeface="Segoe UI"/>
              </a:rPr>
              <a:t>Pay</a:t>
            </a:r>
            <a:r>
              <a:rPr sz="1600" b="1" i="1" dirty="0">
                <a:latin typeface="Segoe UI"/>
                <a:cs typeface="Segoe UI"/>
              </a:rPr>
              <a:t> </a:t>
            </a:r>
            <a:r>
              <a:rPr sz="1600" b="1" i="1" spc="-5" dirty="0">
                <a:latin typeface="Segoe UI"/>
                <a:cs typeface="Segoe UI"/>
              </a:rPr>
              <a:t>only for</a:t>
            </a:r>
            <a:r>
              <a:rPr sz="1600" b="1" i="1" spc="-10" dirty="0">
                <a:latin typeface="Segoe UI"/>
                <a:cs typeface="Segoe UI"/>
              </a:rPr>
              <a:t> </a:t>
            </a:r>
            <a:r>
              <a:rPr sz="1600" b="1" i="1" spc="10" dirty="0">
                <a:latin typeface="Segoe UI"/>
                <a:cs typeface="Segoe UI"/>
              </a:rPr>
              <a:t>query </a:t>
            </a:r>
            <a:r>
              <a:rPr sz="1600" b="1" i="1" spc="-10" dirty="0">
                <a:latin typeface="Segoe UI"/>
                <a:cs typeface="Segoe UI"/>
              </a:rPr>
              <a:t>execution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3416310"/>
            <a:ext cx="4826000" cy="20935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latin typeface="Segoe UI"/>
                <a:cs typeface="Segoe UI"/>
              </a:rPr>
              <a:t>No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ETL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endParaRPr sz="1600">
              <a:latin typeface="Segoe UI"/>
              <a:cs typeface="Segoe UI"/>
            </a:endParaRPr>
          </a:p>
          <a:p>
            <a:pPr marL="12700" marR="935355">
              <a:lnSpc>
                <a:spcPct val="141200"/>
              </a:lnSpc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Databricks,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HDInsight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T-SQL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latin typeface="Segoe UI"/>
                <a:cs typeface="Segoe UI"/>
              </a:rPr>
              <a:t>Supports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various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(Parquet,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45" dirty="0">
                <a:latin typeface="Segoe UI"/>
                <a:cs typeface="Segoe UI"/>
              </a:rPr>
              <a:t>CSV,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Support for BI</a:t>
            </a:r>
            <a:r>
              <a:rPr sz="1600" spc="-10" dirty="0">
                <a:latin typeface="Segoe UI"/>
                <a:cs typeface="Segoe UI"/>
              </a:rPr>
              <a:t> ecosystem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9370" y="89281"/>
            <a:ext cx="950594" cy="106045"/>
            <a:chOff x="2079370" y="89281"/>
            <a:chExt cx="950594" cy="1060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370" y="92837"/>
              <a:ext cx="415544" cy="1019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297" y="143108"/>
              <a:ext cx="33723" cy="105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621" y="89281"/>
              <a:ext cx="465835" cy="9512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257544" y="2650235"/>
            <a:ext cx="3660775" cy="1925320"/>
            <a:chOff x="6257544" y="2650235"/>
            <a:chExt cx="3660775" cy="1925320"/>
          </a:xfrm>
        </p:grpSpPr>
        <p:sp>
          <p:nvSpPr>
            <p:cNvPr id="12" name="object 12"/>
            <p:cNvSpPr/>
            <p:nvPr/>
          </p:nvSpPr>
          <p:spPr>
            <a:xfrm>
              <a:off x="6257544" y="2650235"/>
              <a:ext cx="830580" cy="542925"/>
            </a:xfrm>
            <a:custGeom>
              <a:avLst/>
              <a:gdLst/>
              <a:ahLst/>
              <a:cxnLst/>
              <a:rect l="l" t="t" r="r" b="b"/>
              <a:pathLst>
                <a:path w="830579" h="542925">
                  <a:moveTo>
                    <a:pt x="830579" y="0"/>
                  </a:moveTo>
                  <a:lnTo>
                    <a:pt x="0" y="0"/>
                  </a:lnTo>
                  <a:lnTo>
                    <a:pt x="0" y="542544"/>
                  </a:lnTo>
                  <a:lnTo>
                    <a:pt x="830579" y="542544"/>
                  </a:lnTo>
                  <a:lnTo>
                    <a:pt x="83057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71844" y="4012691"/>
              <a:ext cx="3546475" cy="562610"/>
            </a:xfrm>
            <a:custGeom>
              <a:avLst/>
              <a:gdLst/>
              <a:ahLst/>
              <a:cxnLst/>
              <a:rect l="l" t="t" r="r" b="b"/>
              <a:pathLst>
                <a:path w="3546475" h="562610">
                  <a:moveTo>
                    <a:pt x="3546348" y="0"/>
                  </a:moveTo>
                  <a:lnTo>
                    <a:pt x="0" y="0"/>
                  </a:lnTo>
                  <a:lnTo>
                    <a:pt x="0" y="562355"/>
                  </a:lnTo>
                  <a:lnTo>
                    <a:pt x="3546348" y="562355"/>
                  </a:lnTo>
                  <a:lnTo>
                    <a:pt x="35463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943" y="4233798"/>
              <a:ext cx="81406" cy="643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5719" y="4340478"/>
              <a:ext cx="74802" cy="64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71844" y="4012691"/>
            <a:ext cx="3546475" cy="56261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1657985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90459" y="4085844"/>
            <a:ext cx="434340" cy="436245"/>
          </a:xfrm>
          <a:custGeom>
            <a:avLst/>
            <a:gdLst/>
            <a:ahLst/>
            <a:cxnLst/>
            <a:rect l="l" t="t" r="r" b="b"/>
            <a:pathLst>
              <a:path w="434340" h="436245">
                <a:moveTo>
                  <a:pt x="0" y="217931"/>
                </a:moveTo>
                <a:lnTo>
                  <a:pt x="108585" y="0"/>
                </a:lnTo>
                <a:lnTo>
                  <a:pt x="325755" y="0"/>
                </a:lnTo>
                <a:lnTo>
                  <a:pt x="434340" y="217931"/>
                </a:lnTo>
                <a:lnTo>
                  <a:pt x="325755" y="435863"/>
                </a:lnTo>
                <a:lnTo>
                  <a:pt x="108585" y="435863"/>
                </a:lnTo>
                <a:lnTo>
                  <a:pt x="0" y="217931"/>
                </a:lnTo>
                <a:close/>
              </a:path>
              <a:path w="434340" h="436245">
                <a:moveTo>
                  <a:pt x="118872" y="91439"/>
                </a:moveTo>
                <a:lnTo>
                  <a:pt x="272034" y="91439"/>
                </a:lnTo>
                <a:lnTo>
                  <a:pt x="333756" y="153161"/>
                </a:lnTo>
                <a:lnTo>
                  <a:pt x="333756" y="345947"/>
                </a:lnTo>
                <a:lnTo>
                  <a:pt x="118872" y="345947"/>
                </a:lnTo>
                <a:lnTo>
                  <a:pt x="118872" y="914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99831" y="2410967"/>
            <a:ext cx="1053465" cy="1007744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325755">
              <a:lnSpc>
                <a:spcPct val="100000"/>
              </a:lnSpc>
            </a:pPr>
            <a:r>
              <a:rPr sz="1000" spc="-10" dirty="0">
                <a:solidFill>
                  <a:srgbClr val="505050"/>
                </a:solidFill>
                <a:latin typeface="Segoe UI Black"/>
                <a:cs typeface="Segoe UI Black"/>
              </a:rPr>
              <a:t>SQL</a:t>
            </a:r>
            <a:r>
              <a:rPr sz="1000" spc="-45" dirty="0">
                <a:solidFill>
                  <a:srgbClr val="505050"/>
                </a:solidFill>
                <a:latin typeface="Segoe UI Black"/>
                <a:cs typeface="Segoe UI Black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On</a:t>
            </a:r>
            <a:endParaRPr sz="1000">
              <a:latin typeface="Segoe UI Black"/>
              <a:cs typeface="Segoe UI Black"/>
            </a:endParaRPr>
          </a:p>
          <a:p>
            <a:pPr marL="361950" marR="236220" indent="-71755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D</a:t>
            </a:r>
            <a:r>
              <a:rPr sz="1000" spc="-15" dirty="0">
                <a:solidFill>
                  <a:srgbClr val="505050"/>
                </a:solidFill>
                <a:latin typeface="Segoe UI Black"/>
                <a:cs typeface="Segoe UI Black"/>
              </a:rPr>
              <a:t>e</a:t>
            </a:r>
            <a:r>
              <a:rPr sz="1000" spc="-10" dirty="0">
                <a:solidFill>
                  <a:srgbClr val="505050"/>
                </a:solidFill>
                <a:latin typeface="Segoe UI Black"/>
                <a:cs typeface="Segoe UI Black"/>
              </a:rPr>
              <a:t>m</a:t>
            </a:r>
            <a:r>
              <a:rPr sz="1000" dirty="0">
                <a:solidFill>
                  <a:srgbClr val="505050"/>
                </a:solidFill>
                <a:latin typeface="Segoe UI Black"/>
                <a:cs typeface="Segoe UI Black"/>
              </a:rPr>
              <a:t>a</a:t>
            </a:r>
            <a:r>
              <a:rPr sz="1000" spc="-5" dirty="0">
                <a:solidFill>
                  <a:srgbClr val="505050"/>
                </a:solidFill>
                <a:latin typeface="Segoe UI Black"/>
                <a:cs typeface="Segoe UI Black"/>
              </a:rPr>
              <a:t>nd  Query</a:t>
            </a:r>
            <a:endParaRPr sz="1000">
              <a:latin typeface="Segoe UI Black"/>
              <a:cs typeface="Segoe UI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08868" y="231774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81181" y="2821939"/>
            <a:ext cx="10725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Studio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21314" y="3392170"/>
            <a:ext cx="349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SS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87511" y="3418332"/>
            <a:ext cx="76200" cy="594360"/>
          </a:xfrm>
          <a:custGeom>
            <a:avLst/>
            <a:gdLst/>
            <a:ahLst/>
            <a:cxnLst/>
            <a:rect l="l" t="t" r="r" b="b"/>
            <a:pathLst>
              <a:path w="76200" h="594360">
                <a:moveTo>
                  <a:pt x="44450" y="63500"/>
                </a:moveTo>
                <a:lnTo>
                  <a:pt x="31750" y="63500"/>
                </a:lnTo>
                <a:lnTo>
                  <a:pt x="31750" y="114300"/>
                </a:lnTo>
                <a:lnTo>
                  <a:pt x="44450" y="114300"/>
                </a:lnTo>
                <a:lnTo>
                  <a:pt x="44450" y="63500"/>
                </a:lnTo>
                <a:close/>
              </a:path>
              <a:path w="76200" h="5943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9436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594360">
                <a:moveTo>
                  <a:pt x="44450" y="152400"/>
                </a:moveTo>
                <a:lnTo>
                  <a:pt x="31750" y="152400"/>
                </a:lnTo>
                <a:lnTo>
                  <a:pt x="31750" y="203199"/>
                </a:lnTo>
                <a:lnTo>
                  <a:pt x="44450" y="203199"/>
                </a:lnTo>
                <a:lnTo>
                  <a:pt x="44450" y="152400"/>
                </a:lnTo>
                <a:close/>
              </a:path>
              <a:path w="76200" h="594360">
                <a:moveTo>
                  <a:pt x="44450" y="241299"/>
                </a:moveTo>
                <a:lnTo>
                  <a:pt x="31750" y="241299"/>
                </a:lnTo>
                <a:lnTo>
                  <a:pt x="31750" y="292099"/>
                </a:lnTo>
                <a:lnTo>
                  <a:pt x="44450" y="292099"/>
                </a:lnTo>
                <a:lnTo>
                  <a:pt x="44450" y="241299"/>
                </a:lnTo>
                <a:close/>
              </a:path>
              <a:path w="76200" h="594360">
                <a:moveTo>
                  <a:pt x="44450" y="330199"/>
                </a:moveTo>
                <a:lnTo>
                  <a:pt x="31750" y="330199"/>
                </a:lnTo>
                <a:lnTo>
                  <a:pt x="31750" y="380999"/>
                </a:lnTo>
                <a:lnTo>
                  <a:pt x="44450" y="380999"/>
                </a:lnTo>
                <a:lnTo>
                  <a:pt x="44450" y="330199"/>
                </a:lnTo>
                <a:close/>
              </a:path>
              <a:path w="76200" h="594360">
                <a:moveTo>
                  <a:pt x="44450" y="419099"/>
                </a:moveTo>
                <a:lnTo>
                  <a:pt x="31750" y="419099"/>
                </a:lnTo>
                <a:lnTo>
                  <a:pt x="31750" y="469899"/>
                </a:lnTo>
                <a:lnTo>
                  <a:pt x="44450" y="469899"/>
                </a:lnTo>
                <a:lnTo>
                  <a:pt x="44450" y="419099"/>
                </a:lnTo>
                <a:close/>
              </a:path>
              <a:path w="76200" h="594360">
                <a:moveTo>
                  <a:pt x="31750" y="517778"/>
                </a:moveTo>
                <a:lnTo>
                  <a:pt x="0" y="517778"/>
                </a:lnTo>
                <a:lnTo>
                  <a:pt x="38100" y="593978"/>
                </a:lnTo>
                <a:lnTo>
                  <a:pt x="69850" y="530478"/>
                </a:lnTo>
                <a:lnTo>
                  <a:pt x="31750" y="530478"/>
                </a:lnTo>
                <a:lnTo>
                  <a:pt x="31750" y="517778"/>
                </a:lnTo>
                <a:close/>
              </a:path>
              <a:path w="76200" h="594360">
                <a:moveTo>
                  <a:pt x="44450" y="507999"/>
                </a:moveTo>
                <a:lnTo>
                  <a:pt x="31750" y="507999"/>
                </a:lnTo>
                <a:lnTo>
                  <a:pt x="31750" y="530478"/>
                </a:lnTo>
                <a:lnTo>
                  <a:pt x="44450" y="530478"/>
                </a:lnTo>
                <a:lnTo>
                  <a:pt x="44450" y="507999"/>
                </a:lnTo>
                <a:close/>
              </a:path>
              <a:path w="76200" h="594360">
                <a:moveTo>
                  <a:pt x="76200" y="517778"/>
                </a:moveTo>
                <a:lnTo>
                  <a:pt x="44450" y="517778"/>
                </a:lnTo>
                <a:lnTo>
                  <a:pt x="44450" y="530478"/>
                </a:lnTo>
                <a:lnTo>
                  <a:pt x="69850" y="530478"/>
                </a:lnTo>
                <a:lnTo>
                  <a:pt x="76200" y="51777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287511" y="1441272"/>
            <a:ext cx="2537460" cy="2240915"/>
            <a:chOff x="8287511" y="1441272"/>
            <a:chExt cx="2537460" cy="224091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0632" y="2106167"/>
              <a:ext cx="431292" cy="502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679" y="2726436"/>
              <a:ext cx="431292" cy="4008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885428" y="2352547"/>
              <a:ext cx="1508760" cy="653415"/>
            </a:xfrm>
            <a:custGeom>
              <a:avLst/>
              <a:gdLst/>
              <a:ahLst/>
              <a:cxnLst/>
              <a:rect l="l" t="t" r="r" b="b"/>
              <a:pathLst>
                <a:path w="1508759" h="653414">
                  <a:moveTo>
                    <a:pt x="53594" y="650367"/>
                  </a:moveTo>
                  <a:lnTo>
                    <a:pt x="52959" y="637667"/>
                  </a:lnTo>
                  <a:lnTo>
                    <a:pt x="39497" y="638314"/>
                  </a:lnTo>
                  <a:lnTo>
                    <a:pt x="51689" y="633095"/>
                  </a:lnTo>
                  <a:lnTo>
                    <a:pt x="46736" y="621411"/>
                  </a:lnTo>
                  <a:lnTo>
                    <a:pt x="3060" y="640054"/>
                  </a:lnTo>
                  <a:lnTo>
                    <a:pt x="2286" y="640080"/>
                  </a:lnTo>
                  <a:lnTo>
                    <a:pt x="2286" y="640372"/>
                  </a:lnTo>
                  <a:lnTo>
                    <a:pt x="0" y="641350"/>
                  </a:lnTo>
                  <a:lnTo>
                    <a:pt x="2565" y="647280"/>
                  </a:lnTo>
                  <a:lnTo>
                    <a:pt x="2794" y="652780"/>
                  </a:lnTo>
                  <a:lnTo>
                    <a:pt x="4914" y="652691"/>
                  </a:lnTo>
                  <a:lnTo>
                    <a:pt x="5080" y="653034"/>
                  </a:lnTo>
                  <a:lnTo>
                    <a:pt x="6032" y="652627"/>
                  </a:lnTo>
                  <a:lnTo>
                    <a:pt x="53594" y="650367"/>
                  </a:lnTo>
                  <a:close/>
                </a:path>
                <a:path w="1508759" h="653414">
                  <a:moveTo>
                    <a:pt x="133477" y="598170"/>
                  </a:moveTo>
                  <a:lnTo>
                    <a:pt x="128524" y="586486"/>
                  </a:lnTo>
                  <a:lnTo>
                    <a:pt x="81788" y="606425"/>
                  </a:lnTo>
                  <a:lnTo>
                    <a:pt x="86741" y="618109"/>
                  </a:lnTo>
                  <a:lnTo>
                    <a:pt x="133477" y="598170"/>
                  </a:lnTo>
                  <a:close/>
                </a:path>
                <a:path w="1508759" h="653414">
                  <a:moveTo>
                    <a:pt x="142367" y="646049"/>
                  </a:moveTo>
                  <a:lnTo>
                    <a:pt x="141732" y="633349"/>
                  </a:lnTo>
                  <a:lnTo>
                    <a:pt x="91059" y="635762"/>
                  </a:lnTo>
                  <a:lnTo>
                    <a:pt x="91694" y="648462"/>
                  </a:lnTo>
                  <a:lnTo>
                    <a:pt x="142367" y="646049"/>
                  </a:lnTo>
                  <a:close/>
                </a:path>
                <a:path w="1508759" h="653414">
                  <a:moveTo>
                    <a:pt x="215265" y="563245"/>
                  </a:moveTo>
                  <a:lnTo>
                    <a:pt x="210312" y="551561"/>
                  </a:lnTo>
                  <a:lnTo>
                    <a:pt x="163576" y="571500"/>
                  </a:lnTo>
                  <a:lnTo>
                    <a:pt x="168529" y="583184"/>
                  </a:lnTo>
                  <a:lnTo>
                    <a:pt x="215265" y="563245"/>
                  </a:lnTo>
                  <a:close/>
                </a:path>
                <a:path w="1508759" h="653414">
                  <a:moveTo>
                    <a:pt x="231140" y="641731"/>
                  </a:moveTo>
                  <a:lnTo>
                    <a:pt x="230505" y="629031"/>
                  </a:lnTo>
                  <a:lnTo>
                    <a:pt x="179832" y="631444"/>
                  </a:lnTo>
                  <a:lnTo>
                    <a:pt x="180467" y="644144"/>
                  </a:lnTo>
                  <a:lnTo>
                    <a:pt x="231140" y="641731"/>
                  </a:lnTo>
                  <a:close/>
                </a:path>
                <a:path w="1508759" h="653414">
                  <a:moveTo>
                    <a:pt x="297053" y="528320"/>
                  </a:moveTo>
                  <a:lnTo>
                    <a:pt x="292100" y="516636"/>
                  </a:lnTo>
                  <a:lnTo>
                    <a:pt x="245364" y="536575"/>
                  </a:lnTo>
                  <a:lnTo>
                    <a:pt x="250317" y="548259"/>
                  </a:lnTo>
                  <a:lnTo>
                    <a:pt x="297053" y="528320"/>
                  </a:lnTo>
                  <a:close/>
                </a:path>
                <a:path w="1508759" h="653414">
                  <a:moveTo>
                    <a:pt x="319913" y="637413"/>
                  </a:moveTo>
                  <a:lnTo>
                    <a:pt x="319405" y="624713"/>
                  </a:lnTo>
                  <a:lnTo>
                    <a:pt x="268605" y="627126"/>
                  </a:lnTo>
                  <a:lnTo>
                    <a:pt x="269240" y="639826"/>
                  </a:lnTo>
                  <a:lnTo>
                    <a:pt x="319913" y="637413"/>
                  </a:lnTo>
                  <a:close/>
                </a:path>
                <a:path w="1508759" h="653414">
                  <a:moveTo>
                    <a:pt x="378841" y="493395"/>
                  </a:moveTo>
                  <a:lnTo>
                    <a:pt x="373761" y="481711"/>
                  </a:lnTo>
                  <a:lnTo>
                    <a:pt x="327025" y="501650"/>
                  </a:lnTo>
                  <a:lnTo>
                    <a:pt x="332105" y="513334"/>
                  </a:lnTo>
                  <a:lnTo>
                    <a:pt x="378841" y="493395"/>
                  </a:lnTo>
                  <a:close/>
                </a:path>
                <a:path w="1508759" h="653414">
                  <a:moveTo>
                    <a:pt x="408813" y="633095"/>
                  </a:moveTo>
                  <a:lnTo>
                    <a:pt x="408178" y="620395"/>
                  </a:lnTo>
                  <a:lnTo>
                    <a:pt x="357378" y="622935"/>
                  </a:lnTo>
                  <a:lnTo>
                    <a:pt x="358013" y="635508"/>
                  </a:lnTo>
                  <a:lnTo>
                    <a:pt x="408813" y="633095"/>
                  </a:lnTo>
                  <a:close/>
                </a:path>
                <a:path w="1508759" h="653414">
                  <a:moveTo>
                    <a:pt x="460502" y="458597"/>
                  </a:moveTo>
                  <a:lnTo>
                    <a:pt x="455549" y="446913"/>
                  </a:lnTo>
                  <a:lnTo>
                    <a:pt x="408813" y="466852"/>
                  </a:lnTo>
                  <a:lnTo>
                    <a:pt x="413893" y="478536"/>
                  </a:lnTo>
                  <a:lnTo>
                    <a:pt x="460502" y="458597"/>
                  </a:lnTo>
                  <a:close/>
                </a:path>
                <a:path w="1508759" h="653414">
                  <a:moveTo>
                    <a:pt x="497586" y="628777"/>
                  </a:moveTo>
                  <a:lnTo>
                    <a:pt x="496951" y="616077"/>
                  </a:lnTo>
                  <a:lnTo>
                    <a:pt x="446151" y="618617"/>
                  </a:lnTo>
                  <a:lnTo>
                    <a:pt x="446786" y="631317"/>
                  </a:lnTo>
                  <a:lnTo>
                    <a:pt x="497586" y="628777"/>
                  </a:lnTo>
                  <a:close/>
                </a:path>
                <a:path w="1508759" h="653414">
                  <a:moveTo>
                    <a:pt x="542290" y="423672"/>
                  </a:moveTo>
                  <a:lnTo>
                    <a:pt x="537337" y="411988"/>
                  </a:lnTo>
                  <a:lnTo>
                    <a:pt x="490601" y="431927"/>
                  </a:lnTo>
                  <a:lnTo>
                    <a:pt x="495554" y="443611"/>
                  </a:lnTo>
                  <a:lnTo>
                    <a:pt x="542290" y="423672"/>
                  </a:lnTo>
                  <a:close/>
                </a:path>
                <a:path w="1508759" h="653414">
                  <a:moveTo>
                    <a:pt x="586359" y="624459"/>
                  </a:moveTo>
                  <a:lnTo>
                    <a:pt x="585724" y="611886"/>
                  </a:lnTo>
                  <a:lnTo>
                    <a:pt x="535051" y="614299"/>
                  </a:lnTo>
                  <a:lnTo>
                    <a:pt x="535559" y="626999"/>
                  </a:lnTo>
                  <a:lnTo>
                    <a:pt x="586359" y="624459"/>
                  </a:lnTo>
                  <a:close/>
                </a:path>
                <a:path w="1508759" h="653414">
                  <a:moveTo>
                    <a:pt x="624078" y="388747"/>
                  </a:moveTo>
                  <a:lnTo>
                    <a:pt x="619125" y="377063"/>
                  </a:lnTo>
                  <a:lnTo>
                    <a:pt x="572389" y="397002"/>
                  </a:lnTo>
                  <a:lnTo>
                    <a:pt x="577342" y="408686"/>
                  </a:lnTo>
                  <a:lnTo>
                    <a:pt x="624078" y="388747"/>
                  </a:lnTo>
                  <a:close/>
                </a:path>
                <a:path w="1508759" h="653414">
                  <a:moveTo>
                    <a:pt x="675132" y="620268"/>
                  </a:moveTo>
                  <a:lnTo>
                    <a:pt x="674497" y="607568"/>
                  </a:lnTo>
                  <a:lnTo>
                    <a:pt x="623824" y="609981"/>
                  </a:lnTo>
                  <a:lnTo>
                    <a:pt x="624459" y="622681"/>
                  </a:lnTo>
                  <a:lnTo>
                    <a:pt x="675132" y="620268"/>
                  </a:lnTo>
                  <a:close/>
                </a:path>
                <a:path w="1508759" h="653414">
                  <a:moveTo>
                    <a:pt x="705866" y="353822"/>
                  </a:moveTo>
                  <a:lnTo>
                    <a:pt x="700913" y="342138"/>
                  </a:lnTo>
                  <a:lnTo>
                    <a:pt x="654177" y="362077"/>
                  </a:lnTo>
                  <a:lnTo>
                    <a:pt x="659130" y="373761"/>
                  </a:lnTo>
                  <a:lnTo>
                    <a:pt x="705866" y="353822"/>
                  </a:lnTo>
                  <a:close/>
                </a:path>
                <a:path w="1508759" h="653414">
                  <a:moveTo>
                    <a:pt x="763905" y="615950"/>
                  </a:moveTo>
                  <a:lnTo>
                    <a:pt x="763397" y="603250"/>
                  </a:lnTo>
                  <a:lnTo>
                    <a:pt x="712597" y="605663"/>
                  </a:lnTo>
                  <a:lnTo>
                    <a:pt x="713232" y="618363"/>
                  </a:lnTo>
                  <a:lnTo>
                    <a:pt x="763905" y="615950"/>
                  </a:lnTo>
                  <a:close/>
                </a:path>
                <a:path w="1508759" h="653414">
                  <a:moveTo>
                    <a:pt x="787654" y="318897"/>
                  </a:moveTo>
                  <a:lnTo>
                    <a:pt x="782574" y="307213"/>
                  </a:lnTo>
                  <a:lnTo>
                    <a:pt x="735838" y="327152"/>
                  </a:lnTo>
                  <a:lnTo>
                    <a:pt x="740918" y="338836"/>
                  </a:lnTo>
                  <a:lnTo>
                    <a:pt x="787654" y="318897"/>
                  </a:lnTo>
                  <a:close/>
                </a:path>
                <a:path w="1508759" h="653414">
                  <a:moveTo>
                    <a:pt x="852805" y="611632"/>
                  </a:moveTo>
                  <a:lnTo>
                    <a:pt x="852170" y="598932"/>
                  </a:lnTo>
                  <a:lnTo>
                    <a:pt x="801370" y="601345"/>
                  </a:lnTo>
                  <a:lnTo>
                    <a:pt x="802005" y="614045"/>
                  </a:lnTo>
                  <a:lnTo>
                    <a:pt x="852805" y="611632"/>
                  </a:lnTo>
                  <a:close/>
                </a:path>
                <a:path w="1508759" h="653414">
                  <a:moveTo>
                    <a:pt x="869315" y="283972"/>
                  </a:moveTo>
                  <a:lnTo>
                    <a:pt x="864362" y="272288"/>
                  </a:lnTo>
                  <a:lnTo>
                    <a:pt x="817626" y="292227"/>
                  </a:lnTo>
                  <a:lnTo>
                    <a:pt x="822579" y="303911"/>
                  </a:lnTo>
                  <a:lnTo>
                    <a:pt x="869315" y="283972"/>
                  </a:lnTo>
                  <a:close/>
                </a:path>
                <a:path w="1508759" h="653414">
                  <a:moveTo>
                    <a:pt x="941578" y="607314"/>
                  </a:moveTo>
                  <a:lnTo>
                    <a:pt x="940943" y="594614"/>
                  </a:lnTo>
                  <a:lnTo>
                    <a:pt x="890143" y="597154"/>
                  </a:lnTo>
                  <a:lnTo>
                    <a:pt x="890778" y="609727"/>
                  </a:lnTo>
                  <a:lnTo>
                    <a:pt x="941578" y="607314"/>
                  </a:lnTo>
                  <a:close/>
                </a:path>
                <a:path w="1508759" h="653414">
                  <a:moveTo>
                    <a:pt x="951103" y="249174"/>
                  </a:moveTo>
                  <a:lnTo>
                    <a:pt x="946150" y="237490"/>
                  </a:lnTo>
                  <a:lnTo>
                    <a:pt x="899414" y="257429"/>
                  </a:lnTo>
                  <a:lnTo>
                    <a:pt x="904367" y="269113"/>
                  </a:lnTo>
                  <a:lnTo>
                    <a:pt x="951103" y="249174"/>
                  </a:lnTo>
                  <a:close/>
                </a:path>
                <a:path w="1508759" h="653414">
                  <a:moveTo>
                    <a:pt x="1030351" y="602996"/>
                  </a:moveTo>
                  <a:lnTo>
                    <a:pt x="1029716" y="590296"/>
                  </a:lnTo>
                  <a:lnTo>
                    <a:pt x="979043" y="592836"/>
                  </a:lnTo>
                  <a:lnTo>
                    <a:pt x="979551" y="605536"/>
                  </a:lnTo>
                  <a:lnTo>
                    <a:pt x="1030351" y="602996"/>
                  </a:lnTo>
                  <a:close/>
                </a:path>
                <a:path w="1508759" h="653414">
                  <a:moveTo>
                    <a:pt x="1032891" y="214249"/>
                  </a:moveTo>
                  <a:lnTo>
                    <a:pt x="1027938" y="202565"/>
                  </a:lnTo>
                  <a:lnTo>
                    <a:pt x="981202" y="222504"/>
                  </a:lnTo>
                  <a:lnTo>
                    <a:pt x="986155" y="234188"/>
                  </a:lnTo>
                  <a:lnTo>
                    <a:pt x="1032891" y="214249"/>
                  </a:lnTo>
                  <a:close/>
                </a:path>
                <a:path w="1508759" h="653414">
                  <a:moveTo>
                    <a:pt x="1114679" y="179324"/>
                  </a:moveTo>
                  <a:lnTo>
                    <a:pt x="1109599" y="167640"/>
                  </a:lnTo>
                  <a:lnTo>
                    <a:pt x="1062990" y="187579"/>
                  </a:lnTo>
                  <a:lnTo>
                    <a:pt x="1067943" y="199263"/>
                  </a:lnTo>
                  <a:lnTo>
                    <a:pt x="1114679" y="179324"/>
                  </a:lnTo>
                  <a:close/>
                </a:path>
                <a:path w="1508759" h="653414">
                  <a:moveTo>
                    <a:pt x="1119124" y="598678"/>
                  </a:moveTo>
                  <a:lnTo>
                    <a:pt x="1118489" y="586105"/>
                  </a:lnTo>
                  <a:lnTo>
                    <a:pt x="1067816" y="588518"/>
                  </a:lnTo>
                  <a:lnTo>
                    <a:pt x="1068451" y="601218"/>
                  </a:lnTo>
                  <a:lnTo>
                    <a:pt x="1119124" y="598678"/>
                  </a:lnTo>
                  <a:close/>
                </a:path>
                <a:path w="1508759" h="653414">
                  <a:moveTo>
                    <a:pt x="1196467" y="144399"/>
                  </a:moveTo>
                  <a:lnTo>
                    <a:pt x="1191387" y="132715"/>
                  </a:lnTo>
                  <a:lnTo>
                    <a:pt x="1144651" y="152654"/>
                  </a:lnTo>
                  <a:lnTo>
                    <a:pt x="1149731" y="164338"/>
                  </a:lnTo>
                  <a:lnTo>
                    <a:pt x="1196467" y="144399"/>
                  </a:lnTo>
                  <a:close/>
                </a:path>
                <a:path w="1508759" h="653414">
                  <a:moveTo>
                    <a:pt x="1207897" y="594487"/>
                  </a:moveTo>
                  <a:lnTo>
                    <a:pt x="1207262" y="581787"/>
                  </a:lnTo>
                  <a:lnTo>
                    <a:pt x="1156589" y="584200"/>
                  </a:lnTo>
                  <a:lnTo>
                    <a:pt x="1157224" y="596900"/>
                  </a:lnTo>
                  <a:lnTo>
                    <a:pt x="1207897" y="594487"/>
                  </a:lnTo>
                  <a:close/>
                </a:path>
                <a:path w="1508759" h="653414">
                  <a:moveTo>
                    <a:pt x="1278128" y="109474"/>
                  </a:moveTo>
                  <a:lnTo>
                    <a:pt x="1273175" y="97790"/>
                  </a:lnTo>
                  <a:lnTo>
                    <a:pt x="1226439" y="117729"/>
                  </a:lnTo>
                  <a:lnTo>
                    <a:pt x="1231392" y="129413"/>
                  </a:lnTo>
                  <a:lnTo>
                    <a:pt x="1278128" y="109474"/>
                  </a:lnTo>
                  <a:close/>
                </a:path>
                <a:path w="1508759" h="653414">
                  <a:moveTo>
                    <a:pt x="1296670" y="590169"/>
                  </a:moveTo>
                  <a:lnTo>
                    <a:pt x="1296162" y="577469"/>
                  </a:lnTo>
                  <a:lnTo>
                    <a:pt x="1245362" y="579882"/>
                  </a:lnTo>
                  <a:lnTo>
                    <a:pt x="1245997" y="592582"/>
                  </a:lnTo>
                  <a:lnTo>
                    <a:pt x="1296670" y="590169"/>
                  </a:lnTo>
                  <a:close/>
                </a:path>
                <a:path w="1508759" h="653414">
                  <a:moveTo>
                    <a:pt x="1359916" y="74549"/>
                  </a:moveTo>
                  <a:lnTo>
                    <a:pt x="1354963" y="62865"/>
                  </a:lnTo>
                  <a:lnTo>
                    <a:pt x="1308227" y="82804"/>
                  </a:lnTo>
                  <a:lnTo>
                    <a:pt x="1313180" y="94488"/>
                  </a:lnTo>
                  <a:lnTo>
                    <a:pt x="1359916" y="74549"/>
                  </a:lnTo>
                  <a:close/>
                </a:path>
                <a:path w="1508759" h="653414">
                  <a:moveTo>
                    <a:pt x="1385570" y="585851"/>
                  </a:moveTo>
                  <a:lnTo>
                    <a:pt x="1384935" y="573151"/>
                  </a:lnTo>
                  <a:lnTo>
                    <a:pt x="1334135" y="575564"/>
                  </a:lnTo>
                  <a:lnTo>
                    <a:pt x="1334770" y="588264"/>
                  </a:lnTo>
                  <a:lnTo>
                    <a:pt x="1385570" y="585851"/>
                  </a:lnTo>
                  <a:close/>
                </a:path>
                <a:path w="1508759" h="653414">
                  <a:moveTo>
                    <a:pt x="1506601" y="5080"/>
                  </a:moveTo>
                  <a:lnTo>
                    <a:pt x="1421511" y="0"/>
                  </a:lnTo>
                  <a:lnTo>
                    <a:pt x="1434020" y="29235"/>
                  </a:lnTo>
                  <a:lnTo>
                    <a:pt x="1390015" y="48006"/>
                  </a:lnTo>
                  <a:lnTo>
                    <a:pt x="1394968" y="59690"/>
                  </a:lnTo>
                  <a:lnTo>
                    <a:pt x="1439024" y="40894"/>
                  </a:lnTo>
                  <a:lnTo>
                    <a:pt x="1451483" y="69977"/>
                  </a:lnTo>
                  <a:lnTo>
                    <a:pt x="1487068" y="28067"/>
                  </a:lnTo>
                  <a:lnTo>
                    <a:pt x="1506601" y="5080"/>
                  </a:lnTo>
                  <a:close/>
                </a:path>
                <a:path w="1508759" h="653414">
                  <a:moveTo>
                    <a:pt x="1508379" y="573532"/>
                  </a:moveTo>
                  <a:lnTo>
                    <a:pt x="1500886" y="570230"/>
                  </a:lnTo>
                  <a:lnTo>
                    <a:pt x="1430401" y="539115"/>
                  </a:lnTo>
                  <a:lnTo>
                    <a:pt x="1431925" y="570903"/>
                  </a:lnTo>
                  <a:lnTo>
                    <a:pt x="1422908" y="571373"/>
                  </a:lnTo>
                  <a:lnTo>
                    <a:pt x="1423543" y="583946"/>
                  </a:lnTo>
                  <a:lnTo>
                    <a:pt x="1432547" y="583526"/>
                  </a:lnTo>
                  <a:lnTo>
                    <a:pt x="1434084" y="615315"/>
                  </a:lnTo>
                  <a:lnTo>
                    <a:pt x="1508379" y="57353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679" y="3261359"/>
              <a:ext cx="431292" cy="4206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86062" y="2993136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3809" y="0"/>
                  </a:moveTo>
                  <a:lnTo>
                    <a:pt x="0" y="12191"/>
                  </a:lnTo>
                  <a:lnTo>
                    <a:pt x="48513" y="27304"/>
                  </a:lnTo>
                  <a:lnTo>
                    <a:pt x="52323" y="15239"/>
                  </a:lnTo>
                  <a:lnTo>
                    <a:pt x="3809" y="0"/>
                  </a:lnTo>
                  <a:close/>
                </a:path>
                <a:path w="1508759" h="492760">
                  <a:moveTo>
                    <a:pt x="88645" y="26669"/>
                  </a:moveTo>
                  <a:lnTo>
                    <a:pt x="84835" y="38735"/>
                  </a:lnTo>
                  <a:lnTo>
                    <a:pt x="133350" y="53975"/>
                  </a:lnTo>
                  <a:lnTo>
                    <a:pt x="137159" y="41910"/>
                  </a:lnTo>
                  <a:lnTo>
                    <a:pt x="88645" y="26669"/>
                  </a:lnTo>
                  <a:close/>
                </a:path>
                <a:path w="1508759" h="492760">
                  <a:moveTo>
                    <a:pt x="173481" y="53212"/>
                  </a:moveTo>
                  <a:lnTo>
                    <a:pt x="169671" y="65404"/>
                  </a:lnTo>
                  <a:lnTo>
                    <a:pt x="218058" y="80517"/>
                  </a:lnTo>
                  <a:lnTo>
                    <a:pt x="221868" y="68452"/>
                  </a:lnTo>
                  <a:lnTo>
                    <a:pt x="173481" y="53212"/>
                  </a:lnTo>
                  <a:close/>
                </a:path>
                <a:path w="1508759" h="492760">
                  <a:moveTo>
                    <a:pt x="258317" y="79883"/>
                  </a:moveTo>
                  <a:lnTo>
                    <a:pt x="254507" y="91948"/>
                  </a:lnTo>
                  <a:lnTo>
                    <a:pt x="302894" y="107187"/>
                  </a:lnTo>
                  <a:lnTo>
                    <a:pt x="306704" y="95123"/>
                  </a:lnTo>
                  <a:lnTo>
                    <a:pt x="258317" y="79883"/>
                  </a:lnTo>
                  <a:close/>
                </a:path>
                <a:path w="1508759" h="492760">
                  <a:moveTo>
                    <a:pt x="343153" y="106425"/>
                  </a:moveTo>
                  <a:lnTo>
                    <a:pt x="339343" y="118617"/>
                  </a:lnTo>
                  <a:lnTo>
                    <a:pt x="387730" y="133730"/>
                  </a:lnTo>
                  <a:lnTo>
                    <a:pt x="391540" y="121665"/>
                  </a:lnTo>
                  <a:lnTo>
                    <a:pt x="343153" y="106425"/>
                  </a:lnTo>
                  <a:close/>
                </a:path>
                <a:path w="1508759" h="492760">
                  <a:moveTo>
                    <a:pt x="427862" y="133096"/>
                  </a:moveTo>
                  <a:lnTo>
                    <a:pt x="424179" y="145161"/>
                  </a:lnTo>
                  <a:lnTo>
                    <a:pt x="472566" y="160400"/>
                  </a:lnTo>
                  <a:lnTo>
                    <a:pt x="476376" y="148336"/>
                  </a:lnTo>
                  <a:lnTo>
                    <a:pt x="427862" y="133096"/>
                  </a:lnTo>
                  <a:close/>
                </a:path>
                <a:path w="1508759" h="492760">
                  <a:moveTo>
                    <a:pt x="512698" y="159638"/>
                  </a:moveTo>
                  <a:lnTo>
                    <a:pt x="508888" y="171830"/>
                  </a:lnTo>
                  <a:lnTo>
                    <a:pt x="557402" y="186943"/>
                  </a:lnTo>
                  <a:lnTo>
                    <a:pt x="561212" y="174878"/>
                  </a:lnTo>
                  <a:lnTo>
                    <a:pt x="512698" y="159638"/>
                  </a:lnTo>
                  <a:close/>
                </a:path>
                <a:path w="1508759" h="492760">
                  <a:moveTo>
                    <a:pt x="597534" y="186309"/>
                  </a:moveTo>
                  <a:lnTo>
                    <a:pt x="593725" y="198374"/>
                  </a:lnTo>
                  <a:lnTo>
                    <a:pt x="642238" y="213613"/>
                  </a:lnTo>
                  <a:lnTo>
                    <a:pt x="646048" y="201549"/>
                  </a:lnTo>
                  <a:lnTo>
                    <a:pt x="597534" y="186309"/>
                  </a:lnTo>
                  <a:close/>
                </a:path>
                <a:path w="1508759" h="492760">
                  <a:moveTo>
                    <a:pt x="682370" y="212851"/>
                  </a:moveTo>
                  <a:lnTo>
                    <a:pt x="678560" y="225043"/>
                  </a:lnTo>
                  <a:lnTo>
                    <a:pt x="727075" y="240284"/>
                  </a:lnTo>
                  <a:lnTo>
                    <a:pt x="730884" y="228091"/>
                  </a:lnTo>
                  <a:lnTo>
                    <a:pt x="682370" y="212851"/>
                  </a:lnTo>
                  <a:close/>
                </a:path>
                <a:path w="1508759" h="492760">
                  <a:moveTo>
                    <a:pt x="767206" y="239522"/>
                  </a:moveTo>
                  <a:lnTo>
                    <a:pt x="763396" y="251587"/>
                  </a:lnTo>
                  <a:lnTo>
                    <a:pt x="811910" y="266826"/>
                  </a:lnTo>
                  <a:lnTo>
                    <a:pt x="815720" y="254762"/>
                  </a:lnTo>
                  <a:lnTo>
                    <a:pt x="767206" y="239522"/>
                  </a:lnTo>
                  <a:close/>
                </a:path>
                <a:path w="1508759" h="492760">
                  <a:moveTo>
                    <a:pt x="852042" y="266064"/>
                  </a:moveTo>
                  <a:lnTo>
                    <a:pt x="848232" y="278256"/>
                  </a:lnTo>
                  <a:lnTo>
                    <a:pt x="896746" y="293497"/>
                  </a:lnTo>
                  <a:lnTo>
                    <a:pt x="900556" y="281304"/>
                  </a:lnTo>
                  <a:lnTo>
                    <a:pt x="852042" y="266064"/>
                  </a:lnTo>
                  <a:close/>
                </a:path>
                <a:path w="1508759" h="492760">
                  <a:moveTo>
                    <a:pt x="936878" y="292735"/>
                  </a:moveTo>
                  <a:lnTo>
                    <a:pt x="933068" y="304800"/>
                  </a:lnTo>
                  <a:lnTo>
                    <a:pt x="981582" y="320039"/>
                  </a:lnTo>
                  <a:lnTo>
                    <a:pt x="985392" y="307975"/>
                  </a:lnTo>
                  <a:lnTo>
                    <a:pt x="936878" y="292735"/>
                  </a:lnTo>
                  <a:close/>
                </a:path>
                <a:path w="1508759" h="492760">
                  <a:moveTo>
                    <a:pt x="1021714" y="319277"/>
                  </a:moveTo>
                  <a:lnTo>
                    <a:pt x="1017904" y="331469"/>
                  </a:lnTo>
                  <a:lnTo>
                    <a:pt x="1066418" y="346710"/>
                  </a:lnTo>
                  <a:lnTo>
                    <a:pt x="1070228" y="334517"/>
                  </a:lnTo>
                  <a:lnTo>
                    <a:pt x="1021714" y="319277"/>
                  </a:lnTo>
                  <a:close/>
                </a:path>
                <a:path w="1508759" h="492760">
                  <a:moveTo>
                    <a:pt x="1106551" y="345948"/>
                  </a:moveTo>
                  <a:lnTo>
                    <a:pt x="1102740" y="358013"/>
                  </a:lnTo>
                  <a:lnTo>
                    <a:pt x="1151127" y="373252"/>
                  </a:lnTo>
                  <a:lnTo>
                    <a:pt x="1154937" y="361188"/>
                  </a:lnTo>
                  <a:lnTo>
                    <a:pt x="1106551" y="345948"/>
                  </a:lnTo>
                  <a:close/>
                </a:path>
                <a:path w="1508759" h="492760">
                  <a:moveTo>
                    <a:pt x="1191386" y="372490"/>
                  </a:moveTo>
                  <a:lnTo>
                    <a:pt x="1187577" y="384683"/>
                  </a:lnTo>
                  <a:lnTo>
                    <a:pt x="1235963" y="399923"/>
                  </a:lnTo>
                  <a:lnTo>
                    <a:pt x="1239773" y="387730"/>
                  </a:lnTo>
                  <a:lnTo>
                    <a:pt x="1191386" y="372490"/>
                  </a:lnTo>
                  <a:close/>
                </a:path>
                <a:path w="1508759" h="492760">
                  <a:moveTo>
                    <a:pt x="1276222" y="399161"/>
                  </a:moveTo>
                  <a:lnTo>
                    <a:pt x="1272412" y="411225"/>
                  </a:lnTo>
                  <a:lnTo>
                    <a:pt x="1320800" y="426465"/>
                  </a:lnTo>
                  <a:lnTo>
                    <a:pt x="1324609" y="414400"/>
                  </a:lnTo>
                  <a:lnTo>
                    <a:pt x="1276222" y="399161"/>
                  </a:lnTo>
                  <a:close/>
                </a:path>
                <a:path w="1508759" h="492760">
                  <a:moveTo>
                    <a:pt x="1360931" y="425703"/>
                  </a:moveTo>
                  <a:lnTo>
                    <a:pt x="1357248" y="437896"/>
                  </a:lnTo>
                  <a:lnTo>
                    <a:pt x="1405635" y="453136"/>
                  </a:lnTo>
                  <a:lnTo>
                    <a:pt x="1409445" y="440943"/>
                  </a:lnTo>
                  <a:lnTo>
                    <a:pt x="1360931" y="425703"/>
                  </a:lnTo>
                  <a:close/>
                </a:path>
                <a:path w="1508759" h="492760">
                  <a:moveTo>
                    <a:pt x="1447291" y="419608"/>
                  </a:moveTo>
                  <a:lnTo>
                    <a:pt x="1424431" y="492251"/>
                  </a:lnTo>
                  <a:lnTo>
                    <a:pt x="1508505" y="478663"/>
                  </a:lnTo>
                  <a:lnTo>
                    <a:pt x="1495078" y="465709"/>
                  </a:lnTo>
                  <a:lnTo>
                    <a:pt x="1446021" y="465709"/>
                  </a:lnTo>
                  <a:lnTo>
                    <a:pt x="1441957" y="464438"/>
                  </a:lnTo>
                  <a:lnTo>
                    <a:pt x="1445767" y="452374"/>
                  </a:lnTo>
                  <a:lnTo>
                    <a:pt x="1481255" y="452374"/>
                  </a:lnTo>
                  <a:lnTo>
                    <a:pt x="1447291" y="419608"/>
                  </a:lnTo>
                  <a:close/>
                </a:path>
                <a:path w="1508759" h="492760">
                  <a:moveTo>
                    <a:pt x="1445767" y="452374"/>
                  </a:moveTo>
                  <a:lnTo>
                    <a:pt x="1441957" y="464438"/>
                  </a:lnTo>
                  <a:lnTo>
                    <a:pt x="1446021" y="465709"/>
                  </a:lnTo>
                  <a:lnTo>
                    <a:pt x="1449831" y="453643"/>
                  </a:lnTo>
                  <a:lnTo>
                    <a:pt x="1445767" y="452374"/>
                  </a:lnTo>
                  <a:close/>
                </a:path>
                <a:path w="1508759" h="492760">
                  <a:moveTo>
                    <a:pt x="1481255" y="452374"/>
                  </a:moveTo>
                  <a:lnTo>
                    <a:pt x="1445767" y="452374"/>
                  </a:lnTo>
                  <a:lnTo>
                    <a:pt x="1449831" y="453643"/>
                  </a:lnTo>
                  <a:lnTo>
                    <a:pt x="1446021" y="465709"/>
                  </a:lnTo>
                  <a:lnTo>
                    <a:pt x="1495078" y="465709"/>
                  </a:lnTo>
                  <a:lnTo>
                    <a:pt x="1481255" y="45237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1953" y="1441272"/>
              <a:ext cx="424513" cy="4435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87511" y="1627631"/>
              <a:ext cx="2106295" cy="782955"/>
            </a:xfrm>
            <a:custGeom>
              <a:avLst/>
              <a:gdLst/>
              <a:ahLst/>
              <a:cxnLst/>
              <a:rect l="l" t="t" r="r" b="b"/>
              <a:pathLst>
                <a:path w="2106295" h="782955">
                  <a:moveTo>
                    <a:pt x="31750" y="706373"/>
                  </a:moveTo>
                  <a:lnTo>
                    <a:pt x="0" y="706373"/>
                  </a:lnTo>
                  <a:lnTo>
                    <a:pt x="38100" y="782573"/>
                  </a:lnTo>
                  <a:lnTo>
                    <a:pt x="69850" y="719073"/>
                  </a:lnTo>
                  <a:lnTo>
                    <a:pt x="31750" y="719073"/>
                  </a:lnTo>
                  <a:lnTo>
                    <a:pt x="31750" y="706373"/>
                  </a:lnTo>
                  <a:close/>
                </a:path>
                <a:path w="2106295" h="782955">
                  <a:moveTo>
                    <a:pt x="44450" y="668273"/>
                  </a:moveTo>
                  <a:lnTo>
                    <a:pt x="31750" y="668273"/>
                  </a:lnTo>
                  <a:lnTo>
                    <a:pt x="31750" y="719073"/>
                  </a:lnTo>
                  <a:lnTo>
                    <a:pt x="44450" y="719073"/>
                  </a:lnTo>
                  <a:lnTo>
                    <a:pt x="44450" y="668273"/>
                  </a:lnTo>
                  <a:close/>
                </a:path>
                <a:path w="2106295" h="782955">
                  <a:moveTo>
                    <a:pt x="76200" y="706373"/>
                  </a:moveTo>
                  <a:lnTo>
                    <a:pt x="44450" y="706373"/>
                  </a:lnTo>
                  <a:lnTo>
                    <a:pt x="44450" y="719073"/>
                  </a:lnTo>
                  <a:lnTo>
                    <a:pt x="69850" y="719073"/>
                  </a:lnTo>
                  <a:lnTo>
                    <a:pt x="76200" y="706373"/>
                  </a:lnTo>
                  <a:close/>
                </a:path>
                <a:path w="2106295" h="782955">
                  <a:moveTo>
                    <a:pt x="44450" y="579373"/>
                  </a:moveTo>
                  <a:lnTo>
                    <a:pt x="31750" y="579373"/>
                  </a:lnTo>
                  <a:lnTo>
                    <a:pt x="31750" y="630173"/>
                  </a:lnTo>
                  <a:lnTo>
                    <a:pt x="44450" y="630173"/>
                  </a:lnTo>
                  <a:lnTo>
                    <a:pt x="44450" y="579373"/>
                  </a:lnTo>
                  <a:close/>
                </a:path>
                <a:path w="2106295" h="782955">
                  <a:moveTo>
                    <a:pt x="44450" y="490473"/>
                  </a:moveTo>
                  <a:lnTo>
                    <a:pt x="31750" y="490473"/>
                  </a:lnTo>
                  <a:lnTo>
                    <a:pt x="31750" y="541273"/>
                  </a:lnTo>
                  <a:lnTo>
                    <a:pt x="44450" y="541273"/>
                  </a:lnTo>
                  <a:lnTo>
                    <a:pt x="44450" y="490473"/>
                  </a:lnTo>
                  <a:close/>
                </a:path>
                <a:path w="2106295" h="782955">
                  <a:moveTo>
                    <a:pt x="44450" y="401573"/>
                  </a:moveTo>
                  <a:lnTo>
                    <a:pt x="31750" y="401573"/>
                  </a:lnTo>
                  <a:lnTo>
                    <a:pt x="31750" y="452373"/>
                  </a:lnTo>
                  <a:lnTo>
                    <a:pt x="44450" y="452373"/>
                  </a:lnTo>
                  <a:lnTo>
                    <a:pt x="44450" y="401573"/>
                  </a:lnTo>
                  <a:close/>
                </a:path>
                <a:path w="2106295" h="782955">
                  <a:moveTo>
                    <a:pt x="44450" y="312673"/>
                  </a:moveTo>
                  <a:lnTo>
                    <a:pt x="31750" y="312673"/>
                  </a:lnTo>
                  <a:lnTo>
                    <a:pt x="31750" y="363473"/>
                  </a:lnTo>
                  <a:lnTo>
                    <a:pt x="44450" y="363473"/>
                  </a:lnTo>
                  <a:lnTo>
                    <a:pt x="44450" y="312673"/>
                  </a:lnTo>
                  <a:close/>
                </a:path>
                <a:path w="2106295" h="782955">
                  <a:moveTo>
                    <a:pt x="44450" y="223773"/>
                  </a:moveTo>
                  <a:lnTo>
                    <a:pt x="31750" y="223773"/>
                  </a:lnTo>
                  <a:lnTo>
                    <a:pt x="31750" y="274573"/>
                  </a:lnTo>
                  <a:lnTo>
                    <a:pt x="44450" y="274573"/>
                  </a:lnTo>
                  <a:lnTo>
                    <a:pt x="44450" y="223773"/>
                  </a:lnTo>
                  <a:close/>
                </a:path>
                <a:path w="2106295" h="782955">
                  <a:moveTo>
                    <a:pt x="44450" y="134873"/>
                  </a:moveTo>
                  <a:lnTo>
                    <a:pt x="31750" y="134873"/>
                  </a:lnTo>
                  <a:lnTo>
                    <a:pt x="31750" y="185673"/>
                  </a:lnTo>
                  <a:lnTo>
                    <a:pt x="44450" y="185673"/>
                  </a:lnTo>
                  <a:lnTo>
                    <a:pt x="44450" y="134873"/>
                  </a:lnTo>
                  <a:close/>
                </a:path>
                <a:path w="2106295" h="782955">
                  <a:moveTo>
                    <a:pt x="44450" y="45973"/>
                  </a:moveTo>
                  <a:lnTo>
                    <a:pt x="31750" y="45973"/>
                  </a:lnTo>
                  <a:lnTo>
                    <a:pt x="31750" y="96773"/>
                  </a:lnTo>
                  <a:lnTo>
                    <a:pt x="44450" y="96773"/>
                  </a:lnTo>
                  <a:lnTo>
                    <a:pt x="44450" y="45973"/>
                  </a:lnTo>
                  <a:close/>
                </a:path>
                <a:path w="2106295" h="782955">
                  <a:moveTo>
                    <a:pt x="119126" y="31750"/>
                  </a:moveTo>
                  <a:lnTo>
                    <a:pt x="68326" y="31750"/>
                  </a:lnTo>
                  <a:lnTo>
                    <a:pt x="68326" y="44450"/>
                  </a:lnTo>
                  <a:lnTo>
                    <a:pt x="119126" y="44450"/>
                  </a:lnTo>
                  <a:lnTo>
                    <a:pt x="119126" y="31750"/>
                  </a:lnTo>
                  <a:close/>
                </a:path>
                <a:path w="2106295" h="782955">
                  <a:moveTo>
                    <a:pt x="208026" y="31750"/>
                  </a:moveTo>
                  <a:lnTo>
                    <a:pt x="157226" y="31750"/>
                  </a:lnTo>
                  <a:lnTo>
                    <a:pt x="157226" y="44450"/>
                  </a:lnTo>
                  <a:lnTo>
                    <a:pt x="208026" y="44450"/>
                  </a:lnTo>
                  <a:lnTo>
                    <a:pt x="208026" y="31750"/>
                  </a:lnTo>
                  <a:close/>
                </a:path>
                <a:path w="2106295" h="782955">
                  <a:moveTo>
                    <a:pt x="296926" y="31750"/>
                  </a:moveTo>
                  <a:lnTo>
                    <a:pt x="246126" y="31750"/>
                  </a:lnTo>
                  <a:lnTo>
                    <a:pt x="246126" y="44450"/>
                  </a:lnTo>
                  <a:lnTo>
                    <a:pt x="296926" y="44450"/>
                  </a:lnTo>
                  <a:lnTo>
                    <a:pt x="296926" y="31750"/>
                  </a:lnTo>
                  <a:close/>
                </a:path>
                <a:path w="2106295" h="782955">
                  <a:moveTo>
                    <a:pt x="385826" y="31750"/>
                  </a:moveTo>
                  <a:lnTo>
                    <a:pt x="335026" y="31750"/>
                  </a:lnTo>
                  <a:lnTo>
                    <a:pt x="335026" y="44450"/>
                  </a:lnTo>
                  <a:lnTo>
                    <a:pt x="385826" y="44450"/>
                  </a:lnTo>
                  <a:lnTo>
                    <a:pt x="385826" y="31750"/>
                  </a:lnTo>
                  <a:close/>
                </a:path>
                <a:path w="2106295" h="782955">
                  <a:moveTo>
                    <a:pt x="474726" y="31750"/>
                  </a:moveTo>
                  <a:lnTo>
                    <a:pt x="423926" y="31750"/>
                  </a:lnTo>
                  <a:lnTo>
                    <a:pt x="423926" y="44450"/>
                  </a:lnTo>
                  <a:lnTo>
                    <a:pt x="474726" y="44450"/>
                  </a:lnTo>
                  <a:lnTo>
                    <a:pt x="474726" y="31750"/>
                  </a:lnTo>
                  <a:close/>
                </a:path>
                <a:path w="2106295" h="782955">
                  <a:moveTo>
                    <a:pt x="563626" y="31750"/>
                  </a:moveTo>
                  <a:lnTo>
                    <a:pt x="512826" y="31750"/>
                  </a:lnTo>
                  <a:lnTo>
                    <a:pt x="512826" y="44450"/>
                  </a:lnTo>
                  <a:lnTo>
                    <a:pt x="563626" y="44450"/>
                  </a:lnTo>
                  <a:lnTo>
                    <a:pt x="563626" y="31750"/>
                  </a:lnTo>
                  <a:close/>
                </a:path>
                <a:path w="2106295" h="782955">
                  <a:moveTo>
                    <a:pt x="652526" y="31750"/>
                  </a:moveTo>
                  <a:lnTo>
                    <a:pt x="601726" y="31750"/>
                  </a:lnTo>
                  <a:lnTo>
                    <a:pt x="601726" y="44450"/>
                  </a:lnTo>
                  <a:lnTo>
                    <a:pt x="652526" y="44450"/>
                  </a:lnTo>
                  <a:lnTo>
                    <a:pt x="652526" y="31750"/>
                  </a:lnTo>
                  <a:close/>
                </a:path>
                <a:path w="2106295" h="782955">
                  <a:moveTo>
                    <a:pt x="741426" y="31750"/>
                  </a:moveTo>
                  <a:lnTo>
                    <a:pt x="690626" y="31750"/>
                  </a:lnTo>
                  <a:lnTo>
                    <a:pt x="690626" y="44450"/>
                  </a:lnTo>
                  <a:lnTo>
                    <a:pt x="741426" y="44450"/>
                  </a:lnTo>
                  <a:lnTo>
                    <a:pt x="741426" y="31750"/>
                  </a:lnTo>
                  <a:close/>
                </a:path>
                <a:path w="2106295" h="782955">
                  <a:moveTo>
                    <a:pt x="830326" y="31750"/>
                  </a:moveTo>
                  <a:lnTo>
                    <a:pt x="779526" y="31750"/>
                  </a:lnTo>
                  <a:lnTo>
                    <a:pt x="779526" y="44450"/>
                  </a:lnTo>
                  <a:lnTo>
                    <a:pt x="830326" y="44450"/>
                  </a:lnTo>
                  <a:lnTo>
                    <a:pt x="830326" y="31750"/>
                  </a:lnTo>
                  <a:close/>
                </a:path>
                <a:path w="2106295" h="782955">
                  <a:moveTo>
                    <a:pt x="919226" y="31750"/>
                  </a:moveTo>
                  <a:lnTo>
                    <a:pt x="868426" y="31750"/>
                  </a:lnTo>
                  <a:lnTo>
                    <a:pt x="868426" y="44450"/>
                  </a:lnTo>
                  <a:lnTo>
                    <a:pt x="919226" y="44450"/>
                  </a:lnTo>
                  <a:lnTo>
                    <a:pt x="919226" y="31750"/>
                  </a:lnTo>
                  <a:close/>
                </a:path>
                <a:path w="2106295" h="782955">
                  <a:moveTo>
                    <a:pt x="1008126" y="31750"/>
                  </a:moveTo>
                  <a:lnTo>
                    <a:pt x="957326" y="31750"/>
                  </a:lnTo>
                  <a:lnTo>
                    <a:pt x="957326" y="44450"/>
                  </a:lnTo>
                  <a:lnTo>
                    <a:pt x="1008126" y="44450"/>
                  </a:lnTo>
                  <a:lnTo>
                    <a:pt x="1008126" y="31750"/>
                  </a:lnTo>
                  <a:close/>
                </a:path>
                <a:path w="2106295" h="782955">
                  <a:moveTo>
                    <a:pt x="1097026" y="31750"/>
                  </a:moveTo>
                  <a:lnTo>
                    <a:pt x="1046226" y="31750"/>
                  </a:lnTo>
                  <a:lnTo>
                    <a:pt x="1046226" y="44450"/>
                  </a:lnTo>
                  <a:lnTo>
                    <a:pt x="1097026" y="44450"/>
                  </a:lnTo>
                  <a:lnTo>
                    <a:pt x="1097026" y="31750"/>
                  </a:lnTo>
                  <a:close/>
                </a:path>
                <a:path w="2106295" h="782955">
                  <a:moveTo>
                    <a:pt x="1185926" y="31750"/>
                  </a:moveTo>
                  <a:lnTo>
                    <a:pt x="1135126" y="31750"/>
                  </a:lnTo>
                  <a:lnTo>
                    <a:pt x="1135126" y="44450"/>
                  </a:lnTo>
                  <a:lnTo>
                    <a:pt x="1185926" y="44450"/>
                  </a:lnTo>
                  <a:lnTo>
                    <a:pt x="1185926" y="31750"/>
                  </a:lnTo>
                  <a:close/>
                </a:path>
                <a:path w="2106295" h="782955">
                  <a:moveTo>
                    <a:pt x="1274826" y="31750"/>
                  </a:moveTo>
                  <a:lnTo>
                    <a:pt x="1224026" y="31750"/>
                  </a:lnTo>
                  <a:lnTo>
                    <a:pt x="1224026" y="44450"/>
                  </a:lnTo>
                  <a:lnTo>
                    <a:pt x="1274826" y="44450"/>
                  </a:lnTo>
                  <a:lnTo>
                    <a:pt x="1274826" y="31750"/>
                  </a:lnTo>
                  <a:close/>
                </a:path>
                <a:path w="2106295" h="782955">
                  <a:moveTo>
                    <a:pt x="1363726" y="31750"/>
                  </a:moveTo>
                  <a:lnTo>
                    <a:pt x="1312926" y="31750"/>
                  </a:lnTo>
                  <a:lnTo>
                    <a:pt x="1312926" y="44450"/>
                  </a:lnTo>
                  <a:lnTo>
                    <a:pt x="1363726" y="44450"/>
                  </a:lnTo>
                  <a:lnTo>
                    <a:pt x="1363726" y="31750"/>
                  </a:lnTo>
                  <a:close/>
                </a:path>
                <a:path w="2106295" h="782955">
                  <a:moveTo>
                    <a:pt x="1452626" y="31750"/>
                  </a:moveTo>
                  <a:lnTo>
                    <a:pt x="1401826" y="31750"/>
                  </a:lnTo>
                  <a:lnTo>
                    <a:pt x="1401826" y="44450"/>
                  </a:lnTo>
                  <a:lnTo>
                    <a:pt x="1452626" y="44450"/>
                  </a:lnTo>
                  <a:lnTo>
                    <a:pt x="1452626" y="31750"/>
                  </a:lnTo>
                  <a:close/>
                </a:path>
                <a:path w="2106295" h="782955">
                  <a:moveTo>
                    <a:pt x="1541526" y="31750"/>
                  </a:moveTo>
                  <a:lnTo>
                    <a:pt x="1490726" y="31750"/>
                  </a:lnTo>
                  <a:lnTo>
                    <a:pt x="1490726" y="44450"/>
                  </a:lnTo>
                  <a:lnTo>
                    <a:pt x="1541526" y="44450"/>
                  </a:lnTo>
                  <a:lnTo>
                    <a:pt x="1541526" y="31750"/>
                  </a:lnTo>
                  <a:close/>
                </a:path>
                <a:path w="2106295" h="782955">
                  <a:moveTo>
                    <a:pt x="1630426" y="31750"/>
                  </a:moveTo>
                  <a:lnTo>
                    <a:pt x="1579626" y="31750"/>
                  </a:lnTo>
                  <a:lnTo>
                    <a:pt x="1579626" y="44450"/>
                  </a:lnTo>
                  <a:lnTo>
                    <a:pt x="1630426" y="44450"/>
                  </a:lnTo>
                  <a:lnTo>
                    <a:pt x="1630426" y="31750"/>
                  </a:lnTo>
                  <a:close/>
                </a:path>
                <a:path w="2106295" h="782955">
                  <a:moveTo>
                    <a:pt x="1719326" y="31750"/>
                  </a:moveTo>
                  <a:lnTo>
                    <a:pt x="1668526" y="31750"/>
                  </a:lnTo>
                  <a:lnTo>
                    <a:pt x="1668526" y="44450"/>
                  </a:lnTo>
                  <a:lnTo>
                    <a:pt x="1719326" y="44450"/>
                  </a:lnTo>
                  <a:lnTo>
                    <a:pt x="1719326" y="31750"/>
                  </a:lnTo>
                  <a:close/>
                </a:path>
                <a:path w="2106295" h="782955">
                  <a:moveTo>
                    <a:pt x="1808226" y="31750"/>
                  </a:moveTo>
                  <a:lnTo>
                    <a:pt x="1757426" y="31750"/>
                  </a:lnTo>
                  <a:lnTo>
                    <a:pt x="1757426" y="44450"/>
                  </a:lnTo>
                  <a:lnTo>
                    <a:pt x="1808226" y="44450"/>
                  </a:lnTo>
                  <a:lnTo>
                    <a:pt x="1808226" y="31750"/>
                  </a:lnTo>
                  <a:close/>
                </a:path>
                <a:path w="2106295" h="782955">
                  <a:moveTo>
                    <a:pt x="1897126" y="31750"/>
                  </a:moveTo>
                  <a:lnTo>
                    <a:pt x="1846326" y="31750"/>
                  </a:lnTo>
                  <a:lnTo>
                    <a:pt x="1846326" y="44450"/>
                  </a:lnTo>
                  <a:lnTo>
                    <a:pt x="1897126" y="44450"/>
                  </a:lnTo>
                  <a:lnTo>
                    <a:pt x="1897126" y="31750"/>
                  </a:lnTo>
                  <a:close/>
                </a:path>
                <a:path w="2106295" h="782955">
                  <a:moveTo>
                    <a:pt x="1986026" y="31750"/>
                  </a:moveTo>
                  <a:lnTo>
                    <a:pt x="1935226" y="31750"/>
                  </a:lnTo>
                  <a:lnTo>
                    <a:pt x="1935226" y="44450"/>
                  </a:lnTo>
                  <a:lnTo>
                    <a:pt x="1986026" y="44450"/>
                  </a:lnTo>
                  <a:lnTo>
                    <a:pt x="1986026" y="31750"/>
                  </a:lnTo>
                  <a:close/>
                </a:path>
                <a:path w="2106295" h="782955">
                  <a:moveTo>
                    <a:pt x="2029714" y="0"/>
                  </a:moveTo>
                  <a:lnTo>
                    <a:pt x="2029714" y="76200"/>
                  </a:lnTo>
                  <a:lnTo>
                    <a:pt x="2093214" y="44450"/>
                  </a:lnTo>
                  <a:lnTo>
                    <a:pt x="2042414" y="44450"/>
                  </a:lnTo>
                  <a:lnTo>
                    <a:pt x="2042414" y="31750"/>
                  </a:lnTo>
                  <a:lnTo>
                    <a:pt x="2093214" y="31750"/>
                  </a:lnTo>
                  <a:lnTo>
                    <a:pt x="2029714" y="0"/>
                  </a:lnTo>
                  <a:close/>
                </a:path>
                <a:path w="2106295" h="782955">
                  <a:moveTo>
                    <a:pt x="2029714" y="31750"/>
                  </a:moveTo>
                  <a:lnTo>
                    <a:pt x="2024126" y="31750"/>
                  </a:lnTo>
                  <a:lnTo>
                    <a:pt x="2024126" y="44450"/>
                  </a:lnTo>
                  <a:lnTo>
                    <a:pt x="2029714" y="44450"/>
                  </a:lnTo>
                  <a:lnTo>
                    <a:pt x="2029714" y="31750"/>
                  </a:lnTo>
                  <a:close/>
                </a:path>
                <a:path w="2106295" h="782955">
                  <a:moveTo>
                    <a:pt x="2093214" y="31750"/>
                  </a:moveTo>
                  <a:lnTo>
                    <a:pt x="2042414" y="31750"/>
                  </a:lnTo>
                  <a:lnTo>
                    <a:pt x="2042414" y="44450"/>
                  </a:lnTo>
                  <a:lnTo>
                    <a:pt x="2093214" y="44450"/>
                  </a:lnTo>
                  <a:lnTo>
                    <a:pt x="2105914" y="38100"/>
                  </a:lnTo>
                  <a:lnTo>
                    <a:pt x="2093214" y="3175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021314" y="1573148"/>
            <a:ext cx="501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DW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4506" y="3536975"/>
            <a:ext cx="8921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25000"/>
              </a:lnSpc>
              <a:spcBef>
                <a:spcPts val="100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Read and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write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29171" y="2773679"/>
            <a:ext cx="1482725" cy="1249680"/>
            <a:chOff x="6329171" y="2773679"/>
            <a:chExt cx="1482725" cy="124968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9171" y="2773679"/>
              <a:ext cx="291083" cy="3200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4367" y="2773679"/>
              <a:ext cx="257555" cy="33985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39940" y="2914141"/>
              <a:ext cx="67310" cy="93980"/>
            </a:xfrm>
            <a:custGeom>
              <a:avLst/>
              <a:gdLst/>
              <a:ahLst/>
              <a:cxnLst/>
              <a:rect l="l" t="t" r="r" b="b"/>
              <a:pathLst>
                <a:path w="67309" h="93980">
                  <a:moveTo>
                    <a:pt x="44450" y="0"/>
                  </a:moveTo>
                  <a:lnTo>
                    <a:pt x="22859" y="0"/>
                  </a:lnTo>
                  <a:lnTo>
                    <a:pt x="22859" y="36195"/>
                  </a:lnTo>
                  <a:lnTo>
                    <a:pt x="0" y="36195"/>
                  </a:lnTo>
                  <a:lnTo>
                    <a:pt x="0" y="57785"/>
                  </a:lnTo>
                  <a:lnTo>
                    <a:pt x="22859" y="57785"/>
                  </a:lnTo>
                  <a:lnTo>
                    <a:pt x="22859" y="93980"/>
                  </a:lnTo>
                  <a:lnTo>
                    <a:pt x="44450" y="93980"/>
                  </a:lnTo>
                  <a:lnTo>
                    <a:pt x="44450" y="57785"/>
                  </a:lnTo>
                  <a:lnTo>
                    <a:pt x="67309" y="57785"/>
                  </a:lnTo>
                  <a:lnTo>
                    <a:pt x="67309" y="36195"/>
                  </a:lnTo>
                  <a:lnTo>
                    <a:pt x="44450" y="36195"/>
                  </a:lnTo>
                  <a:lnTo>
                    <a:pt x="4445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39940" y="2914141"/>
              <a:ext cx="67310" cy="93980"/>
            </a:xfrm>
            <a:custGeom>
              <a:avLst/>
              <a:gdLst/>
              <a:ahLst/>
              <a:cxnLst/>
              <a:rect l="l" t="t" r="r" b="b"/>
              <a:pathLst>
                <a:path w="67309" h="93980">
                  <a:moveTo>
                    <a:pt x="0" y="36195"/>
                  </a:moveTo>
                  <a:lnTo>
                    <a:pt x="22859" y="36195"/>
                  </a:lnTo>
                  <a:lnTo>
                    <a:pt x="22859" y="0"/>
                  </a:lnTo>
                  <a:lnTo>
                    <a:pt x="44450" y="0"/>
                  </a:lnTo>
                  <a:lnTo>
                    <a:pt x="44450" y="36195"/>
                  </a:lnTo>
                  <a:lnTo>
                    <a:pt x="67309" y="36195"/>
                  </a:lnTo>
                  <a:lnTo>
                    <a:pt x="67309" y="57785"/>
                  </a:lnTo>
                  <a:lnTo>
                    <a:pt x="44450" y="57785"/>
                  </a:lnTo>
                  <a:lnTo>
                    <a:pt x="44450" y="93980"/>
                  </a:lnTo>
                  <a:lnTo>
                    <a:pt x="22859" y="93980"/>
                  </a:lnTo>
                  <a:lnTo>
                    <a:pt x="22859" y="57785"/>
                  </a:lnTo>
                  <a:lnTo>
                    <a:pt x="0" y="57785"/>
                  </a:lnTo>
                  <a:lnTo>
                    <a:pt x="0" y="36195"/>
                  </a:lnTo>
                  <a:close/>
                </a:path>
              </a:pathLst>
            </a:custGeom>
            <a:ln w="9143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35496" y="2891789"/>
              <a:ext cx="1176020" cy="1131570"/>
            </a:xfrm>
            <a:custGeom>
              <a:avLst/>
              <a:gdLst/>
              <a:ahLst/>
              <a:cxnLst/>
              <a:rect l="l" t="t" r="r" b="b"/>
              <a:pathLst>
                <a:path w="1176020" h="1131570">
                  <a:moveTo>
                    <a:pt x="44450" y="986790"/>
                  </a:moveTo>
                  <a:lnTo>
                    <a:pt x="31750" y="986790"/>
                  </a:lnTo>
                  <a:lnTo>
                    <a:pt x="31750" y="1037590"/>
                  </a:lnTo>
                  <a:lnTo>
                    <a:pt x="44450" y="1037590"/>
                  </a:lnTo>
                  <a:lnTo>
                    <a:pt x="44450" y="986790"/>
                  </a:lnTo>
                  <a:close/>
                </a:path>
                <a:path w="1176020" h="1131570">
                  <a:moveTo>
                    <a:pt x="44450" y="897890"/>
                  </a:moveTo>
                  <a:lnTo>
                    <a:pt x="31750" y="897890"/>
                  </a:lnTo>
                  <a:lnTo>
                    <a:pt x="31750" y="948690"/>
                  </a:lnTo>
                  <a:lnTo>
                    <a:pt x="44450" y="948690"/>
                  </a:lnTo>
                  <a:lnTo>
                    <a:pt x="44450" y="897890"/>
                  </a:lnTo>
                  <a:close/>
                </a:path>
                <a:path w="1176020" h="1131570">
                  <a:moveTo>
                    <a:pt x="44450" y="808990"/>
                  </a:moveTo>
                  <a:lnTo>
                    <a:pt x="31750" y="808990"/>
                  </a:lnTo>
                  <a:lnTo>
                    <a:pt x="31750" y="859790"/>
                  </a:lnTo>
                  <a:lnTo>
                    <a:pt x="44450" y="859790"/>
                  </a:lnTo>
                  <a:lnTo>
                    <a:pt x="44450" y="808990"/>
                  </a:lnTo>
                  <a:close/>
                </a:path>
                <a:path w="1176020" h="1131570">
                  <a:moveTo>
                    <a:pt x="44450" y="720090"/>
                  </a:moveTo>
                  <a:lnTo>
                    <a:pt x="31750" y="720090"/>
                  </a:lnTo>
                  <a:lnTo>
                    <a:pt x="31750" y="770890"/>
                  </a:lnTo>
                  <a:lnTo>
                    <a:pt x="44450" y="770890"/>
                  </a:lnTo>
                  <a:lnTo>
                    <a:pt x="44450" y="720090"/>
                  </a:lnTo>
                  <a:close/>
                </a:path>
                <a:path w="1176020" h="1131570">
                  <a:moveTo>
                    <a:pt x="44450" y="631190"/>
                  </a:moveTo>
                  <a:lnTo>
                    <a:pt x="31750" y="631190"/>
                  </a:lnTo>
                  <a:lnTo>
                    <a:pt x="31750" y="681990"/>
                  </a:lnTo>
                  <a:lnTo>
                    <a:pt x="44450" y="681990"/>
                  </a:lnTo>
                  <a:lnTo>
                    <a:pt x="44450" y="631190"/>
                  </a:lnTo>
                  <a:close/>
                </a:path>
                <a:path w="1176020" h="1131570">
                  <a:moveTo>
                    <a:pt x="44450" y="542290"/>
                  </a:moveTo>
                  <a:lnTo>
                    <a:pt x="31750" y="542290"/>
                  </a:lnTo>
                  <a:lnTo>
                    <a:pt x="31750" y="593090"/>
                  </a:lnTo>
                  <a:lnTo>
                    <a:pt x="44450" y="593090"/>
                  </a:lnTo>
                  <a:lnTo>
                    <a:pt x="44450" y="542290"/>
                  </a:lnTo>
                  <a:close/>
                </a:path>
                <a:path w="1176020" h="1131570">
                  <a:moveTo>
                    <a:pt x="44450" y="453390"/>
                  </a:moveTo>
                  <a:lnTo>
                    <a:pt x="31750" y="453390"/>
                  </a:lnTo>
                  <a:lnTo>
                    <a:pt x="31750" y="504190"/>
                  </a:lnTo>
                  <a:lnTo>
                    <a:pt x="44450" y="504190"/>
                  </a:lnTo>
                  <a:lnTo>
                    <a:pt x="44450" y="453390"/>
                  </a:lnTo>
                  <a:close/>
                </a:path>
                <a:path w="1176020" h="1131570">
                  <a:moveTo>
                    <a:pt x="76200" y="1054862"/>
                  </a:moveTo>
                  <a:lnTo>
                    <a:pt x="0" y="1054862"/>
                  </a:lnTo>
                  <a:lnTo>
                    <a:pt x="38100" y="1131062"/>
                  </a:lnTo>
                  <a:lnTo>
                    <a:pt x="76200" y="1054862"/>
                  </a:lnTo>
                  <a:close/>
                </a:path>
                <a:path w="1176020" h="1131570">
                  <a:moveTo>
                    <a:pt x="76200" y="377190"/>
                  </a:moveTo>
                  <a:lnTo>
                    <a:pt x="69850" y="364490"/>
                  </a:lnTo>
                  <a:lnTo>
                    <a:pt x="38100" y="300990"/>
                  </a:lnTo>
                  <a:lnTo>
                    <a:pt x="0" y="377190"/>
                  </a:lnTo>
                  <a:lnTo>
                    <a:pt x="31750" y="377190"/>
                  </a:lnTo>
                  <a:lnTo>
                    <a:pt x="31750" y="415290"/>
                  </a:lnTo>
                  <a:lnTo>
                    <a:pt x="44450" y="415290"/>
                  </a:lnTo>
                  <a:lnTo>
                    <a:pt x="44450" y="377190"/>
                  </a:lnTo>
                  <a:lnTo>
                    <a:pt x="76200" y="377190"/>
                  </a:lnTo>
                  <a:close/>
                </a:path>
                <a:path w="1176020" h="1131570">
                  <a:moveTo>
                    <a:pt x="532511" y="0"/>
                  </a:moveTo>
                  <a:lnTo>
                    <a:pt x="452628" y="29718"/>
                  </a:lnTo>
                  <a:lnTo>
                    <a:pt x="524256" y="75819"/>
                  </a:lnTo>
                  <a:lnTo>
                    <a:pt x="532511" y="0"/>
                  </a:lnTo>
                  <a:close/>
                </a:path>
                <a:path w="1176020" h="1131570">
                  <a:moveTo>
                    <a:pt x="583184" y="37338"/>
                  </a:moveTo>
                  <a:lnTo>
                    <a:pt x="532638" y="32004"/>
                  </a:lnTo>
                  <a:lnTo>
                    <a:pt x="531241" y="44577"/>
                  </a:lnTo>
                  <a:lnTo>
                    <a:pt x="581787" y="50038"/>
                  </a:lnTo>
                  <a:lnTo>
                    <a:pt x="583184" y="37338"/>
                  </a:lnTo>
                  <a:close/>
                </a:path>
                <a:path w="1176020" h="1131570">
                  <a:moveTo>
                    <a:pt x="671449" y="46863"/>
                  </a:moveTo>
                  <a:lnTo>
                    <a:pt x="621030" y="41402"/>
                  </a:lnTo>
                  <a:lnTo>
                    <a:pt x="619633" y="54102"/>
                  </a:lnTo>
                  <a:lnTo>
                    <a:pt x="670179" y="59563"/>
                  </a:lnTo>
                  <a:lnTo>
                    <a:pt x="671449" y="46863"/>
                  </a:lnTo>
                  <a:close/>
                </a:path>
                <a:path w="1176020" h="1131570">
                  <a:moveTo>
                    <a:pt x="759841" y="56388"/>
                  </a:moveTo>
                  <a:lnTo>
                    <a:pt x="709422" y="50927"/>
                  </a:lnTo>
                  <a:lnTo>
                    <a:pt x="708025" y="63627"/>
                  </a:lnTo>
                  <a:lnTo>
                    <a:pt x="758571" y="69088"/>
                  </a:lnTo>
                  <a:lnTo>
                    <a:pt x="759841" y="56388"/>
                  </a:lnTo>
                  <a:close/>
                </a:path>
                <a:path w="1176020" h="1131570">
                  <a:moveTo>
                    <a:pt x="848233" y="65913"/>
                  </a:moveTo>
                  <a:lnTo>
                    <a:pt x="797814" y="60452"/>
                  </a:lnTo>
                  <a:lnTo>
                    <a:pt x="796417" y="73152"/>
                  </a:lnTo>
                  <a:lnTo>
                    <a:pt x="846963" y="78613"/>
                  </a:lnTo>
                  <a:lnTo>
                    <a:pt x="848233" y="65913"/>
                  </a:lnTo>
                  <a:close/>
                </a:path>
                <a:path w="1176020" h="1131570">
                  <a:moveTo>
                    <a:pt x="936625" y="75438"/>
                  </a:moveTo>
                  <a:lnTo>
                    <a:pt x="886206" y="69977"/>
                  </a:lnTo>
                  <a:lnTo>
                    <a:pt x="884809" y="82677"/>
                  </a:lnTo>
                  <a:lnTo>
                    <a:pt x="935355" y="88138"/>
                  </a:lnTo>
                  <a:lnTo>
                    <a:pt x="936625" y="75438"/>
                  </a:lnTo>
                  <a:close/>
                </a:path>
                <a:path w="1176020" h="1131570">
                  <a:moveTo>
                    <a:pt x="1025017" y="84963"/>
                  </a:moveTo>
                  <a:lnTo>
                    <a:pt x="974598" y="79502"/>
                  </a:lnTo>
                  <a:lnTo>
                    <a:pt x="973201" y="92202"/>
                  </a:lnTo>
                  <a:lnTo>
                    <a:pt x="1023747" y="97663"/>
                  </a:lnTo>
                  <a:lnTo>
                    <a:pt x="1025017" y="84963"/>
                  </a:lnTo>
                  <a:close/>
                </a:path>
                <a:path w="1176020" h="1131570">
                  <a:moveTo>
                    <a:pt x="1173149" y="105816"/>
                  </a:moveTo>
                  <a:lnTo>
                    <a:pt x="1104265" y="61595"/>
                  </a:lnTo>
                  <a:lnTo>
                    <a:pt x="1100823" y="93129"/>
                  </a:lnTo>
                  <a:lnTo>
                    <a:pt x="1062990" y="89027"/>
                  </a:lnTo>
                  <a:lnTo>
                    <a:pt x="1061593" y="101727"/>
                  </a:lnTo>
                  <a:lnTo>
                    <a:pt x="1099439" y="105816"/>
                  </a:lnTo>
                  <a:lnTo>
                    <a:pt x="1112266" y="105816"/>
                  </a:lnTo>
                  <a:lnTo>
                    <a:pt x="1173149" y="105816"/>
                  </a:lnTo>
                  <a:close/>
                </a:path>
                <a:path w="1176020" h="1131570">
                  <a:moveTo>
                    <a:pt x="1175893" y="107569"/>
                  </a:moveTo>
                  <a:lnTo>
                    <a:pt x="1175296" y="107188"/>
                  </a:lnTo>
                  <a:lnTo>
                    <a:pt x="1112139" y="107188"/>
                  </a:lnTo>
                  <a:lnTo>
                    <a:pt x="1099286" y="107188"/>
                  </a:lnTo>
                  <a:lnTo>
                    <a:pt x="1096010" y="137287"/>
                  </a:lnTo>
                  <a:lnTo>
                    <a:pt x="1175893" y="10756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238494" y="2426588"/>
            <a:ext cx="1551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Curate</a:t>
            </a:r>
            <a:r>
              <a:rPr sz="1000" spc="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40702" y="3013074"/>
            <a:ext cx="6362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Sync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table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def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44971" y="3410482"/>
            <a:ext cx="8921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25000"/>
              </a:lnSpc>
              <a:spcBef>
                <a:spcPts val="100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Read and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write </a:t>
            </a:r>
            <a:r>
              <a:rPr sz="1000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51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970788"/>
            <a:ext cx="11356975" cy="5610225"/>
            <a:chOff x="417576" y="970788"/>
            <a:chExt cx="11356975" cy="5610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979932"/>
              <a:ext cx="8133588" cy="44607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148" y="975360"/>
              <a:ext cx="8143240" cy="4470400"/>
            </a:xfrm>
            <a:custGeom>
              <a:avLst/>
              <a:gdLst/>
              <a:ahLst/>
              <a:cxnLst/>
              <a:rect l="l" t="t" r="r" b="b"/>
              <a:pathLst>
                <a:path w="8143240" h="4470400">
                  <a:moveTo>
                    <a:pt x="0" y="4469892"/>
                  </a:moveTo>
                  <a:lnTo>
                    <a:pt x="8142732" y="4469892"/>
                  </a:lnTo>
                  <a:lnTo>
                    <a:pt x="8142732" y="0"/>
                  </a:lnTo>
                  <a:lnTo>
                    <a:pt x="0" y="0"/>
                  </a:lnTo>
                  <a:lnTo>
                    <a:pt x="0" y="44698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6987" y="2997708"/>
              <a:ext cx="6908292" cy="35737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52416" y="2993136"/>
              <a:ext cx="6917690" cy="3583304"/>
            </a:xfrm>
            <a:custGeom>
              <a:avLst/>
              <a:gdLst/>
              <a:ahLst/>
              <a:cxnLst/>
              <a:rect l="l" t="t" r="r" b="b"/>
              <a:pathLst>
                <a:path w="6917690" h="3583304">
                  <a:moveTo>
                    <a:pt x="0" y="3582924"/>
                  </a:moveTo>
                  <a:lnTo>
                    <a:pt x="6917436" y="3582924"/>
                  </a:lnTo>
                  <a:lnTo>
                    <a:pt x="6917436" y="0"/>
                  </a:lnTo>
                  <a:lnTo>
                    <a:pt x="0" y="0"/>
                  </a:lnTo>
                  <a:lnTo>
                    <a:pt x="0" y="358292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22514" y="3499866"/>
              <a:ext cx="989330" cy="193675"/>
            </a:xfrm>
            <a:custGeom>
              <a:avLst/>
              <a:gdLst/>
              <a:ahLst/>
              <a:cxnLst/>
              <a:rect l="l" t="t" r="r" b="b"/>
              <a:pathLst>
                <a:path w="989329" h="193675">
                  <a:moveTo>
                    <a:pt x="0" y="193548"/>
                  </a:moveTo>
                  <a:lnTo>
                    <a:pt x="989076" y="193548"/>
                  </a:lnTo>
                  <a:lnTo>
                    <a:pt x="989076" y="0"/>
                  </a:lnTo>
                  <a:lnTo>
                    <a:pt x="0" y="0"/>
                  </a:lnTo>
                  <a:lnTo>
                    <a:pt x="0" y="19354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66586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30009"/>
            <a:ext cx="4262120" cy="38849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 CSV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File</a:t>
            </a:r>
            <a:r>
              <a:rPr sz="1600" spc="-5" dirty="0">
                <a:latin typeface="Segoe UI"/>
                <a:cs typeface="Segoe UI"/>
              </a:rPr>
              <a:t> with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Windows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style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quoted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escape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tab-delimited</a:t>
            </a:r>
            <a:endParaRPr sz="1600">
              <a:latin typeface="Segoe UI"/>
              <a:cs typeface="Segoe UI"/>
            </a:endParaRPr>
          </a:p>
          <a:p>
            <a:pPr marL="149860" indent="-137160">
              <a:lnSpc>
                <a:spcPct val="100000"/>
              </a:lnSpc>
              <a:spcBef>
                <a:spcPts val="600"/>
              </a:spcBef>
              <a:buChar char="-"/>
              <a:tabLst>
                <a:tab pos="149860" algn="l"/>
              </a:tabLst>
            </a:pPr>
            <a:r>
              <a:rPr sz="1600" spc="-5" dirty="0">
                <a:latin typeface="Segoe UI"/>
                <a:cs typeface="Segoe UI"/>
              </a:rPr>
              <a:t>without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1877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Synapse</a:t>
            </a:r>
            <a:r>
              <a:rPr sz="10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79370" y="89281"/>
            <a:ext cx="950594" cy="106045"/>
            <a:chOff x="2079370" y="89281"/>
            <a:chExt cx="950594" cy="1060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370" y="92837"/>
              <a:ext cx="415544" cy="101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297" y="143108"/>
              <a:ext cx="33723" cy="10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621" y="89281"/>
              <a:ext cx="465835" cy="951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96000" y="2523744"/>
            <a:ext cx="6096000" cy="323088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10858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2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'https://XXX.blob.core.windows.net/csv/population/populat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905" marR="355727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 marL="92075" marR="549275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427355" marR="864869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92075" marR="532384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427355" marR="338836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</a:t>
            </a:r>
            <a:r>
              <a:rPr sz="1200" spc="-2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'Luxembourg'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year</a:t>
            </a:r>
            <a:r>
              <a:rPr sz="1200" spc="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9875A"/>
                </a:solidFill>
                <a:latin typeface="Consolas"/>
                <a:cs typeface="Consolas"/>
              </a:rPr>
              <a:t>2017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52388" y="5937503"/>
            <a:ext cx="3215640" cy="585470"/>
            <a:chOff x="6152388" y="5937503"/>
            <a:chExt cx="3215640" cy="58547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4580" y="5978212"/>
              <a:ext cx="3143625" cy="4942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58484" y="5943599"/>
              <a:ext cx="3203575" cy="573405"/>
            </a:xfrm>
            <a:custGeom>
              <a:avLst/>
              <a:gdLst/>
              <a:ahLst/>
              <a:cxnLst/>
              <a:rect l="l" t="t" r="r" b="b"/>
              <a:pathLst>
                <a:path w="3203575" h="573404">
                  <a:moveTo>
                    <a:pt x="0" y="573024"/>
                  </a:moveTo>
                  <a:lnTo>
                    <a:pt x="3203448" y="573024"/>
                  </a:lnTo>
                  <a:lnTo>
                    <a:pt x="3203448" y="0"/>
                  </a:lnTo>
                  <a:lnTo>
                    <a:pt x="0" y="0"/>
                  </a:lnTo>
                  <a:lnTo>
                    <a:pt x="0" y="573024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6072" y="1440180"/>
            <a:ext cx="8041005" cy="4832985"/>
            <a:chOff x="576072" y="1440180"/>
            <a:chExt cx="8041005" cy="4832985"/>
          </a:xfrm>
        </p:grpSpPr>
        <p:sp>
          <p:nvSpPr>
            <p:cNvPr id="3" name="object 3"/>
            <p:cNvSpPr/>
            <p:nvPr/>
          </p:nvSpPr>
          <p:spPr>
            <a:xfrm>
              <a:off x="576072" y="1440180"/>
              <a:ext cx="8041005" cy="4832985"/>
            </a:xfrm>
            <a:custGeom>
              <a:avLst/>
              <a:gdLst/>
              <a:ahLst/>
              <a:cxnLst/>
              <a:rect l="l" t="t" r="r" b="b"/>
              <a:pathLst>
                <a:path w="8041005" h="4832985">
                  <a:moveTo>
                    <a:pt x="8040624" y="0"/>
                  </a:moveTo>
                  <a:lnTo>
                    <a:pt x="0" y="0"/>
                  </a:lnTo>
                  <a:lnTo>
                    <a:pt x="0" y="4832604"/>
                  </a:lnTo>
                  <a:lnTo>
                    <a:pt x="8040624" y="4832604"/>
                  </a:lnTo>
                  <a:lnTo>
                    <a:pt x="80406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017" y="1891030"/>
              <a:ext cx="1365545" cy="1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92" y="2491740"/>
              <a:ext cx="7812024" cy="2735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2551176"/>
              <a:ext cx="1101852" cy="6781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1540" y="2647188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5563" y="980059"/>
            <a:ext cx="5561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91539" y="5440781"/>
            <a:ext cx="13684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5411" y="5421883"/>
            <a:ext cx="12306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27347" y="4998720"/>
            <a:ext cx="2444750" cy="775335"/>
            <a:chOff x="3927347" y="4998720"/>
            <a:chExt cx="2444750" cy="77533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737059"/>
              <a:ext cx="9143" cy="36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700483"/>
              <a:ext cx="9143" cy="91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636475"/>
              <a:ext cx="9143" cy="365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599900"/>
              <a:ext cx="9143" cy="91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535930"/>
              <a:ext cx="9143" cy="365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499354"/>
              <a:ext cx="9143" cy="91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435346"/>
              <a:ext cx="9143" cy="365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398770"/>
              <a:ext cx="9143" cy="91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334762"/>
              <a:ext cx="9143" cy="365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298186"/>
              <a:ext cx="9143" cy="91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234178"/>
              <a:ext cx="9143" cy="365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197602"/>
              <a:ext cx="9143" cy="91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7347" y="5133594"/>
              <a:ext cx="9143" cy="365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7347" y="5097018"/>
              <a:ext cx="9143" cy="91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7347" y="5033010"/>
              <a:ext cx="9143" cy="365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658497"/>
              <a:ext cx="9143" cy="365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7347" y="4998720"/>
              <a:ext cx="9143" cy="685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621921"/>
              <a:ext cx="9143" cy="91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557901"/>
              <a:ext cx="9143" cy="36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521325"/>
              <a:ext cx="9143" cy="91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457317"/>
              <a:ext cx="9143" cy="365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420741"/>
              <a:ext cx="9143" cy="91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356733"/>
              <a:ext cx="9143" cy="365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320157"/>
              <a:ext cx="9143" cy="91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256149"/>
              <a:ext cx="9143" cy="365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219573"/>
              <a:ext cx="9143" cy="91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5155565"/>
              <a:ext cx="9143" cy="365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118989"/>
              <a:ext cx="9143" cy="914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1" y="5054981"/>
              <a:ext cx="9143" cy="365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311" y="5018405"/>
              <a:ext cx="9143" cy="914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737059"/>
              <a:ext cx="9144" cy="365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700483"/>
              <a:ext cx="9144" cy="914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636475"/>
              <a:ext cx="9144" cy="365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599900"/>
              <a:ext cx="9144" cy="91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535930"/>
              <a:ext cx="9144" cy="365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435346"/>
              <a:ext cx="9144" cy="36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499354"/>
              <a:ext cx="9144" cy="91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398770"/>
              <a:ext cx="9144" cy="91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298186"/>
              <a:ext cx="9144" cy="91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334762"/>
              <a:ext cx="9144" cy="365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234178"/>
              <a:ext cx="9144" cy="365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197602"/>
              <a:ext cx="9144" cy="91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3275" y="5133594"/>
              <a:ext cx="9144" cy="365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275" y="5097018"/>
              <a:ext cx="9144" cy="91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275" y="5033010"/>
              <a:ext cx="9144" cy="365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3275" y="4998720"/>
              <a:ext cx="9144" cy="685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658497"/>
              <a:ext cx="9144" cy="365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621921"/>
              <a:ext cx="9144" cy="914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557901"/>
              <a:ext cx="9144" cy="365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521325"/>
              <a:ext cx="9144" cy="914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457317"/>
              <a:ext cx="9144" cy="3657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420741"/>
              <a:ext cx="9144" cy="91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356733"/>
              <a:ext cx="9144" cy="365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320157"/>
              <a:ext cx="9144" cy="91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256149"/>
              <a:ext cx="9144" cy="365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219573"/>
              <a:ext cx="9144" cy="91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155565"/>
              <a:ext cx="9144" cy="3657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118989"/>
              <a:ext cx="9144" cy="91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5054981"/>
              <a:ext cx="9144" cy="365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5018405"/>
              <a:ext cx="9144" cy="91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737059"/>
              <a:ext cx="9143" cy="3657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700483"/>
              <a:ext cx="9143" cy="91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636475"/>
              <a:ext cx="9143" cy="3657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599900"/>
              <a:ext cx="9143" cy="91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535930"/>
              <a:ext cx="9143" cy="365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499354"/>
              <a:ext cx="9143" cy="91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435346"/>
              <a:ext cx="9143" cy="365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398770"/>
              <a:ext cx="9143" cy="91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334762"/>
              <a:ext cx="9143" cy="365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298186"/>
              <a:ext cx="9143" cy="91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234178"/>
              <a:ext cx="9143" cy="365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197602"/>
              <a:ext cx="9143" cy="91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4631" y="5133594"/>
              <a:ext cx="9143" cy="365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4631" y="5097018"/>
              <a:ext cx="9143" cy="91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4631" y="5033010"/>
              <a:ext cx="9143" cy="365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4631" y="4998720"/>
              <a:ext cx="9143" cy="685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696826"/>
              <a:ext cx="9144" cy="365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9975" y="5660250"/>
              <a:ext cx="9144" cy="91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596242"/>
              <a:ext cx="9144" cy="365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559679"/>
              <a:ext cx="9144" cy="914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495671"/>
              <a:ext cx="9144" cy="365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459095"/>
              <a:ext cx="9144" cy="914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395087"/>
              <a:ext cx="9144" cy="365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358511"/>
              <a:ext cx="9144" cy="91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975" y="5294503"/>
              <a:ext cx="9144" cy="365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257927"/>
              <a:ext cx="9144" cy="914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975" y="5193919"/>
              <a:ext cx="9144" cy="365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157343"/>
              <a:ext cx="9144" cy="914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975" y="5093335"/>
              <a:ext cx="9144" cy="365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9975" y="5056759"/>
              <a:ext cx="9144" cy="914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9975" y="4998720"/>
              <a:ext cx="9144" cy="3060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737059"/>
              <a:ext cx="9144" cy="3657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700483"/>
              <a:ext cx="9144" cy="914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636475"/>
              <a:ext cx="9144" cy="3657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599900"/>
              <a:ext cx="9144" cy="914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535930"/>
              <a:ext cx="9144" cy="365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499354"/>
              <a:ext cx="9144" cy="914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435346"/>
              <a:ext cx="9144" cy="365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398770"/>
              <a:ext cx="9144" cy="914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334762"/>
              <a:ext cx="9144" cy="365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298186"/>
              <a:ext cx="9144" cy="914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234178"/>
              <a:ext cx="9144" cy="365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197602"/>
              <a:ext cx="9144" cy="914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1" y="5133594"/>
              <a:ext cx="9144" cy="3657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891" y="5097018"/>
              <a:ext cx="9144" cy="914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9891" y="5033010"/>
              <a:ext cx="9144" cy="365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9891" y="4998720"/>
              <a:ext cx="9144" cy="685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696826"/>
              <a:ext cx="9143" cy="3657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8283" y="5660250"/>
              <a:ext cx="9143" cy="914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596242"/>
              <a:ext cx="9143" cy="3657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559679"/>
              <a:ext cx="9143" cy="914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495671"/>
              <a:ext cx="9143" cy="3657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459095"/>
              <a:ext cx="9143" cy="914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395087"/>
              <a:ext cx="9143" cy="3657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358511"/>
              <a:ext cx="9143" cy="914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283" y="5294503"/>
              <a:ext cx="9143" cy="3657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257927"/>
              <a:ext cx="9143" cy="914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283" y="5193919"/>
              <a:ext cx="9143" cy="3657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157343"/>
              <a:ext cx="9143" cy="914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283" y="5093335"/>
              <a:ext cx="9143" cy="3657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8283" y="5056759"/>
              <a:ext cx="9143" cy="914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8283" y="4998720"/>
              <a:ext cx="9143" cy="3060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737059"/>
              <a:ext cx="9143" cy="3657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700483"/>
              <a:ext cx="9143" cy="914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636475"/>
              <a:ext cx="9143" cy="3657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599900"/>
              <a:ext cx="9143" cy="914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535930"/>
              <a:ext cx="9143" cy="3657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499354"/>
              <a:ext cx="9143" cy="914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435346"/>
              <a:ext cx="9143" cy="3657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398770"/>
              <a:ext cx="9143" cy="914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334762"/>
              <a:ext cx="9143" cy="3657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298186"/>
              <a:ext cx="9143" cy="914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234178"/>
              <a:ext cx="9143" cy="3657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197602"/>
              <a:ext cx="9143" cy="914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1247" y="5133594"/>
              <a:ext cx="9143" cy="3657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5097018"/>
              <a:ext cx="9143" cy="914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247" y="5033010"/>
              <a:ext cx="9143" cy="3657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1247" y="4998720"/>
              <a:ext cx="9143" cy="685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696826"/>
              <a:ext cx="9143" cy="365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4211" y="5660250"/>
              <a:ext cx="9143" cy="914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596242"/>
              <a:ext cx="9143" cy="365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559679"/>
              <a:ext cx="9143" cy="914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495671"/>
              <a:ext cx="9143" cy="3657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459095"/>
              <a:ext cx="9143" cy="914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395087"/>
              <a:ext cx="9143" cy="3657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358511"/>
              <a:ext cx="9143" cy="914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5294503"/>
              <a:ext cx="9143" cy="365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257927"/>
              <a:ext cx="9143" cy="914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211" y="5193919"/>
              <a:ext cx="9143" cy="365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157343"/>
              <a:ext cx="9143" cy="914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211" y="5093335"/>
              <a:ext cx="9143" cy="365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211" y="5056759"/>
              <a:ext cx="9143" cy="914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4211" y="4998720"/>
              <a:ext cx="9143" cy="3060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737059"/>
              <a:ext cx="9143" cy="36576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700483"/>
              <a:ext cx="9143" cy="914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636475"/>
              <a:ext cx="9143" cy="3657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599900"/>
              <a:ext cx="9143" cy="9143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535930"/>
              <a:ext cx="9143" cy="365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499354"/>
              <a:ext cx="9143" cy="914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435346"/>
              <a:ext cx="9143" cy="3657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398770"/>
              <a:ext cx="9143" cy="9143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298186"/>
              <a:ext cx="9143" cy="914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334762"/>
              <a:ext cx="9143" cy="3657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234178"/>
              <a:ext cx="9143" cy="36575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197602"/>
              <a:ext cx="9143" cy="9143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507" y="5097018"/>
              <a:ext cx="9143" cy="914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507" y="5133594"/>
              <a:ext cx="9143" cy="3657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507" y="5033010"/>
              <a:ext cx="9143" cy="36575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6507" y="4998720"/>
              <a:ext cx="9143" cy="685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696826"/>
              <a:ext cx="9143" cy="36575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471" y="5660250"/>
              <a:ext cx="9143" cy="914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596242"/>
              <a:ext cx="9143" cy="3657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559679"/>
              <a:ext cx="9143" cy="914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495671"/>
              <a:ext cx="9143" cy="36575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459095"/>
              <a:ext cx="9143" cy="9143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395087"/>
              <a:ext cx="9143" cy="36575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358511"/>
              <a:ext cx="9143" cy="914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9471" y="5294503"/>
              <a:ext cx="9143" cy="36575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257927"/>
              <a:ext cx="9143" cy="914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9471" y="5193919"/>
              <a:ext cx="9143" cy="3657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157343"/>
              <a:ext cx="9143" cy="914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9471" y="5093335"/>
              <a:ext cx="9143" cy="3657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5056759"/>
              <a:ext cx="9143" cy="914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9471" y="4998720"/>
              <a:ext cx="9143" cy="3060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737059"/>
              <a:ext cx="9143" cy="3657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700483"/>
              <a:ext cx="9143" cy="9143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636475"/>
              <a:ext cx="9143" cy="3657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599900"/>
              <a:ext cx="9143" cy="914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535930"/>
              <a:ext cx="9143" cy="3657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499354"/>
              <a:ext cx="9143" cy="914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435346"/>
              <a:ext cx="9143" cy="3657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398770"/>
              <a:ext cx="9143" cy="9143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334762"/>
              <a:ext cx="9143" cy="36575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298186"/>
              <a:ext cx="9143" cy="9143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234178"/>
              <a:ext cx="9143" cy="3657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197602"/>
              <a:ext cx="9143" cy="9143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2435" y="5133594"/>
              <a:ext cx="9143" cy="36575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5" y="5097018"/>
              <a:ext cx="9143" cy="9143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2435" y="5033010"/>
              <a:ext cx="9143" cy="36575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2435" y="4998720"/>
              <a:ext cx="9143" cy="685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658497"/>
              <a:ext cx="9144" cy="3657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621921"/>
              <a:ext cx="9144" cy="9143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557901"/>
              <a:ext cx="9144" cy="3658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521325"/>
              <a:ext cx="9144" cy="9143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457317"/>
              <a:ext cx="9144" cy="3657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420741"/>
              <a:ext cx="9144" cy="9143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356733"/>
              <a:ext cx="9144" cy="3657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320157"/>
              <a:ext cx="9144" cy="9143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256149"/>
              <a:ext cx="9144" cy="3657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219573"/>
              <a:ext cx="9144" cy="9143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827" y="5155565"/>
              <a:ext cx="9144" cy="3657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118989"/>
              <a:ext cx="9144" cy="914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7" y="5054981"/>
              <a:ext cx="9144" cy="3657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827" y="5018405"/>
              <a:ext cx="9144" cy="9143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737059"/>
              <a:ext cx="9144" cy="365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700483"/>
              <a:ext cx="9144" cy="914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636475"/>
              <a:ext cx="9144" cy="365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599900"/>
              <a:ext cx="9144" cy="9143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535930"/>
              <a:ext cx="9144" cy="36575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499354"/>
              <a:ext cx="9144" cy="914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435346"/>
              <a:ext cx="9144" cy="3657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398770"/>
              <a:ext cx="9144" cy="9143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334762"/>
              <a:ext cx="9144" cy="3657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298186"/>
              <a:ext cx="9144" cy="914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234178"/>
              <a:ext cx="9144" cy="36575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197602"/>
              <a:ext cx="9144" cy="9143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791" y="5133594"/>
              <a:ext cx="9144" cy="36575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3791" y="5097018"/>
              <a:ext cx="9144" cy="9143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791" y="5033010"/>
              <a:ext cx="9144" cy="3657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3791" y="4998720"/>
              <a:ext cx="9144" cy="6857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666917"/>
              <a:ext cx="9143" cy="3657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630341"/>
              <a:ext cx="9143" cy="9143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566283"/>
              <a:ext cx="9143" cy="3662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529707"/>
              <a:ext cx="9143" cy="9143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465699"/>
              <a:ext cx="9143" cy="3657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429123"/>
              <a:ext cx="9143" cy="9143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135" y="5365115"/>
              <a:ext cx="9143" cy="36575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328539"/>
              <a:ext cx="9143" cy="9144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264531"/>
              <a:ext cx="9143" cy="3657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227955"/>
              <a:ext cx="9143" cy="914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163947"/>
              <a:ext cx="9143" cy="3657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127371"/>
              <a:ext cx="9143" cy="914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135" y="5063363"/>
              <a:ext cx="9143" cy="36575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9135" y="5026787"/>
              <a:ext cx="9143" cy="9143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737059"/>
              <a:ext cx="9144" cy="36576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700483"/>
              <a:ext cx="9144" cy="914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636475"/>
              <a:ext cx="9144" cy="3657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599900"/>
              <a:ext cx="9144" cy="9143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535930"/>
              <a:ext cx="9144" cy="3657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499354"/>
              <a:ext cx="9144" cy="9143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435346"/>
              <a:ext cx="9144" cy="36575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398770"/>
              <a:ext cx="9144" cy="9143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334762"/>
              <a:ext cx="9144" cy="3657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298186"/>
              <a:ext cx="9144" cy="9143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234178"/>
              <a:ext cx="9144" cy="36575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197602"/>
              <a:ext cx="9144" cy="9143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9051" y="5133594"/>
              <a:ext cx="9144" cy="3657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5097018"/>
              <a:ext cx="9144" cy="9143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9051" y="5033010"/>
              <a:ext cx="9144" cy="36575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666917"/>
              <a:ext cx="9143" cy="3657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9051" y="4998720"/>
              <a:ext cx="9144" cy="6857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630341"/>
              <a:ext cx="9143" cy="9143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566283"/>
              <a:ext cx="9143" cy="3662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529707"/>
              <a:ext cx="9143" cy="9143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465699"/>
              <a:ext cx="9143" cy="3657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429123"/>
              <a:ext cx="9143" cy="9143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7443" y="5365115"/>
              <a:ext cx="9143" cy="36575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328539"/>
              <a:ext cx="9143" cy="9144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264531"/>
              <a:ext cx="9143" cy="36575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227955"/>
              <a:ext cx="9143" cy="9143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163947"/>
              <a:ext cx="9143" cy="36575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127371"/>
              <a:ext cx="9143" cy="914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7443" y="5063363"/>
              <a:ext cx="9143" cy="36575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7443" y="5026787"/>
              <a:ext cx="9143" cy="9143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737059"/>
              <a:ext cx="9143" cy="36576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700483"/>
              <a:ext cx="9143" cy="9143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636475"/>
              <a:ext cx="9143" cy="3657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599900"/>
              <a:ext cx="9143" cy="9143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535930"/>
              <a:ext cx="9143" cy="3657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499354"/>
              <a:ext cx="9143" cy="9143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435346"/>
              <a:ext cx="9143" cy="3657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398770"/>
              <a:ext cx="9143" cy="9143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334762"/>
              <a:ext cx="9143" cy="36575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298186"/>
              <a:ext cx="9143" cy="9143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234178"/>
              <a:ext cx="9143" cy="36575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197602"/>
              <a:ext cx="9143" cy="9143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0407" y="5133594"/>
              <a:ext cx="9143" cy="3657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0407" y="5097018"/>
              <a:ext cx="9143" cy="9143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0407" y="5033010"/>
              <a:ext cx="9143" cy="36575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0407" y="4998720"/>
              <a:ext cx="9143" cy="6857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658497"/>
              <a:ext cx="9143" cy="36575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621921"/>
              <a:ext cx="9143" cy="9143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557901"/>
              <a:ext cx="9143" cy="36588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521325"/>
              <a:ext cx="9143" cy="9143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457317"/>
              <a:ext cx="9143" cy="36576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420741"/>
              <a:ext cx="9143" cy="9143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356733"/>
              <a:ext cx="9143" cy="36575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320157"/>
              <a:ext cx="9143" cy="9143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256149"/>
              <a:ext cx="9143" cy="36575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219573"/>
              <a:ext cx="9143" cy="9143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371" y="5155565"/>
              <a:ext cx="9143" cy="3657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118989"/>
              <a:ext cx="9143" cy="9143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371" y="5054981"/>
              <a:ext cx="9143" cy="36575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371" y="5018405"/>
              <a:ext cx="9143" cy="9143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737059"/>
              <a:ext cx="9144" cy="3657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700483"/>
              <a:ext cx="9144" cy="9143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636475"/>
              <a:ext cx="9144" cy="36576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599900"/>
              <a:ext cx="9144" cy="9143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535930"/>
              <a:ext cx="9144" cy="36575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499354"/>
              <a:ext cx="9144" cy="9143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435346"/>
              <a:ext cx="9144" cy="36575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398770"/>
              <a:ext cx="9144" cy="9143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334762"/>
              <a:ext cx="9144" cy="36575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298186"/>
              <a:ext cx="9144" cy="9143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234178"/>
              <a:ext cx="9144" cy="36575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197602"/>
              <a:ext cx="9144" cy="9143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3287" y="5133594"/>
              <a:ext cx="9144" cy="3657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5097018"/>
              <a:ext cx="9144" cy="9143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3287" y="5033010"/>
              <a:ext cx="9144" cy="36575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3287" y="4998720"/>
              <a:ext cx="9144" cy="6857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696826"/>
              <a:ext cx="9144" cy="36575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679" y="5660250"/>
              <a:ext cx="9144" cy="9144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596242"/>
              <a:ext cx="9144" cy="36575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559679"/>
              <a:ext cx="9144" cy="9143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495671"/>
              <a:ext cx="9144" cy="36575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459095"/>
              <a:ext cx="9144" cy="9143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395087"/>
              <a:ext cx="9144" cy="3657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358511"/>
              <a:ext cx="9144" cy="914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79" y="5294503"/>
              <a:ext cx="9144" cy="36575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257927"/>
              <a:ext cx="9144" cy="9143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79" y="5193919"/>
              <a:ext cx="9144" cy="36575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157343"/>
              <a:ext cx="9144" cy="9143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79" y="5093335"/>
              <a:ext cx="9144" cy="36575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79" y="5056759"/>
              <a:ext cx="9144" cy="9143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737059"/>
              <a:ext cx="9143" cy="36576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679" y="4998720"/>
              <a:ext cx="9144" cy="3060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700483"/>
              <a:ext cx="9143" cy="9143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636475"/>
              <a:ext cx="9143" cy="36576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599900"/>
              <a:ext cx="9143" cy="9143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535930"/>
              <a:ext cx="9143" cy="36575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499354"/>
              <a:ext cx="9143" cy="9143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435346"/>
              <a:ext cx="9143" cy="3657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398770"/>
              <a:ext cx="9143" cy="9143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334762"/>
              <a:ext cx="9143" cy="36575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298186"/>
              <a:ext cx="9143" cy="9143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234178"/>
              <a:ext cx="9143" cy="36575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197602"/>
              <a:ext cx="9143" cy="9143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643" y="5133594"/>
              <a:ext cx="9143" cy="36575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3" y="5097018"/>
              <a:ext cx="9143" cy="9143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643" y="5033010"/>
              <a:ext cx="9143" cy="36575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666917"/>
              <a:ext cx="9144" cy="36575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4643" y="4998720"/>
              <a:ext cx="9143" cy="6857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630341"/>
              <a:ext cx="9144" cy="9143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566283"/>
              <a:ext cx="9144" cy="36626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529707"/>
              <a:ext cx="9144" cy="9143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465699"/>
              <a:ext cx="9144" cy="36575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429123"/>
              <a:ext cx="9144" cy="9143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9987" y="5365115"/>
              <a:ext cx="9144" cy="36575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328539"/>
              <a:ext cx="9144" cy="9144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264531"/>
              <a:ext cx="9144" cy="36575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227955"/>
              <a:ext cx="9144" cy="9143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163947"/>
              <a:ext cx="9144" cy="36575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127371"/>
              <a:ext cx="9144" cy="9143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9987" y="5063363"/>
              <a:ext cx="9144" cy="36575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9987" y="5026787"/>
              <a:ext cx="9144" cy="9143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737059"/>
              <a:ext cx="9144" cy="36576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700483"/>
              <a:ext cx="9144" cy="9143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636475"/>
              <a:ext cx="9144" cy="36576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599900"/>
              <a:ext cx="9144" cy="9143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535930"/>
              <a:ext cx="9144" cy="36575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499354"/>
              <a:ext cx="9144" cy="9143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435346"/>
              <a:ext cx="9144" cy="36575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398770"/>
              <a:ext cx="9144" cy="9143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334762"/>
              <a:ext cx="9144" cy="3657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298186"/>
              <a:ext cx="9144" cy="9143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234178"/>
              <a:ext cx="9144" cy="36575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197602"/>
              <a:ext cx="9144" cy="9143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9903" y="5133594"/>
              <a:ext cx="9144" cy="36575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5097018"/>
              <a:ext cx="9144" cy="9143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9903" y="5033010"/>
              <a:ext cx="9144" cy="36575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9903" y="4998720"/>
              <a:ext cx="9144" cy="6857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666917"/>
              <a:ext cx="9143" cy="36575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630341"/>
              <a:ext cx="9143" cy="9143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566283"/>
              <a:ext cx="9143" cy="36626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529707"/>
              <a:ext cx="9143" cy="9143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465699"/>
              <a:ext cx="9143" cy="36575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429123"/>
              <a:ext cx="9143" cy="9143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3535" y="5365115"/>
              <a:ext cx="9143" cy="36575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328539"/>
              <a:ext cx="9143" cy="9144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264531"/>
              <a:ext cx="9143" cy="36575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227955"/>
              <a:ext cx="9143" cy="9143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163947"/>
              <a:ext cx="9143" cy="36575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127371"/>
              <a:ext cx="9143" cy="9143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3535" y="5063363"/>
              <a:ext cx="9143" cy="36575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3535" y="5026787"/>
              <a:ext cx="9143" cy="9143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737059"/>
              <a:ext cx="9143" cy="36576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700483"/>
              <a:ext cx="9143" cy="9143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636475"/>
              <a:ext cx="9143" cy="36576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599900"/>
              <a:ext cx="9143" cy="9143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535930"/>
              <a:ext cx="9143" cy="36575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499354"/>
              <a:ext cx="9143" cy="9143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435346"/>
              <a:ext cx="9143" cy="36575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398770"/>
              <a:ext cx="9143" cy="9143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334762"/>
              <a:ext cx="9143" cy="36575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298186"/>
              <a:ext cx="9143" cy="9143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234178"/>
              <a:ext cx="9143" cy="36575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197602"/>
              <a:ext cx="9143" cy="9143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5097018"/>
              <a:ext cx="9143" cy="9143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9735" y="5133594"/>
              <a:ext cx="9143" cy="36575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735" y="5033010"/>
              <a:ext cx="9143" cy="36575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9735" y="4998720"/>
              <a:ext cx="9143" cy="6857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696826"/>
              <a:ext cx="9144" cy="36575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596242"/>
              <a:ext cx="9144" cy="36575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2699" y="5660250"/>
              <a:ext cx="9144" cy="9144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559679"/>
              <a:ext cx="9144" cy="9143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459095"/>
              <a:ext cx="9144" cy="9143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495671"/>
              <a:ext cx="9144" cy="36575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395087"/>
              <a:ext cx="9144" cy="36575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358511"/>
              <a:ext cx="9144" cy="9143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2699" y="5294503"/>
              <a:ext cx="9144" cy="36575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257927"/>
              <a:ext cx="9144" cy="9143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2699" y="5193919"/>
              <a:ext cx="9144" cy="36575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157343"/>
              <a:ext cx="9144" cy="9143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2699" y="5093335"/>
              <a:ext cx="9144" cy="36575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5056759"/>
              <a:ext cx="9144" cy="9143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2699" y="4998720"/>
              <a:ext cx="9144" cy="30606"/>
            </a:xfrm>
            <a:prstGeom prst="rect">
              <a:avLst/>
            </a:prstGeom>
          </p:spPr>
        </p:pic>
      </p:grpSp>
      <p:sp>
        <p:nvSpPr>
          <p:cNvPr id="444" name="object 444"/>
          <p:cNvSpPr txBox="1"/>
          <p:nvPr/>
        </p:nvSpPr>
        <p:spPr>
          <a:xfrm>
            <a:off x="2052827" y="4424171"/>
            <a:ext cx="1612900" cy="43751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69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5" name="object 445"/>
          <p:cNvSpPr txBox="1"/>
          <p:nvPr/>
        </p:nvSpPr>
        <p:spPr>
          <a:xfrm>
            <a:off x="2052827" y="3331464"/>
            <a:ext cx="1612900" cy="42989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4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2052827" y="2781300"/>
            <a:ext cx="1612900" cy="43751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319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7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2052827" y="3875532"/>
            <a:ext cx="1612900" cy="436245"/>
          </a:xfrm>
          <a:prstGeom prst="rect">
            <a:avLst/>
          </a:prstGeom>
          <a:solidFill>
            <a:srgbClr val="4BB0FF"/>
          </a:solidFill>
        </p:spPr>
        <p:txBody>
          <a:bodyPr vert="horz" wrap="square" lIns="0" tIns="12192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96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48" name="object 448"/>
          <p:cNvGrpSpPr/>
          <p:nvPr/>
        </p:nvGrpSpPr>
        <p:grpSpPr>
          <a:xfrm>
            <a:off x="1865376" y="2782061"/>
            <a:ext cx="6164580" cy="2079625"/>
            <a:chOff x="1865376" y="2782061"/>
            <a:chExt cx="6164580" cy="2079625"/>
          </a:xfrm>
        </p:grpSpPr>
        <p:pic>
          <p:nvPicPr>
            <p:cNvPr id="449" name="object 4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50" name="object 450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1" name="object 4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52" name="object 452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003B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3" name="object 4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</p:grpSp>
      <p:sp>
        <p:nvSpPr>
          <p:cNvPr id="454" name="object 454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3804030" y="3854322"/>
            <a:ext cx="1011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7" name="object 457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460" name="object 460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61" name="object 461"/>
          <p:cNvGrpSpPr/>
          <p:nvPr/>
        </p:nvGrpSpPr>
        <p:grpSpPr>
          <a:xfrm>
            <a:off x="736091" y="2019300"/>
            <a:ext cx="7812405" cy="769620"/>
            <a:chOff x="736091" y="2019300"/>
            <a:chExt cx="7812405" cy="769620"/>
          </a:xfrm>
        </p:grpSpPr>
        <p:pic>
          <p:nvPicPr>
            <p:cNvPr id="462" name="object 4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091" y="2019300"/>
              <a:ext cx="7812024" cy="769620"/>
            </a:xfrm>
            <a:prstGeom prst="rect">
              <a:avLst/>
            </a:prstGeom>
          </p:spPr>
        </p:pic>
        <p:pic>
          <p:nvPicPr>
            <p:cNvPr id="463" name="object 4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711" y="2078735"/>
              <a:ext cx="1239012" cy="678179"/>
            </a:xfrm>
            <a:prstGeom prst="rect">
              <a:avLst/>
            </a:prstGeom>
          </p:spPr>
        </p:pic>
        <p:sp>
          <p:nvSpPr>
            <p:cNvPr id="464" name="object 464"/>
            <p:cNvSpPr/>
            <p:nvPr/>
          </p:nvSpPr>
          <p:spPr>
            <a:xfrm>
              <a:off x="891539" y="2174747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5" name="object 4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5375" y="2257806"/>
              <a:ext cx="25907" cy="228346"/>
            </a:xfrm>
            <a:prstGeom prst="rect">
              <a:avLst/>
            </a:prstGeom>
          </p:spPr>
        </p:pic>
      </p:grpSp>
      <p:sp>
        <p:nvSpPr>
          <p:cNvPr id="466" name="object 466"/>
          <p:cNvSpPr txBox="1"/>
          <p:nvPr/>
        </p:nvSpPr>
        <p:spPr>
          <a:xfrm>
            <a:off x="891539" y="1516481"/>
            <a:ext cx="742823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2905" marR="66167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Segoe UI Semibold"/>
              <a:cs typeface="Segoe UI Semibold"/>
            </a:endParaRPr>
          </a:p>
          <a:p>
            <a:pPr marL="91440">
              <a:lnSpc>
                <a:spcPct val="100000"/>
              </a:lnSpc>
              <a:tabLst>
                <a:tab pos="2924810" algn="l"/>
              </a:tabLst>
            </a:pPr>
            <a:r>
              <a:rPr sz="1100" spc="-5" dirty="0">
                <a:latin typeface="Segoe UI Semibold"/>
                <a:cs typeface="Segoe UI Semibold"/>
              </a:rPr>
              <a:t>Experience	</a:t>
            </a:r>
            <a:r>
              <a:rPr sz="1950" b="1" spc="-7" baseline="2136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950" b="1" spc="-15" baseline="2136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950" b="1" spc="-22" baseline="2136" dirty="0">
                <a:solidFill>
                  <a:srgbClr val="0078D3"/>
                </a:solidFill>
                <a:latin typeface="Segoe UI"/>
                <a:cs typeface="Segoe UI"/>
              </a:rPr>
              <a:t>Synapse</a:t>
            </a:r>
            <a:r>
              <a:rPr sz="1950" b="1" spc="-15" baseline="2136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950" b="1" spc="-22" baseline="2136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950" baseline="2136">
              <a:latin typeface="Segoe UI"/>
              <a:cs typeface="Segoe UI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9071609" y="2387345"/>
            <a:ext cx="2539365" cy="2689860"/>
          </a:xfrm>
          <a:prstGeom prst="rect">
            <a:avLst/>
          </a:prstGeom>
          <a:ln w="25907">
            <a:solidFill>
              <a:srgbClr val="0078D3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815"/>
              </a:spcBef>
            </a:pP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Connected</a:t>
            </a: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dirty="0">
                <a:solidFill>
                  <a:srgbClr val="0078D3"/>
                </a:solidFill>
                <a:latin typeface="Segoe UI"/>
                <a:cs typeface="Segoe UI"/>
              </a:rPr>
              <a:t>Services</a:t>
            </a:r>
            <a:endParaRPr sz="1300">
              <a:latin typeface="Segoe UI"/>
              <a:cs typeface="Segoe UI"/>
            </a:endParaRPr>
          </a:p>
          <a:p>
            <a:pPr marL="109855" marR="902969">
              <a:lnSpc>
                <a:spcPct val="135500"/>
              </a:lnSpc>
              <a:spcBef>
                <a:spcPts val="1450"/>
              </a:spcBef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Data Catalog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spc="-3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Data</a:t>
            </a:r>
            <a:r>
              <a:rPr sz="1100" spc="-2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Lake</a:t>
            </a:r>
            <a:r>
              <a:rPr sz="1100" spc="-3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Storage </a:t>
            </a:r>
            <a:r>
              <a:rPr sz="1100" spc="-28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1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Data Share</a:t>
            </a:r>
            <a:endParaRPr sz="1100">
              <a:latin typeface="Segoe UI"/>
              <a:cs typeface="Segoe UI"/>
            </a:endParaRPr>
          </a:p>
          <a:p>
            <a:pPr marL="109855" marR="1390015">
              <a:lnSpc>
                <a:spcPct val="135500"/>
              </a:lnSpc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10" dirty="0">
                <a:solidFill>
                  <a:srgbClr val="006FC3"/>
                </a:solidFill>
                <a:latin typeface="Segoe UI"/>
                <a:cs typeface="Segoe UI"/>
              </a:rPr>
              <a:t> D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atab</a:t>
            </a:r>
            <a:r>
              <a:rPr sz="1100" i="1" spc="5" dirty="0">
                <a:solidFill>
                  <a:srgbClr val="006FC3"/>
                </a:solidFill>
                <a:latin typeface="Segoe UI"/>
                <a:cs typeface="Segoe UI"/>
              </a:rPr>
              <a:t>r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icks  Azure</a:t>
            </a:r>
            <a:r>
              <a:rPr sz="1100" i="1" spc="-4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spc="-5" dirty="0">
                <a:solidFill>
                  <a:srgbClr val="006FC3"/>
                </a:solidFill>
                <a:latin typeface="Segoe UI"/>
                <a:cs typeface="Segoe UI"/>
              </a:rPr>
              <a:t>HDInsight</a:t>
            </a:r>
            <a:endParaRPr sz="11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  <a:spcBef>
                <a:spcPts val="470"/>
              </a:spcBef>
            </a:pP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Azure</a:t>
            </a:r>
            <a:r>
              <a:rPr sz="1100" i="1" spc="-3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Machine</a:t>
            </a:r>
            <a:r>
              <a:rPr sz="1100" i="1" spc="-4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i="1" dirty="0">
                <a:solidFill>
                  <a:srgbClr val="006FC3"/>
                </a:solidFill>
                <a:latin typeface="Segoe UI"/>
                <a:cs typeface="Segoe UI"/>
              </a:rPr>
              <a:t>Learning</a:t>
            </a:r>
            <a:endParaRPr sz="11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  <a:spcBef>
                <a:spcPts val="465"/>
              </a:spcBef>
            </a:pP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Power</a:t>
            </a:r>
            <a:r>
              <a:rPr sz="1100" spc="-45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BI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700">
              <a:latin typeface="Segoe UI"/>
              <a:cs typeface="Segoe UI"/>
            </a:endParaRPr>
          </a:p>
          <a:p>
            <a:pPr marL="109855">
              <a:lnSpc>
                <a:spcPct val="100000"/>
              </a:lnSpc>
            </a:pPr>
            <a:r>
              <a:rPr sz="1100" spc="5" dirty="0">
                <a:solidFill>
                  <a:srgbClr val="006FC3"/>
                </a:solidFill>
                <a:latin typeface="Segoe UI"/>
                <a:cs typeface="Segoe UI"/>
              </a:rPr>
              <a:t>3</a:t>
            </a:r>
            <a:r>
              <a:rPr sz="1050" spc="7" baseline="27777" dirty="0">
                <a:solidFill>
                  <a:srgbClr val="006FC3"/>
                </a:solidFill>
                <a:latin typeface="Segoe UI"/>
                <a:cs typeface="Segoe UI"/>
              </a:rPr>
              <a:t>rd</a:t>
            </a:r>
            <a:r>
              <a:rPr sz="1050" spc="127" baseline="27777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"/>
                <a:cs typeface="Segoe UI"/>
              </a:rPr>
              <a:t>Party</a:t>
            </a:r>
            <a:r>
              <a:rPr sz="1100" spc="-20" dirty="0">
                <a:solidFill>
                  <a:srgbClr val="006FC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8809481" y="3666744"/>
            <a:ext cx="262890" cy="129539"/>
          </a:xfrm>
          <a:custGeom>
            <a:avLst/>
            <a:gdLst/>
            <a:ahLst/>
            <a:cxnLst/>
            <a:rect l="l" t="t" r="r" b="b"/>
            <a:pathLst>
              <a:path w="262890" h="129539">
                <a:moveTo>
                  <a:pt x="77724" y="0"/>
                </a:moveTo>
                <a:lnTo>
                  <a:pt x="0" y="64769"/>
                </a:lnTo>
                <a:lnTo>
                  <a:pt x="77724" y="129539"/>
                </a:lnTo>
                <a:lnTo>
                  <a:pt x="77724" y="77723"/>
                </a:lnTo>
                <a:lnTo>
                  <a:pt x="64770" y="77723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0"/>
                </a:lnTo>
                <a:close/>
              </a:path>
              <a:path w="262890" h="129539">
                <a:moveTo>
                  <a:pt x="77724" y="51815"/>
                </a:moveTo>
                <a:lnTo>
                  <a:pt x="64770" y="51815"/>
                </a:lnTo>
                <a:lnTo>
                  <a:pt x="64770" y="77723"/>
                </a:lnTo>
                <a:lnTo>
                  <a:pt x="77724" y="77723"/>
                </a:lnTo>
                <a:lnTo>
                  <a:pt x="77724" y="51815"/>
                </a:lnTo>
                <a:close/>
              </a:path>
              <a:path w="262890" h="129539">
                <a:moveTo>
                  <a:pt x="262890" y="51815"/>
                </a:moveTo>
                <a:lnTo>
                  <a:pt x="77724" y="51815"/>
                </a:lnTo>
                <a:lnTo>
                  <a:pt x="77724" y="77723"/>
                </a:lnTo>
                <a:lnTo>
                  <a:pt x="262890" y="77723"/>
                </a:lnTo>
                <a:lnTo>
                  <a:pt x="262890" y="51815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9" name="object 4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2759" y="563752"/>
            <a:ext cx="4839792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66586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302511"/>
            <a:ext cx="4187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CSV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header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row,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Unix-style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19" y="1758695"/>
            <a:ext cx="5783580" cy="3416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0805" marR="383540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'https://XXX.blob.core.windows.net/csv/population-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unix-hdr/population.csv'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270" marR="307657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'0x0a'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FIRSTROW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3270" marR="21653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426084" marR="307721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</a:t>
            </a:r>
            <a:r>
              <a:rPr sz="1200" spc="-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'Luxembourg'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year</a:t>
            </a:r>
            <a:r>
              <a:rPr sz="1200" spc="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9875A"/>
                </a:solidFill>
                <a:latin typeface="Consolas"/>
                <a:cs typeface="Consolas"/>
              </a:rPr>
              <a:t>2017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527" y="5228844"/>
            <a:ext cx="3215640" cy="586740"/>
            <a:chOff x="414527" y="5228844"/>
            <a:chExt cx="3215640" cy="5867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5269630"/>
              <a:ext cx="3143625" cy="4956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623" y="5234940"/>
              <a:ext cx="3203575" cy="574675"/>
            </a:xfrm>
            <a:custGeom>
              <a:avLst/>
              <a:gdLst/>
              <a:ahLst/>
              <a:cxnLst/>
              <a:rect l="l" t="t" r="r" b="b"/>
              <a:pathLst>
                <a:path w="3203575" h="574675">
                  <a:moveTo>
                    <a:pt x="0" y="574548"/>
                  </a:moveTo>
                  <a:lnTo>
                    <a:pt x="3203448" y="574548"/>
                  </a:lnTo>
                  <a:lnTo>
                    <a:pt x="3203448" y="0"/>
                  </a:lnTo>
                  <a:lnTo>
                    <a:pt x="0" y="0"/>
                  </a:lnTo>
                  <a:lnTo>
                    <a:pt x="0" y="574548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3367" y="1317447"/>
            <a:ext cx="410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CSV 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0859" y="1758695"/>
            <a:ext cx="4988560" cy="249364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92075" marR="1102360" indent="33528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DISTINCT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country_name)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countries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9334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ation/population.csv'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3905" marR="244919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7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 marL="92075" marR="438531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92075" marR="92075" indent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al_BIN2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10400" y="4358640"/>
            <a:ext cx="1062355" cy="615950"/>
            <a:chOff x="7010400" y="4358640"/>
            <a:chExt cx="1062355" cy="6159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2591" y="4370832"/>
              <a:ext cx="980714" cy="5913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16495" y="4364736"/>
              <a:ext cx="1050290" cy="603885"/>
            </a:xfrm>
            <a:custGeom>
              <a:avLst/>
              <a:gdLst/>
              <a:ahLst/>
              <a:cxnLst/>
              <a:rect l="l" t="t" r="r" b="b"/>
              <a:pathLst>
                <a:path w="1050290" h="603885">
                  <a:moveTo>
                    <a:pt x="0" y="603504"/>
                  </a:moveTo>
                  <a:lnTo>
                    <a:pt x="1050036" y="603504"/>
                  </a:lnTo>
                  <a:lnTo>
                    <a:pt x="1050036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649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02508"/>
            <a:ext cx="4787265" cy="298005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folders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reading</a:t>
            </a:r>
            <a:r>
              <a:rPr sz="1600" spc="-5" dirty="0">
                <a:latin typeface="Segoe UI"/>
                <a:cs typeface="Segoe UI"/>
              </a:rPr>
              <a:t> 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files/folders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</a:t>
            </a:r>
            <a:r>
              <a:rPr sz="1600" spc="-5" dirty="0">
                <a:latin typeface="Segoe UI"/>
                <a:cs typeface="Segoe UI"/>
              </a:rPr>
              <a:t> usage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wildcards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Offers</a:t>
            </a:r>
            <a:r>
              <a:rPr sz="1600" spc="-10" dirty="0">
                <a:latin typeface="Segoe UI"/>
                <a:cs typeface="Segoe UI"/>
              </a:rPr>
              <a:t> reading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specific file/folder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</a:t>
            </a:r>
            <a:r>
              <a:rPr sz="1600" spc="-10" dirty="0">
                <a:latin typeface="Segoe UI"/>
                <a:cs typeface="Segoe UI"/>
              </a:rPr>
              <a:t> wildcards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29300" y="1130808"/>
            <a:ext cx="6096000" cy="4893945"/>
          </a:xfrm>
          <a:custGeom>
            <a:avLst/>
            <a:gdLst/>
            <a:ahLst/>
            <a:cxnLst/>
            <a:rect l="l" t="t" r="r" b="b"/>
            <a:pathLst>
              <a:path w="6096000" h="4893945">
                <a:moveTo>
                  <a:pt x="0" y="4893564"/>
                </a:moveTo>
                <a:lnTo>
                  <a:pt x="6096000" y="4893564"/>
                </a:lnTo>
                <a:lnTo>
                  <a:pt x="6096000" y="0"/>
                </a:lnTo>
                <a:lnTo>
                  <a:pt x="0" y="0"/>
                </a:lnTo>
                <a:lnTo>
                  <a:pt x="0" y="489356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08294" y="1159002"/>
            <a:ext cx="52089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227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SELECT</a:t>
            </a:r>
            <a:r>
              <a:rPr sz="1200" spc="-5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[year],</a:t>
            </a:r>
            <a:r>
              <a:rPr sz="1200" spc="1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SUM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(passenger_count)</a:t>
            </a:r>
            <a:r>
              <a:rPr sz="1200" spc="-9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 </a:t>
            </a:r>
            <a:r>
              <a:rPr sz="1200" spc="-32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passengers_total,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COUNT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*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8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[rides_total]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FROM</a:t>
            </a:r>
            <a:r>
              <a:rPr sz="1200" spc="-2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OPENROWSET(</a:t>
            </a:r>
            <a:endParaRPr sz="1200">
              <a:latin typeface="Arial MT"/>
              <a:cs typeface="Arial MT"/>
            </a:endParaRPr>
          </a:p>
          <a:p>
            <a:pPr marL="12700" marR="157734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BULK</a:t>
            </a:r>
            <a:r>
              <a:rPr sz="1200" spc="3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32E61"/>
                </a:solidFill>
                <a:latin typeface="Arial MT"/>
                <a:cs typeface="Arial MT"/>
              </a:rPr>
              <a:t>'https://XXX.blob.core.windows.net/csv/taxi/*.*’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FORMAT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=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32E61"/>
                </a:solidFill>
                <a:latin typeface="Arial MT"/>
                <a:cs typeface="Arial MT"/>
              </a:rPr>
              <a:t>'CSV’</a:t>
            </a:r>
            <a:endParaRPr sz="1200">
              <a:latin typeface="Arial MT"/>
              <a:cs typeface="Arial MT"/>
            </a:endParaRPr>
          </a:p>
          <a:p>
            <a:pPr marL="12700" marR="3934460">
              <a:lnSpc>
                <a:spcPct val="100000"/>
              </a:lnSpc>
            </a:pP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FIRSTROW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=</a:t>
            </a:r>
            <a:r>
              <a:rPr sz="1200" spc="-2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05CC5"/>
                </a:solidFill>
                <a:latin typeface="Arial MT"/>
                <a:cs typeface="Arial MT"/>
              </a:rPr>
              <a:t>2</a:t>
            </a:r>
            <a:r>
              <a:rPr sz="1200" spc="-15" dirty="0">
                <a:solidFill>
                  <a:srgbClr val="005CC5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)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10" dirty="0">
                <a:solidFill>
                  <a:srgbClr val="23292D"/>
                </a:solidFill>
                <a:latin typeface="Arial MT"/>
                <a:cs typeface="Arial MT"/>
              </a:rPr>
              <a:t>WITH</a:t>
            </a:r>
            <a:r>
              <a:rPr sz="1200" spc="-4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vendor_id</a:t>
            </a:r>
            <a:r>
              <a:rPr sz="1200" spc="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D63948"/>
                </a:solidFill>
                <a:latin typeface="Arial MT"/>
                <a:cs typeface="Arial MT"/>
              </a:rPr>
              <a:t>VARCHAR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15" dirty="0">
                <a:solidFill>
                  <a:srgbClr val="005CC5"/>
                </a:solidFill>
                <a:latin typeface="Arial MT"/>
                <a:cs typeface="Arial MT"/>
              </a:rPr>
              <a:t>100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COLLATE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Latin1_General_BIN2,</a:t>
            </a:r>
            <a:endParaRPr sz="1200">
              <a:latin typeface="Arial MT"/>
              <a:cs typeface="Arial MT"/>
            </a:endParaRPr>
          </a:p>
          <a:p>
            <a:pPr marL="469900" marR="2660015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pickup_datetime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DATETIME2,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dropoff_datetime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DATETIME2,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passenger_count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trip_distance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rate_code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469900" marR="508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store_and_fwd_flag </a:t>
            </a:r>
            <a:r>
              <a:rPr sz="1200" spc="-10" dirty="0">
                <a:solidFill>
                  <a:srgbClr val="D63948"/>
                </a:solidFill>
                <a:latin typeface="Arial MT"/>
                <a:cs typeface="Arial MT"/>
              </a:rPr>
              <a:t>VARCHAR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(</a:t>
            </a:r>
            <a:r>
              <a:rPr sz="1200" spc="-10" dirty="0">
                <a:solidFill>
                  <a:srgbClr val="005CC5"/>
                </a:solidFill>
                <a:latin typeface="Arial MT"/>
                <a:cs typeface="Arial MT"/>
              </a:rPr>
              <a:t>100</a:t>
            </a:r>
            <a:r>
              <a:rPr sz="1200" spc="-10" dirty="0">
                <a:solidFill>
                  <a:srgbClr val="23292D"/>
                </a:solidFill>
                <a:latin typeface="Arial MT"/>
                <a:cs typeface="Arial MT"/>
              </a:rPr>
              <a:t>) 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COLLATE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Latin1_General_BIN2,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pickup_location_id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469900" marR="313690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dropo</a:t>
            </a:r>
            <a:r>
              <a:rPr sz="1200" spc="-25" dirty="0">
                <a:solidFill>
                  <a:srgbClr val="23292D"/>
                </a:solidFill>
                <a:latin typeface="Arial MT"/>
                <a:cs typeface="Arial MT"/>
              </a:rPr>
              <a:t>f</a:t>
            </a:r>
            <a:r>
              <a:rPr sz="1200" spc="10" dirty="0">
                <a:solidFill>
                  <a:srgbClr val="23292D"/>
                </a:solidFill>
                <a:latin typeface="Arial MT"/>
                <a:cs typeface="Arial MT"/>
              </a:rPr>
              <a:t>f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l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c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ti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n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id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IN</a:t>
            </a:r>
            <a:r>
              <a:rPr sz="1200" spc="-125" dirty="0">
                <a:solidFill>
                  <a:srgbClr val="D63948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, 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payment_type </a:t>
            </a:r>
            <a:r>
              <a:rPr sz="1200" spc="-35" dirty="0">
                <a:solidFill>
                  <a:srgbClr val="D63948"/>
                </a:solidFill>
                <a:latin typeface="Arial MT"/>
                <a:cs typeface="Arial MT"/>
              </a:rPr>
              <a:t>INT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fare_amount</a:t>
            </a:r>
            <a:r>
              <a:rPr sz="1200" spc="-4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</a:t>
            </a:r>
            <a:endParaRPr sz="1200">
              <a:latin typeface="Arial MT"/>
              <a:cs typeface="Arial MT"/>
            </a:endParaRPr>
          </a:p>
          <a:p>
            <a:pPr marL="469900" marR="2542540">
              <a:lnSpc>
                <a:spcPct val="100000"/>
              </a:lnSpc>
            </a:pP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extra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mta_tax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tip_amount</a:t>
            </a:r>
            <a:r>
              <a:rPr sz="1200" spc="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tolls_amount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improvement_surcharge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35" dirty="0">
                <a:solidFill>
                  <a:srgbClr val="23292D"/>
                </a:solidFill>
                <a:latin typeface="Arial MT"/>
                <a:cs typeface="Arial MT"/>
              </a:rPr>
              <a:t>FLOAT, </a:t>
            </a:r>
            <a:r>
              <a:rPr sz="1200" spc="-32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total_amount</a:t>
            </a:r>
            <a:r>
              <a:rPr sz="1200" spc="-30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23292D"/>
                </a:solidFill>
                <a:latin typeface="Arial MT"/>
                <a:cs typeface="Arial MT"/>
              </a:rPr>
              <a:t>FLOAT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)</a:t>
            </a:r>
            <a:r>
              <a:rPr sz="1200" spc="-65" dirty="0">
                <a:solidFill>
                  <a:srgbClr val="23292D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AS</a:t>
            </a: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n</a:t>
            </a:r>
            <a:r>
              <a:rPr sz="1200" spc="-15" dirty="0">
                <a:solidFill>
                  <a:srgbClr val="23292D"/>
                </a:solidFill>
                <a:latin typeface="Arial MT"/>
                <a:cs typeface="Arial MT"/>
              </a:rPr>
              <a:t>y</a:t>
            </a:r>
            <a:r>
              <a:rPr sz="1200" dirty="0">
                <a:solidFill>
                  <a:srgbClr val="23292D"/>
                </a:solidFill>
                <a:latin typeface="Arial MT"/>
                <a:cs typeface="Arial MT"/>
              </a:rPr>
              <a:t>c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GROUP</a:t>
            </a:r>
            <a:r>
              <a:rPr sz="1200" spc="-25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BY</a:t>
            </a:r>
            <a:r>
              <a:rPr sz="1200" spc="-4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D63948"/>
                </a:solidFill>
                <a:latin typeface="Arial MT"/>
                <a:cs typeface="Arial MT"/>
              </a:rPr>
              <a:t>ORDER</a:t>
            </a:r>
            <a:r>
              <a:rPr sz="1200" dirty="0">
                <a:solidFill>
                  <a:srgbClr val="D63948"/>
                </a:solidFill>
                <a:latin typeface="Arial MT"/>
                <a:cs typeface="Arial MT"/>
              </a:rPr>
              <a:t> BY</a:t>
            </a:r>
            <a:r>
              <a:rPr sz="1200" spc="-50" dirty="0">
                <a:solidFill>
                  <a:srgbClr val="D6394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3292D"/>
                </a:solidFill>
                <a:latin typeface="Arial MT"/>
                <a:cs typeface="Arial MT"/>
              </a:rPr>
              <a:t>YEAR(pickup_datetime)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68156" y="4139184"/>
            <a:ext cx="3325495" cy="2642870"/>
            <a:chOff x="8868156" y="4139184"/>
            <a:chExt cx="3325495" cy="26428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300" y="4148326"/>
              <a:ext cx="3307079" cy="26243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72728" y="4143756"/>
              <a:ext cx="3316604" cy="2633980"/>
            </a:xfrm>
            <a:custGeom>
              <a:avLst/>
              <a:gdLst/>
              <a:ahLst/>
              <a:cxnLst/>
              <a:rect l="l" t="t" r="r" b="b"/>
              <a:pathLst>
                <a:path w="3316604" h="2633979">
                  <a:moveTo>
                    <a:pt x="0" y="2633472"/>
                  </a:moveTo>
                  <a:lnTo>
                    <a:pt x="3316224" y="2633472"/>
                  </a:lnTo>
                  <a:lnTo>
                    <a:pt x="3316224" y="0"/>
                  </a:lnTo>
                  <a:lnTo>
                    <a:pt x="0" y="0"/>
                  </a:lnTo>
                  <a:lnTo>
                    <a:pt x="0" y="26334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649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70397" y="2007107"/>
          <a:ext cx="6604634" cy="4116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9088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389382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payment_type, </a:t>
                      </a:r>
                      <a:r>
                        <a:rPr sz="1100" spc="1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SUM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(fare_amount)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fare_total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4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310515" indent="-3048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'https://XXX.blob.core.windows.net/csv/taxi/yellow_tripdata_2017-*.csv'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4577715" indent="304800">
                        <a:lnSpc>
                          <a:spcPct val="100000"/>
                        </a:lnSpc>
                        <a:tabLst>
                          <a:tab pos="1920239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</a:t>
                      </a:r>
                      <a:r>
                        <a:rPr sz="11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VARCHAR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COLLATE</a:t>
                      </a:r>
                      <a:r>
                        <a:rPr sz="1100" spc="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Latin1_General_BIN2,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381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nyc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88">
                <a:tc>
                  <a:txBody>
                    <a:bodyPr/>
                    <a:lstStyle/>
                    <a:p>
                      <a:pPr marL="91440">
                        <a:lnSpc>
                          <a:spcPts val="88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payment_type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90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3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0823" y="4625340"/>
            <a:ext cx="2420112" cy="1485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64809" y="1629536"/>
            <a:ext cx="2551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subset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folder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2" y="1663445"/>
            <a:ext cx="3073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-5" dirty="0">
                <a:latin typeface="Segoe UI"/>
                <a:cs typeface="Segoe UI"/>
              </a:rPr>
              <a:t> multiple folders</a:t>
            </a:r>
            <a:endParaRPr sz="1600">
              <a:latin typeface="Segoe UI"/>
              <a:cs typeface="Segoe U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59079" y="2016251"/>
          <a:ext cx="5175885" cy="4719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6666">
                <a:tc gridSpan="2">
                  <a:txBody>
                    <a:bodyPr/>
                    <a:lstStyle/>
                    <a:p>
                      <a:pPr marL="395605" marR="1571625" indent="-3048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[year],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SUM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(passenger_count)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passengers_total,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[rides_total]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4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885825" indent="-304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'https://XXX.blob.core.windows.net/csv/t*i/'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5605" marR="3095625" indent="304800">
                        <a:lnSpc>
                          <a:spcPct val="100000"/>
                        </a:lnSpc>
                        <a:tabLst>
                          <a:tab pos="1919605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</a:t>
                      </a:r>
                      <a:r>
                        <a:rPr sz="11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50609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VARCHAR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COLLATE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Latin1_General_BIN2,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0405" marR="233362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74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609">
                <a:tc>
                  <a:txBody>
                    <a:bodyPr/>
                    <a:lstStyle/>
                    <a:p>
                      <a:pPr marL="700405">
                        <a:lnSpc>
                          <a:spcPts val="700"/>
                        </a:lnSpc>
                      </a:pP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</a:t>
                      </a:r>
                      <a:r>
                        <a:rPr sz="1100" spc="-6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nyc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0805" marR="5715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YEAR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(pickup_datetime)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5" y="4322064"/>
            <a:ext cx="2709672" cy="240487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957065" y="2686050"/>
            <a:ext cx="500380" cy="269875"/>
          </a:xfrm>
          <a:custGeom>
            <a:avLst/>
            <a:gdLst/>
            <a:ahLst/>
            <a:cxnLst/>
            <a:rect l="l" t="t" r="r" b="b"/>
            <a:pathLst>
              <a:path w="500379" h="269875">
                <a:moveTo>
                  <a:pt x="0" y="269748"/>
                </a:moveTo>
                <a:lnTo>
                  <a:pt x="499872" y="269748"/>
                </a:lnTo>
                <a:lnTo>
                  <a:pt x="499872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38100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11818" y="2684526"/>
            <a:ext cx="2598420" cy="269875"/>
          </a:xfrm>
          <a:custGeom>
            <a:avLst/>
            <a:gdLst/>
            <a:ahLst/>
            <a:cxnLst/>
            <a:rect l="l" t="t" r="r" b="b"/>
            <a:pathLst>
              <a:path w="2598420" h="269875">
                <a:moveTo>
                  <a:pt x="0" y="269748"/>
                </a:moveTo>
                <a:lnTo>
                  <a:pt x="2598420" y="269748"/>
                </a:lnTo>
                <a:lnTo>
                  <a:pt x="2598420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38100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3418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87"/>
            <a:ext cx="4378960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635"/>
              </a:spcBef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filename</a:t>
            </a:r>
            <a:r>
              <a:rPr sz="160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originates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926412"/>
            <a:ext cx="4451350" cy="7086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90100"/>
              </a:lnSpc>
              <a:spcBef>
                <a:spcPts val="285"/>
              </a:spcBef>
            </a:pPr>
            <a:r>
              <a:rPr sz="1600" spc="-5" dirty="0">
                <a:solidFill>
                  <a:srgbClr val="0000FF"/>
                </a:solidFill>
                <a:latin typeface="Segoe UI"/>
                <a:cs typeface="Segoe UI"/>
              </a:rPr>
              <a:t>filepath </a:t>
            </a:r>
            <a:r>
              <a:rPr sz="1600" spc="-5" dirty="0">
                <a:latin typeface="Segoe UI"/>
                <a:cs typeface="Segoe UI"/>
              </a:rPr>
              <a:t>–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5" dirty="0">
                <a:latin typeface="Segoe UI"/>
                <a:cs typeface="Segoe UI"/>
              </a:rPr>
              <a:t>full </a:t>
            </a:r>
            <a:r>
              <a:rPr sz="1600" spc="-10" dirty="0">
                <a:latin typeface="Segoe UI"/>
                <a:cs typeface="Segoe UI"/>
              </a:rPr>
              <a:t>path </a:t>
            </a:r>
            <a:r>
              <a:rPr sz="1600" spc="-5" dirty="0">
                <a:latin typeface="Segoe UI"/>
                <a:cs typeface="Segoe UI"/>
              </a:rPr>
              <a:t>when no </a:t>
            </a:r>
            <a:r>
              <a:rPr sz="1600" spc="-10" dirty="0">
                <a:latin typeface="Segoe UI"/>
                <a:cs typeface="Segoe UI"/>
              </a:rPr>
              <a:t>parameter 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passed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dirty="0">
                <a:latin typeface="Segoe UI"/>
                <a:cs typeface="Segoe UI"/>
              </a:rPr>
              <a:t>part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path</a:t>
            </a:r>
            <a:r>
              <a:rPr sz="1600" spc="-5" dirty="0">
                <a:latin typeface="Segoe UI"/>
                <a:cs typeface="Segoe UI"/>
              </a:rPr>
              <a:t> when </a:t>
            </a:r>
            <a:r>
              <a:rPr sz="1600" spc="-10" dirty="0">
                <a:latin typeface="Segoe UI"/>
                <a:cs typeface="Segoe UI"/>
              </a:rPr>
              <a:t>parameter </a:t>
            </a:r>
            <a:r>
              <a:rPr sz="1600" spc="-5" dirty="0">
                <a:latin typeface="Segoe UI"/>
                <a:cs typeface="Segoe UI"/>
              </a:rPr>
              <a:t>is </a:t>
            </a:r>
            <a:r>
              <a:rPr sz="1600" spc="-10" dirty="0">
                <a:latin typeface="Segoe UI"/>
                <a:cs typeface="Segoe UI"/>
              </a:rPr>
              <a:t>passed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originates </a:t>
            </a:r>
            <a:r>
              <a:rPr sz="1600" spc="-10" dirty="0">
                <a:latin typeface="Segoe UI"/>
                <a:cs typeface="Segoe UI"/>
              </a:rPr>
              <a:t>result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2892592"/>
            <a:ext cx="432625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  <a:spcBef>
                <a:spcPts val="420"/>
              </a:spcBef>
            </a:pP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name/path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file/folder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row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result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91428" y="2307335"/>
          <a:ext cx="6003290" cy="4468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2374">
                <a:tc gridSpan="4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r.filename()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[filename]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075" marR="3831590" indent="304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COUNT_BIG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[rows]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2075" marR="97790" indent="6096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2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'https://XXX.blob.core.windows.net/csv/taxi/yellow_tripdata_201 </a:t>
                      </a:r>
                      <a:r>
                        <a:rPr sz="1100" spc="-59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7-1*.csv’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 marR="4135754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4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FIRSTROW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7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 marR="322072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SMALLINT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67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[r]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97">
                <a:tc>
                  <a:txBody>
                    <a:bodyPr/>
                    <a:lstStyle/>
                    <a:p>
                      <a:pPr marL="92075">
                        <a:lnSpc>
                          <a:spcPts val="1080"/>
                        </a:lnSpc>
                        <a:spcBef>
                          <a:spcPts val="4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7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628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080"/>
                        </a:lnSpc>
                        <a:spcBef>
                          <a:spcPts val="49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r.filename()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62865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  <a:lnT w="38100">
                      <a:solidFill>
                        <a:srgbClr val="003B6A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38100">
                      <a:solidFill>
                        <a:srgbClr val="003B6A"/>
                      </a:solidFill>
                      <a:prstDash val="solid"/>
                    </a:lnR>
                    <a:lnB w="38100">
                      <a:solidFill>
                        <a:srgbClr val="003B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3B6A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2"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[filename]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11049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2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2083" y="5521450"/>
            <a:ext cx="3817620" cy="12451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84189" y="1919731"/>
            <a:ext cx="2624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filename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76173"/>
            <a:ext cx="73418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0455" y="2045207"/>
          <a:ext cx="10999470" cy="4532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8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5095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filepath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4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[year]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3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[month]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 marR="4350385" indent="30480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COUNT_BIG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[rows] </a:t>
                      </a:r>
                      <a:r>
                        <a:rPr sz="1100" spc="-59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OPENROWSET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 marR="15811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BULK</a:t>
                      </a:r>
                      <a:r>
                        <a:rPr sz="1100" spc="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'https://XXX.blob.core.windows.net/csv/taxi/yellow_tripdata_*-*.csv’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FORMAT</a:t>
                      </a:r>
                      <a:r>
                        <a:rPr sz="1100" spc="-20" dirty="0">
                          <a:solidFill>
                            <a:srgbClr val="795E2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'CSV'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701040">
                        <a:lnSpc>
                          <a:spcPct val="100000"/>
                        </a:lnSpc>
                        <a:tabLst>
                          <a:tab pos="1920239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FIRSTROW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sz="11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	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1100" spc="-6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96240" marR="4044315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vendor_id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pickup_datetime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dropoff_datetime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DATETIME2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9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passenger_count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SMALLINT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trip_distance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FLOAT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&lt;…</a:t>
                      </a:r>
                      <a:r>
                        <a:rPr sz="1100" spc="-6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columns&gt;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5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AS</a:t>
                      </a:r>
                      <a:r>
                        <a:rPr sz="11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[r]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WHERE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1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11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10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'2017’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1100" spc="-2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'10'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'11'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r>
                        <a:rPr sz="1100" spc="-2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5" dirty="0">
                          <a:solidFill>
                            <a:srgbClr val="A21515"/>
                          </a:solidFill>
                          <a:latin typeface="Consolas"/>
                          <a:cs typeface="Consolas"/>
                        </a:rPr>
                        <a:t>'12’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tabLst>
                          <a:tab pos="1005840" algn="l"/>
                        </a:tabLst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GROUP</a:t>
                      </a:r>
                      <a:r>
                        <a:rPr sz="11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BY	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r.filepath()</a:t>
                      </a:r>
                      <a:r>
                        <a:rPr sz="1100" spc="-5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 ,r.filepath(</a:t>
                      </a:r>
                      <a:r>
                        <a:rPr sz="1100" spc="-10" dirty="0">
                          <a:solidFill>
                            <a:srgbClr val="09875A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374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64">
                <a:tc>
                  <a:txBody>
                    <a:bodyPr/>
                    <a:lstStyle/>
                    <a:p>
                      <a:pPr marL="91440">
                        <a:lnSpc>
                          <a:spcPts val="860"/>
                        </a:lnSpc>
                      </a:pP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ORDER</a:t>
                      </a:r>
                      <a:r>
                        <a:rPr sz="1100" spc="-6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BY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60"/>
                        </a:lnSpc>
                      </a:pPr>
                      <a:r>
                        <a:rPr sz="1100" spc="-10" dirty="0">
                          <a:solidFill>
                            <a:srgbClr val="202020"/>
                          </a:solidFill>
                          <a:latin typeface="Consolas"/>
                          <a:cs typeface="Consolas"/>
                        </a:rPr>
                        <a:t>filepath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filepath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year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month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rows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11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25"/>
                        </a:lnSpc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https://XXX.blob.core.windows.net/csv/taxi/yellow_tripdata_2017-10.csv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10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25"/>
                        </a:lnSpc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9768815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9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https://XXX.blob.core.windows.net/csv/taxi/yellow_tripdata_2017-11.csv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11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9284803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24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85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https://XXX.blob.core.windows.net/csv/taxi/yellow_tripdata_2017-12.csv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2017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Segoe UI"/>
                          <a:cs typeface="Segoe UI"/>
                        </a:rPr>
                        <a:t>12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65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Segoe UI"/>
                          <a:cs typeface="Segoe UI"/>
                        </a:rPr>
                        <a:t>9508276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26997" y="5058917"/>
            <a:ext cx="2733040" cy="500380"/>
          </a:xfrm>
          <a:custGeom>
            <a:avLst/>
            <a:gdLst/>
            <a:ahLst/>
            <a:cxnLst/>
            <a:rect l="l" t="t" r="r" b="b"/>
            <a:pathLst>
              <a:path w="2733040" h="500379">
                <a:moveTo>
                  <a:pt x="0" y="499871"/>
                </a:moveTo>
                <a:lnTo>
                  <a:pt x="2732531" y="499871"/>
                </a:lnTo>
                <a:lnTo>
                  <a:pt x="2732531" y="0"/>
                </a:lnTo>
                <a:lnTo>
                  <a:pt x="0" y="0"/>
                </a:lnTo>
                <a:lnTo>
                  <a:pt x="0" y="499871"/>
                </a:lnTo>
                <a:close/>
              </a:path>
            </a:pathLst>
          </a:custGeom>
          <a:ln w="38099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2632" y="1658238"/>
            <a:ext cx="2527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filepath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218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18"/>
            <a:ext cx="5054600" cy="233997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Uses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OPENROWSET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r>
              <a:rPr sz="1600" spc="-10" dirty="0">
                <a:latin typeface="Segoe UI"/>
                <a:cs typeface="Segoe UI"/>
              </a:rPr>
              <a:t> to 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 column names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interest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31200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reading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column names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types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target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partitions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filepath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5144" y="1129283"/>
            <a:ext cx="6087110" cy="3601720"/>
          </a:xfrm>
          <a:custGeom>
            <a:avLst/>
            <a:gdLst/>
            <a:ahLst/>
            <a:cxnLst/>
            <a:rect l="l" t="t" r="r" b="b"/>
            <a:pathLst>
              <a:path w="6087109" h="3601720">
                <a:moveTo>
                  <a:pt x="0" y="3601212"/>
                </a:moveTo>
                <a:lnTo>
                  <a:pt x="6086856" y="3601212"/>
                </a:lnTo>
              </a:path>
              <a:path w="6087109" h="3601720">
                <a:moveTo>
                  <a:pt x="6086856" y="0"/>
                </a:moveTo>
                <a:lnTo>
                  <a:pt x="0" y="0"/>
                </a:lnTo>
                <a:lnTo>
                  <a:pt x="0" y="36012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153" y="1154048"/>
            <a:ext cx="528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153" y="1336928"/>
            <a:ext cx="574738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4530" marR="32035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YEA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u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p_date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im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),  passenger_count,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COUNT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*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cnt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50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'https://XXX.blob.core.windows.net/parquet/taxi/*/*/*'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'PARQUET'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286702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pickup_datetime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DATETIME2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</a:t>
            </a:r>
            <a:r>
              <a:rPr sz="1200" spc="-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endParaRPr sz="1200">
              <a:latin typeface="Consolas"/>
              <a:cs typeface="Consolas"/>
            </a:endParaRPr>
          </a:p>
          <a:p>
            <a:pPr marL="12700" marR="4718685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nyc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GROUP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passenger_count,</a:t>
            </a:r>
            <a:endParaRPr sz="1200">
              <a:latin typeface="Consolas"/>
              <a:cs typeface="Consolas"/>
            </a:endParaRPr>
          </a:p>
          <a:p>
            <a:pPr marL="12700" marR="3624579" indent="3352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kup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_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tetime)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347345" marR="353758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YE</a:t>
            </a:r>
            <a:r>
              <a:rPr sz="1200" spc="10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(pi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c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kup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_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a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tetime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), 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passenger_count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33259" y="4652770"/>
            <a:ext cx="4837430" cy="2152015"/>
            <a:chOff x="7033259" y="4652770"/>
            <a:chExt cx="4837430" cy="2152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2403" y="4661914"/>
              <a:ext cx="4818888" cy="2133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37831" y="4657342"/>
              <a:ext cx="4828540" cy="2143125"/>
            </a:xfrm>
            <a:custGeom>
              <a:avLst/>
              <a:gdLst/>
              <a:ahLst/>
              <a:cxnLst/>
              <a:rect l="l" t="t" r="r" b="b"/>
              <a:pathLst>
                <a:path w="4828540" h="2143125">
                  <a:moveTo>
                    <a:pt x="0" y="2142744"/>
                  </a:moveTo>
                  <a:lnTo>
                    <a:pt x="4828032" y="2142744"/>
                  </a:lnTo>
                  <a:lnTo>
                    <a:pt x="4828032" y="0"/>
                  </a:lnTo>
                  <a:lnTo>
                    <a:pt x="0" y="0"/>
                  </a:lnTo>
                  <a:lnTo>
                    <a:pt x="0" y="21427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458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23718"/>
            <a:ext cx="3938904" cy="16998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 </a:t>
            </a:r>
            <a:r>
              <a:rPr sz="1600" spc="-10" dirty="0">
                <a:latin typeface="Segoe UI"/>
                <a:cs typeface="Segoe UI"/>
              </a:rPr>
              <a:t>using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Demand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queries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Works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same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standard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2688" y="1202436"/>
            <a:ext cx="6985000" cy="3971925"/>
          </a:xfrm>
          <a:custGeom>
            <a:avLst/>
            <a:gdLst/>
            <a:ahLst/>
            <a:cxnLst/>
            <a:rect l="l" t="t" r="r" b="b"/>
            <a:pathLst>
              <a:path w="6985000" h="3971925">
                <a:moveTo>
                  <a:pt x="0" y="3971544"/>
                </a:moveTo>
                <a:lnTo>
                  <a:pt x="6984492" y="3971544"/>
                </a:lnTo>
                <a:lnTo>
                  <a:pt x="6984492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22063" y="1227201"/>
            <a:ext cx="1202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2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[mydbname]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0042" y="3788155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2063" y="3971035"/>
            <a:ext cx="528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2063" y="1776221"/>
            <a:ext cx="66598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412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IF EXISTS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sys.views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 name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'populationView'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DROP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VIEW populationView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 marR="420052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VIEW</a:t>
            </a:r>
            <a:r>
              <a:rPr sz="1200" spc="-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populationView</a:t>
            </a:r>
            <a:r>
              <a:rPr sz="1200" spc="-2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6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'https://XXX.blob.core.windows.net/csv/population/population.csv'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spc="-5" dirty="0">
                <a:solidFill>
                  <a:srgbClr val="795E25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84530" marR="420052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'\n'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nsolas"/>
              <a:cs typeface="Consolas"/>
            </a:endParaRPr>
          </a:p>
          <a:p>
            <a:pPr marL="347345" marR="150812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[country_code]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5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[country_name]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100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COLLATE Latin1_General_BIN2, </a:t>
            </a:r>
            <a:r>
              <a:rPr sz="1200" spc="-6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smallint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bigint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2688" y="5247132"/>
            <a:ext cx="3007360" cy="138557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country_name,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population</a:t>
            </a:r>
            <a:endParaRPr sz="1200">
              <a:latin typeface="Consolas"/>
              <a:cs typeface="Consolas"/>
            </a:endParaRPr>
          </a:p>
          <a:p>
            <a:pPr marL="92075" marR="13087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populationView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92075" marR="1477645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[year]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2019 </a:t>
            </a:r>
            <a:r>
              <a:rPr sz="1200" spc="-645" dirty="0">
                <a:solidFill>
                  <a:srgbClr val="09875A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ORDER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[population]</a:t>
            </a:r>
            <a:r>
              <a:rPr sz="1200" spc="-3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DESC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66959" y="4152900"/>
            <a:ext cx="2230120" cy="2487295"/>
            <a:chOff x="9966959" y="4152900"/>
            <a:chExt cx="2230120" cy="248729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6103" y="4162044"/>
              <a:ext cx="2215896" cy="24688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71531" y="4157472"/>
              <a:ext cx="2220595" cy="2478405"/>
            </a:xfrm>
            <a:custGeom>
              <a:avLst/>
              <a:gdLst/>
              <a:ahLst/>
              <a:cxnLst/>
              <a:rect l="l" t="t" r="r" b="b"/>
              <a:pathLst>
                <a:path w="2220595" h="2478404">
                  <a:moveTo>
                    <a:pt x="0" y="2478023"/>
                  </a:moveTo>
                  <a:lnTo>
                    <a:pt x="2220468" y="2478023"/>
                  </a:lnTo>
                </a:path>
                <a:path w="2220595" h="2478404">
                  <a:moveTo>
                    <a:pt x="2220468" y="0"/>
                  </a:moveTo>
                  <a:lnTo>
                    <a:pt x="0" y="0"/>
                  </a:lnTo>
                  <a:lnTo>
                    <a:pt x="0" y="2478023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0458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800100"/>
            <a:ext cx="11600815" cy="6007735"/>
            <a:chOff x="417576" y="800100"/>
            <a:chExt cx="11600815" cy="60077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1027175"/>
              <a:ext cx="4991100" cy="35097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148" y="1022604"/>
              <a:ext cx="5000625" cy="3519170"/>
            </a:xfrm>
            <a:custGeom>
              <a:avLst/>
              <a:gdLst/>
              <a:ahLst/>
              <a:cxnLst/>
              <a:rect l="l" t="t" r="r" b="b"/>
              <a:pathLst>
                <a:path w="5000625" h="3519170">
                  <a:moveTo>
                    <a:pt x="0" y="3518916"/>
                  </a:moveTo>
                  <a:lnTo>
                    <a:pt x="5000244" y="3518916"/>
                  </a:lnTo>
                  <a:lnTo>
                    <a:pt x="5000244" y="0"/>
                  </a:lnTo>
                  <a:lnTo>
                    <a:pt x="0" y="0"/>
                  </a:lnTo>
                  <a:lnTo>
                    <a:pt x="0" y="35189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392" y="3144010"/>
              <a:ext cx="5326379" cy="36545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12820" y="3139438"/>
              <a:ext cx="5335905" cy="3663950"/>
            </a:xfrm>
            <a:custGeom>
              <a:avLst/>
              <a:gdLst/>
              <a:ahLst/>
              <a:cxnLst/>
              <a:rect l="l" t="t" r="r" b="b"/>
              <a:pathLst>
                <a:path w="5335905" h="3663950">
                  <a:moveTo>
                    <a:pt x="0" y="3663696"/>
                  </a:moveTo>
                  <a:lnTo>
                    <a:pt x="5335524" y="3663696"/>
                  </a:lnTo>
                  <a:lnTo>
                    <a:pt x="5335524" y="0"/>
                  </a:lnTo>
                  <a:lnTo>
                    <a:pt x="0" y="0"/>
                  </a:lnTo>
                  <a:lnTo>
                    <a:pt x="0" y="366369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6452" y="809243"/>
              <a:ext cx="4582667" cy="39441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21880" y="804672"/>
              <a:ext cx="4592320" cy="3953510"/>
            </a:xfrm>
            <a:custGeom>
              <a:avLst/>
              <a:gdLst/>
              <a:ahLst/>
              <a:cxnLst/>
              <a:rect l="l" t="t" r="r" b="b"/>
              <a:pathLst>
                <a:path w="4592320" h="3953510">
                  <a:moveTo>
                    <a:pt x="0" y="3953255"/>
                  </a:moveTo>
                  <a:lnTo>
                    <a:pt x="4591812" y="3953255"/>
                  </a:lnTo>
                  <a:lnTo>
                    <a:pt x="4591812" y="0"/>
                  </a:lnTo>
                  <a:lnTo>
                    <a:pt x="0" y="0"/>
                  </a:lnTo>
                  <a:lnTo>
                    <a:pt x="0" y="3953255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09693" y="1381505"/>
              <a:ext cx="6228715" cy="3921760"/>
            </a:xfrm>
            <a:custGeom>
              <a:avLst/>
              <a:gdLst/>
              <a:ahLst/>
              <a:cxnLst/>
              <a:rect l="l" t="t" r="r" b="b"/>
              <a:pathLst>
                <a:path w="6228715" h="3921760">
                  <a:moveTo>
                    <a:pt x="3643883" y="1763267"/>
                  </a:moveTo>
                  <a:lnTo>
                    <a:pt x="3980687" y="1763267"/>
                  </a:lnTo>
                  <a:lnTo>
                    <a:pt x="3980687" y="1595627"/>
                  </a:lnTo>
                  <a:lnTo>
                    <a:pt x="3643883" y="1595627"/>
                  </a:lnTo>
                  <a:lnTo>
                    <a:pt x="3643883" y="1763267"/>
                  </a:lnTo>
                  <a:close/>
                </a:path>
                <a:path w="6228715" h="3921760">
                  <a:moveTo>
                    <a:pt x="0" y="3921252"/>
                  </a:moveTo>
                  <a:lnTo>
                    <a:pt x="336803" y="3921252"/>
                  </a:lnTo>
                  <a:lnTo>
                    <a:pt x="336803" y="3753611"/>
                  </a:lnTo>
                  <a:lnTo>
                    <a:pt x="0" y="3753611"/>
                  </a:lnTo>
                  <a:lnTo>
                    <a:pt x="0" y="3921252"/>
                  </a:lnTo>
                  <a:close/>
                </a:path>
                <a:path w="6228715" h="3921760">
                  <a:moveTo>
                    <a:pt x="5126735" y="224027"/>
                  </a:moveTo>
                  <a:lnTo>
                    <a:pt x="6228587" y="224027"/>
                  </a:lnTo>
                  <a:lnTo>
                    <a:pt x="6228587" y="0"/>
                  </a:lnTo>
                  <a:lnTo>
                    <a:pt x="5126735" y="0"/>
                  </a:lnTo>
                  <a:lnTo>
                    <a:pt x="5126735" y="224027"/>
                  </a:lnTo>
                  <a:close/>
                </a:path>
                <a:path w="6228715" h="3921760">
                  <a:moveTo>
                    <a:pt x="1046988" y="2503931"/>
                  </a:moveTo>
                  <a:lnTo>
                    <a:pt x="2147316" y="2503931"/>
                  </a:lnTo>
                  <a:lnTo>
                    <a:pt x="2147316" y="2279904"/>
                  </a:lnTo>
                  <a:lnTo>
                    <a:pt x="1046988" y="2279904"/>
                  </a:lnTo>
                  <a:lnTo>
                    <a:pt x="1046988" y="25039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237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4496" y="2182367"/>
            <a:ext cx="5556885" cy="2493645"/>
          </a:xfrm>
          <a:custGeom>
            <a:avLst/>
            <a:gdLst/>
            <a:ahLst/>
            <a:cxnLst/>
            <a:rect l="l" t="t" r="r" b="b"/>
            <a:pathLst>
              <a:path w="5556884" h="2493645">
                <a:moveTo>
                  <a:pt x="0" y="2493263"/>
                </a:moveTo>
                <a:lnTo>
                  <a:pt x="5556504" y="2493263"/>
                </a:lnTo>
                <a:lnTo>
                  <a:pt x="5556504" y="0"/>
                </a:lnTo>
                <a:lnTo>
                  <a:pt x="0" y="0"/>
                </a:lnTo>
                <a:lnTo>
                  <a:pt x="0" y="2493263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81851" y="3853053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6571" y="2206878"/>
            <a:ext cx="52990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189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*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3464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'https://XXX.blob.core.windows.net/json/books/book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1.json’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71830" marR="259969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346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9151" y="4401692"/>
            <a:ext cx="697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16011" y="4578096"/>
            <a:ext cx="4023360" cy="638810"/>
            <a:chOff x="7716011" y="4578096"/>
            <a:chExt cx="4023360" cy="6388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5155" y="4587240"/>
              <a:ext cx="4005072" cy="6202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20583" y="4582668"/>
              <a:ext cx="4014470" cy="629920"/>
            </a:xfrm>
            <a:custGeom>
              <a:avLst/>
              <a:gdLst/>
              <a:ahLst/>
              <a:cxnLst/>
              <a:rect l="l" t="t" r="r" b="b"/>
              <a:pathLst>
                <a:path w="4014470" h="629920">
                  <a:moveTo>
                    <a:pt x="0" y="629411"/>
                  </a:moveTo>
                  <a:lnTo>
                    <a:pt x="4014216" y="629411"/>
                  </a:lnTo>
                  <a:lnTo>
                    <a:pt x="4014216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3715" y="1023718"/>
            <a:ext cx="4794250" cy="19437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15" dirty="0">
                <a:latin typeface="Segoe UI"/>
                <a:cs typeface="Segoe UI"/>
              </a:rPr>
              <a:t>Read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</a:t>
            </a:r>
            <a:r>
              <a:rPr sz="1600" spc="-5" dirty="0">
                <a:latin typeface="Segoe UI"/>
                <a:cs typeface="Segoe UI"/>
              </a:rPr>
              <a:t> tabular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OPENJSON,</a:t>
            </a:r>
            <a:r>
              <a:rPr sz="1600" spc="7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JSON_VALUE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JSON_QUERY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2373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3397" y="2173985"/>
            <a:ext cx="4380230" cy="414655"/>
          </a:xfrm>
          <a:prstGeom prst="rect">
            <a:avLst/>
          </a:prstGeom>
          <a:ln w="38100">
            <a:solidFill>
              <a:srgbClr val="003B6A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464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JSON_QUERY(jsonContent,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'$.authors'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authors,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6020" y="1830323"/>
            <a:ext cx="5862955" cy="36017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onsolas"/>
              <a:cs typeface="Consolas"/>
            </a:endParaRPr>
          </a:p>
          <a:p>
            <a:pPr marL="92075" marR="4502150" indent="3352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nCon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ent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4540" marR="12446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'https://XXX.blob.core.windows.net/json/books/*.json'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764540" marR="307086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42735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76454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92075" marR="475488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5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92075" marR="124460" indent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'Probabilistic</a:t>
            </a:r>
            <a:r>
              <a:rPr sz="12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and</a:t>
            </a:r>
            <a:r>
              <a:rPr sz="12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Statist </a:t>
            </a:r>
            <a:r>
              <a:rPr sz="1200" spc="-64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ical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Methods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Cryptology, An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Introduction</a:t>
            </a:r>
            <a:r>
              <a:rPr sz="1200" spc="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Selected Topics'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99504" y="5629655"/>
            <a:ext cx="5424170" cy="486409"/>
            <a:chOff x="6699504" y="5629655"/>
            <a:chExt cx="5424170" cy="48640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8648" y="5638799"/>
              <a:ext cx="5405628" cy="4678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4076" y="5634227"/>
              <a:ext cx="5415280" cy="477520"/>
            </a:xfrm>
            <a:custGeom>
              <a:avLst/>
              <a:gdLst/>
              <a:ahLst/>
              <a:cxnLst/>
              <a:rect l="l" t="t" r="r" b="b"/>
              <a:pathLst>
                <a:path w="5415280" h="477520">
                  <a:moveTo>
                    <a:pt x="0" y="477012"/>
                  </a:moveTo>
                  <a:lnTo>
                    <a:pt x="5414772" y="477012"/>
                  </a:lnTo>
                  <a:lnTo>
                    <a:pt x="5414772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179" y="43688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6115" y="1840992"/>
            <a:ext cx="5949950" cy="3785870"/>
          </a:xfrm>
          <a:custGeom>
            <a:avLst/>
            <a:gdLst/>
            <a:ahLst/>
            <a:cxnLst/>
            <a:rect l="l" t="t" r="r" b="b"/>
            <a:pathLst>
              <a:path w="5949950" h="3785870">
                <a:moveTo>
                  <a:pt x="0" y="3785616"/>
                </a:moveTo>
                <a:lnTo>
                  <a:pt x="5949696" y="3785616"/>
                </a:lnTo>
                <a:lnTo>
                  <a:pt x="5949696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770" y="1864816"/>
            <a:ext cx="5283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445" y="2178557"/>
            <a:ext cx="4523740" cy="516890"/>
          </a:xfrm>
          <a:prstGeom prst="rect">
            <a:avLst/>
          </a:prstGeom>
          <a:ln w="38100">
            <a:solidFill>
              <a:srgbClr val="003B6A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3025" marR="65405">
              <a:lnSpc>
                <a:spcPct val="100000"/>
              </a:lnSpc>
              <a:spcBef>
                <a:spcPts val="515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title,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JSON_VALUE(jsonContent,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'$.publisher'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publisher,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470" y="2779903"/>
            <a:ext cx="56381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70070" indent="3352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nCon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ent 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OPENROWSET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BULK</a:t>
            </a:r>
            <a:r>
              <a:rPr sz="1200" spc="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'https://XXX.blob.core.windows.net/json/books/*.json'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795E25"/>
                </a:solidFill>
                <a:latin typeface="Consolas"/>
                <a:cs typeface="Consolas"/>
              </a:rPr>
              <a:t>FORMAT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'CSV'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71830" marR="293814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FIELDTERMINATOR</a:t>
            </a:r>
            <a:r>
              <a:rPr sz="12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FIELDQUOTE </a:t>
            </a:r>
            <a:r>
              <a:rPr sz="1200" dirty="0"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ROWTERMINATOR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'0x0b'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750" y="4243196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470" y="4426077"/>
            <a:ext cx="27755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7183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jsonContent</a:t>
            </a:r>
            <a:r>
              <a:rPr sz="1200" spc="-3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9875A"/>
                </a:solidFill>
                <a:latin typeface="Consolas"/>
                <a:cs typeface="Consolas"/>
              </a:rPr>
              <a:t>8000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-4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[r]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JSON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70" y="5340858"/>
            <a:ext cx="697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cal</a:t>
            </a:r>
            <a:r>
              <a:rPr sz="1200" spc="-8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Meth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402" y="5209894"/>
            <a:ext cx="504952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_VALUE(jsonContent,</a:t>
            </a:r>
            <a:r>
              <a:rPr sz="1200" spc="10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'$.title'</a:t>
            </a:r>
            <a:r>
              <a:rPr sz="1200" dirty="0">
                <a:solidFill>
                  <a:srgbClr val="20202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20202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'Probabilistic</a:t>
            </a:r>
            <a:r>
              <a:rPr sz="1200" spc="2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and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Statisti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ods</a:t>
            </a:r>
            <a:r>
              <a:rPr sz="1200" spc="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Cryptology, An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Introduction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by</a:t>
            </a:r>
            <a:r>
              <a:rPr sz="12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Selected</a:t>
            </a:r>
            <a:r>
              <a:rPr sz="1200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21515"/>
                </a:solidFill>
                <a:latin typeface="Consolas"/>
                <a:cs typeface="Consolas"/>
              </a:rPr>
              <a:t>Topics'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3063" y="5248655"/>
            <a:ext cx="5192395" cy="451484"/>
            <a:chOff x="893063" y="5248655"/>
            <a:chExt cx="5192395" cy="451484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207" y="5257799"/>
              <a:ext cx="5173980" cy="4328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97635" y="5253227"/>
              <a:ext cx="5183505" cy="441959"/>
            </a:xfrm>
            <a:custGeom>
              <a:avLst/>
              <a:gdLst/>
              <a:ahLst/>
              <a:cxnLst/>
              <a:rect l="l" t="t" r="r" b="b"/>
              <a:pathLst>
                <a:path w="5183505" h="441960">
                  <a:moveTo>
                    <a:pt x="0" y="441960"/>
                  </a:moveTo>
                  <a:lnTo>
                    <a:pt x="5183124" y="441960"/>
                  </a:lnTo>
                  <a:lnTo>
                    <a:pt x="5183124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62496" y="1438402"/>
            <a:ext cx="3056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JSON_QUERY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025" y="1441145"/>
            <a:ext cx="3011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Example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20" dirty="0">
                <a:latin typeface="Segoe UI"/>
                <a:cs typeface="Segoe UI"/>
              </a:rPr>
              <a:t>JSON_VALUE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170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s/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34" y="2071751"/>
            <a:ext cx="56591" cy="56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880" y="2010917"/>
            <a:ext cx="3075940" cy="2230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338" y="2109294"/>
            <a:ext cx="114300" cy="14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0553" y="2010917"/>
            <a:ext cx="7122287" cy="2230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5987" y="2306320"/>
            <a:ext cx="735825" cy="2019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5155" y="1390650"/>
            <a:ext cx="1112647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3817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10" dirty="0">
                <a:latin typeface="Segoe UI"/>
                <a:cs typeface="Segoe UI"/>
              </a:rPr>
              <a:t>Umbrella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name.</a:t>
            </a:r>
            <a:r>
              <a:rPr sz="1800" spc="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just </a:t>
            </a:r>
            <a:r>
              <a:rPr sz="1800" spc="-10" dirty="0">
                <a:latin typeface="Segoe UI"/>
                <a:cs typeface="Segoe UI"/>
              </a:rPr>
              <a:t>includes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40" dirty="0">
                <a:latin typeface="Segoe UI"/>
                <a:cs typeface="Segoe UI"/>
              </a:rPr>
              <a:t>DW.</a:t>
            </a:r>
            <a:r>
              <a:rPr sz="1800" spc="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preview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adds</a:t>
            </a:r>
            <a:r>
              <a:rPr sz="1800" dirty="0">
                <a:latin typeface="Segoe UI"/>
                <a:cs typeface="Segoe UI"/>
              </a:rPr>
              <a:t> a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which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includes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 and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product/features</a:t>
            </a:r>
            <a:r>
              <a:rPr sz="1800" spc="-5" dirty="0">
                <a:latin typeface="Segoe UI"/>
                <a:cs typeface="Segoe UI"/>
              </a:rPr>
              <a:t> below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 MT"/>
              <a:buChar char="•"/>
            </a:pPr>
            <a:endParaRPr sz="32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Studio</a:t>
            </a:r>
            <a:r>
              <a:rPr sz="1800" dirty="0">
                <a:latin typeface="Segoe UI"/>
                <a:cs typeface="Segoe UI"/>
              </a:rPr>
              <a:t> 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product.</a:t>
            </a:r>
            <a:r>
              <a:rPr sz="1800" spc="48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pain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glass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that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web-based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experience.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Collaborative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workspaces.</a:t>
            </a:r>
            <a:r>
              <a:rPr sz="1800" spc="49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Access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Databases,</a:t>
            </a:r>
            <a:r>
              <a:rPr sz="1800" spc="-10" dirty="0">
                <a:latin typeface="Segoe UI"/>
                <a:cs typeface="Segoe UI"/>
              </a:rPr>
              <a:t> Spark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tables,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Scripts,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notebooks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(supports</a:t>
            </a:r>
            <a:r>
              <a:rPr sz="1800" spc="-5" dirty="0">
                <a:latin typeface="Segoe UI"/>
                <a:cs typeface="Segoe UI"/>
              </a:rPr>
              <a:t> multiple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languages), 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flows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(Data Integration),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pipelines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(Data Integration),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monitoring, </a:t>
            </a:r>
            <a:r>
              <a:rPr sz="1800" spc="-20" dirty="0">
                <a:latin typeface="Segoe UI"/>
                <a:cs typeface="Segoe UI"/>
              </a:rPr>
              <a:t>security.</a:t>
            </a:r>
            <a:r>
              <a:rPr sz="1800" spc="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Has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links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ADLS </a:t>
            </a:r>
            <a:r>
              <a:rPr sz="1800" spc="-5" dirty="0">
                <a:latin typeface="Segoe UI"/>
                <a:cs typeface="Segoe UI"/>
              </a:rPr>
              <a:t>Gen2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Power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BI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</a:t>
            </a:r>
            <a:endParaRPr sz="1800">
              <a:latin typeface="Segoe UI"/>
              <a:cs typeface="Segoe UI"/>
            </a:endParaRPr>
          </a:p>
          <a:p>
            <a:pPr marL="299085" marR="679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Data Integration </a:t>
            </a:r>
            <a:r>
              <a:rPr sz="1800" dirty="0">
                <a:latin typeface="Segoe UI"/>
                <a:cs typeface="Segoe UI"/>
              </a:rPr>
              <a:t>– </a:t>
            </a:r>
            <a:r>
              <a:rPr sz="1800" spc="-15" dirty="0">
                <a:latin typeface="Segoe UI"/>
                <a:cs typeface="Segoe UI"/>
              </a:rPr>
              <a:t>Really </a:t>
            </a:r>
            <a:r>
              <a:rPr sz="1800" spc="-5" dirty="0">
                <a:latin typeface="Segoe UI"/>
                <a:cs typeface="Segoe UI"/>
              </a:rPr>
              <a:t>just Azure Data </a:t>
            </a:r>
            <a:r>
              <a:rPr sz="1800" spc="-10" dirty="0">
                <a:latin typeface="Segoe UI"/>
                <a:cs typeface="Segoe UI"/>
              </a:rPr>
              <a:t>Factory </a:t>
            </a:r>
            <a:r>
              <a:rPr sz="1800" dirty="0">
                <a:latin typeface="Segoe UI"/>
                <a:cs typeface="Segoe UI"/>
              </a:rPr>
              <a:t>(ADF).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They use the </a:t>
            </a:r>
            <a:r>
              <a:rPr sz="1800" spc="-5" dirty="0">
                <a:latin typeface="Segoe UI"/>
                <a:cs typeface="Segoe UI"/>
              </a:rPr>
              <a:t>same code </a:t>
            </a:r>
            <a:r>
              <a:rPr sz="1800" spc="-10" dirty="0">
                <a:latin typeface="Segoe UI"/>
                <a:cs typeface="Segoe UI"/>
              </a:rPr>
              <a:t>base.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Note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Studio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Flows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 </a:t>
            </a:r>
            <a:r>
              <a:rPr sz="1800" spc="-25" dirty="0">
                <a:latin typeface="Segoe UI"/>
                <a:cs typeface="Segoe UI"/>
              </a:rPr>
              <a:t>“Develop”,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Pipelines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 </a:t>
            </a:r>
            <a:r>
              <a:rPr sz="1800" spc="-15" dirty="0">
                <a:latin typeface="Segoe UI"/>
                <a:cs typeface="Segoe UI"/>
              </a:rPr>
              <a:t>“Orchestrate”,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Datasets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“Data”</a:t>
            </a:r>
            <a:r>
              <a:rPr sz="1800" dirty="0">
                <a:latin typeface="Segoe UI"/>
                <a:cs typeface="Segoe UI"/>
              </a:rPr>
              <a:t> (In </a:t>
            </a:r>
            <a:r>
              <a:rPr sz="1800" spc="-47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ADF </a:t>
            </a:r>
            <a:r>
              <a:rPr sz="1800" dirty="0">
                <a:latin typeface="Segoe UI"/>
                <a:cs typeface="Segoe UI"/>
              </a:rPr>
              <a:t>they</a:t>
            </a:r>
            <a:r>
              <a:rPr sz="1800" spc="-15" dirty="0">
                <a:latin typeface="Segoe UI"/>
                <a:cs typeface="Segoe UI"/>
              </a:rPr>
              <a:t> are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under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“Author”)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Including</a:t>
            </a:r>
            <a:r>
              <a:rPr sz="1800" spc="-10" dirty="0">
                <a:latin typeface="Segoe UI"/>
                <a:cs typeface="Segoe UI"/>
              </a:rPr>
              <a:t> Apache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-5" dirty="0">
                <a:latin typeface="Segoe UI"/>
                <a:cs typeface="Segoe UI"/>
              </a:rPr>
              <a:t> is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new.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Similar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5" dirty="0">
                <a:latin typeface="Segoe UI"/>
                <a:cs typeface="Segoe UI"/>
              </a:rPr>
              <a:t>Server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2019 BDC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On-demand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T-SQL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feature.</a:t>
            </a:r>
            <a:r>
              <a:rPr sz="1800" spc="46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Was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code-named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Starlight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T-SQL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over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ADLS</a:t>
            </a:r>
            <a:r>
              <a:rPr sz="1800" spc="-5" dirty="0">
                <a:latin typeface="Segoe UI"/>
                <a:cs typeface="Segoe UI"/>
              </a:rPr>
              <a:t> Gen2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5" dirty="0">
                <a:latin typeface="Segoe UI"/>
                <a:cs typeface="Segoe UI"/>
              </a:rPr>
              <a:t> 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feature.</a:t>
            </a:r>
            <a:r>
              <a:rPr sz="1800" spc="46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Was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code-named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Starlight</a:t>
            </a:r>
            <a:r>
              <a:rPr sz="1800" spc="10" dirty="0">
                <a:latin typeface="Segoe UI"/>
                <a:cs typeface="Segoe UI"/>
              </a:rPr>
              <a:t> Query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New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 </a:t>
            </a:r>
            <a:r>
              <a:rPr sz="1800" spc="-10" dirty="0">
                <a:latin typeface="Segoe UI"/>
                <a:cs typeface="Segoe UI"/>
              </a:rPr>
              <a:t>features </a:t>
            </a:r>
            <a:r>
              <a:rPr sz="1800" dirty="0">
                <a:latin typeface="Segoe UI"/>
                <a:cs typeface="Segoe UI"/>
              </a:rPr>
              <a:t>(see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next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5" dirty="0">
                <a:latin typeface="Segoe UI"/>
                <a:cs typeface="Segoe UI"/>
              </a:rPr>
              <a:t> Some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GA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spc="-10" dirty="0">
                <a:latin typeface="Segoe UI"/>
                <a:cs typeface="Segoe UI"/>
              </a:rPr>
              <a:t>preview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Multiple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options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(see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next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now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15" dirty="0">
                <a:latin typeface="Segoe UI"/>
                <a:cs typeface="Segoe UI"/>
              </a:rPr>
              <a:t> are</a:t>
            </a:r>
            <a:r>
              <a:rPr sz="1800" spc="-5" dirty="0">
                <a:latin typeface="Segoe UI"/>
                <a:cs typeface="Segoe UI"/>
              </a:rPr>
              <a:t> in </a:t>
            </a:r>
            <a:r>
              <a:rPr sz="1800" spc="-10" dirty="0">
                <a:latin typeface="Segoe UI"/>
                <a:cs typeface="Segoe UI"/>
              </a:rPr>
              <a:t>preview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"/>
                <a:cs typeface="Segoe UI"/>
              </a:rPr>
              <a:t>Distributed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10" dirty="0">
                <a:latin typeface="Segoe UI"/>
                <a:cs typeface="Segoe UI"/>
              </a:rPr>
              <a:t>Query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Processor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(see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next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slides)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some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preview</a:t>
            </a:r>
            <a:r>
              <a:rPr sz="1800" dirty="0">
                <a:latin typeface="Segoe UI"/>
                <a:cs typeface="Segoe UI"/>
              </a:rPr>
              <a:t> 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Gen3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430784"/>
            <a:ext cx="54476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348605" cy="493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50100"/>
              </a:lnSpc>
              <a:spcBef>
                <a:spcPts val="2140"/>
              </a:spcBef>
            </a:pPr>
            <a:r>
              <a:rPr sz="1600" spc="-10" dirty="0">
                <a:latin typeface="Segoe UI"/>
                <a:cs typeface="Segoe UI"/>
              </a:rPr>
              <a:t>Creates </a:t>
            </a:r>
            <a:r>
              <a:rPr sz="1600" dirty="0">
                <a:latin typeface="Segoe UI"/>
                <a:cs typeface="Segoe UI"/>
              </a:rPr>
              <a:t>an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exports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Select statement. These operations will </a:t>
            </a:r>
            <a:r>
              <a:rPr sz="1600" dirty="0">
                <a:latin typeface="Segoe UI"/>
                <a:cs typeface="Segoe UI"/>
              </a:rPr>
              <a:t>import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into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duration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the </a:t>
            </a:r>
            <a:r>
              <a:rPr sz="1600" spc="5" dirty="0">
                <a:latin typeface="Segoe UI"/>
                <a:cs typeface="Segoe UI"/>
              </a:rPr>
              <a:t>query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Segoe UI"/>
                <a:cs typeface="Segoe UI"/>
              </a:rPr>
              <a:t>Steps: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 </a:t>
            </a:r>
            <a:r>
              <a:rPr sz="1600" spc="-10" dirty="0">
                <a:latin typeface="Segoe UI"/>
                <a:cs typeface="Segoe UI"/>
              </a:rPr>
              <a:t>Master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Key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Credentials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External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Source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External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egoe UI"/>
              <a:buAutoNum type="arabicPeriod"/>
            </a:pPr>
            <a:endParaRPr sz="1700"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buSzPct val="90625"/>
              <a:buAutoNum type="arabicPeriod"/>
              <a:tabLst>
                <a:tab pos="469265" algn="l"/>
                <a:tab pos="469900" algn="l"/>
              </a:tabLst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10" dirty="0">
                <a:latin typeface="Segoe UI"/>
                <a:cs typeface="Segoe UI"/>
              </a:rPr>
              <a:t> 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250190"/>
          </a:xfrm>
          <a:custGeom>
            <a:avLst/>
            <a:gdLst/>
            <a:ahLst/>
            <a:cxnLst/>
            <a:rect l="l" t="t" r="r" b="b"/>
            <a:pathLst>
              <a:path w="12192000" h="250190">
                <a:moveTo>
                  <a:pt x="0" y="249935"/>
                </a:moveTo>
                <a:lnTo>
                  <a:pt x="12192000" y="249935"/>
                </a:lnTo>
                <a:lnTo>
                  <a:pt x="12192000" y="0"/>
                </a:lnTo>
                <a:lnTo>
                  <a:pt x="0" y="0"/>
                </a:lnTo>
                <a:lnTo>
                  <a:pt x="0" y="249935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79" y="7112"/>
            <a:ext cx="2465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 Synapse</a:t>
            </a:r>
            <a:r>
              <a:rPr sz="10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r>
              <a:rPr sz="10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&gt;</a:t>
            </a:r>
            <a:r>
              <a:rPr sz="10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SQL On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Demand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1064" y="1914905"/>
            <a:ext cx="699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ENTI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Y  SECRET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1964" y="2097785"/>
            <a:ext cx="10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4664" y="3561079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9944" y="5938824"/>
            <a:ext cx="83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1964" y="634365"/>
            <a:ext cx="5829300" cy="606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81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 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master key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if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one does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not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already exist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MASTER KEY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ENCRYPTION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PASSWORD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'S0me!nfo'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database scoped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credential with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Azure storage account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key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as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secret.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SCOPED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AzureStorageCredential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 marL="135826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'&lt;my_account&gt;'</a:t>
            </a:r>
            <a:endParaRPr sz="1200">
              <a:latin typeface="Consolas"/>
              <a:cs typeface="Consolas"/>
            </a:endParaRPr>
          </a:p>
          <a:p>
            <a:pPr marL="1358265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'&lt;azure_storage_account_key&gt;'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101346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external data source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with CREDENTIAL option.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EXTERNAL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SOURCE </a:t>
            </a:r>
            <a:r>
              <a:rPr sz="1200" dirty="0">
                <a:latin typeface="Consolas"/>
                <a:cs typeface="Consolas"/>
              </a:rPr>
              <a:t>MyAzureStorage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  <a:tab pos="13582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LOCATION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'wasbs://daily@logs.blob.core.windows.net/'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CREDENTIAL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AzureStorageCredential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31165" algn="l"/>
                <a:tab pos="1358265" algn="l"/>
              </a:tabLst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	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TYPE	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HADOOP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an external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file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format</a:t>
            </a:r>
            <a:endParaRPr sz="1200">
              <a:latin typeface="Consolas"/>
              <a:cs typeface="Consolas"/>
            </a:endParaRPr>
          </a:p>
          <a:p>
            <a:pPr marL="12700" marR="210693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EXTERNAL FILE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FORMAT </a:t>
            </a:r>
            <a:r>
              <a:rPr sz="1200" dirty="0">
                <a:latin typeface="Consolas"/>
                <a:cs typeface="Consolas"/>
              </a:rPr>
              <a:t>MyAzureCSVFormat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FORMAT_TYPE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DELIMITEDTEXT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852169" marR="3032760" indent="-337185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FORMAT_OPTIONS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FIELD_TERMINATOR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','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FIRST_ROW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--Create</a:t>
            </a:r>
            <a:r>
              <a:rPr sz="12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an</a:t>
            </a:r>
            <a:r>
              <a:rPr sz="12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external</a:t>
            </a:r>
            <a:r>
              <a:rPr sz="12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2700" marR="1939289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EXTERNAL TABLE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FactInternetSalesNew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684530" marR="2611120" algn="just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LOCATION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'/files/Customer'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DATA_SOURCE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MyAzureStorage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FILE_FORMAT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MyAzureCSVFormat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86360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SELECT </a:t>
            </a:r>
            <a:r>
              <a:rPr sz="1200" dirty="0">
                <a:latin typeface="Consolas"/>
                <a:cs typeface="Consolas"/>
              </a:rPr>
              <a:t>T1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.*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FactInternetSales</a:t>
            </a:r>
            <a:r>
              <a:rPr sz="1200" spc="5" dirty="0">
                <a:latin typeface="Consolas"/>
                <a:cs typeface="Consolas"/>
              </a:rPr>
              <a:t> T1</a:t>
            </a:r>
            <a:r>
              <a:rPr sz="120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</a:t>
            </a:r>
            <a:r>
              <a:rPr sz="1200" dirty="0">
                <a:latin typeface="Consolas"/>
                <a:cs typeface="Consolas"/>
              </a:rPr>
              <a:t>dbo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DimCustomer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T2 </a:t>
            </a:r>
            <a:r>
              <a:rPr sz="1200" spc="-64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200" dirty="0">
                <a:latin typeface="Consolas"/>
                <a:cs typeface="Consolas"/>
              </a:rPr>
              <a:t>T1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CustomerKey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latin typeface="Consolas"/>
                <a:cs typeface="Consolas"/>
              </a:rPr>
              <a:t>T2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CustomerKey</a:t>
            </a:r>
            <a:r>
              <a:rPr sz="1200" spc="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OPTION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HASH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JOIN );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710310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0" dirty="0">
                <a:latin typeface="Segoe UI Semibold"/>
                <a:cs typeface="Segoe UI Semibold"/>
              </a:rPr>
              <a:t>SQL</a:t>
            </a:r>
            <a:r>
              <a:rPr sz="3400" b="0" spc="-100" dirty="0">
                <a:latin typeface="Segoe UI Semibold"/>
                <a:cs typeface="Segoe UI Semibold"/>
              </a:rPr>
              <a:t> </a:t>
            </a:r>
            <a:r>
              <a:rPr sz="3400" b="0" spc="-45" dirty="0">
                <a:latin typeface="Segoe UI Semibold"/>
                <a:cs typeface="Segoe UI Semibold"/>
              </a:rPr>
              <a:t>scripts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40" dirty="0">
                <a:latin typeface="Segoe UI Semibold"/>
                <a:cs typeface="Segoe UI Semibold"/>
              </a:rPr>
              <a:t>View</a:t>
            </a:r>
            <a:r>
              <a:rPr sz="3400" b="0" spc="-75" dirty="0">
                <a:latin typeface="Segoe UI Semibold"/>
                <a:cs typeface="Segoe UI Semibold"/>
              </a:rPr>
              <a:t> </a:t>
            </a:r>
            <a:r>
              <a:rPr sz="3400" b="0" spc="-35" dirty="0">
                <a:latin typeface="Segoe UI Semibold"/>
                <a:cs typeface="Segoe UI Semibold"/>
              </a:rPr>
              <a:t>and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30" dirty="0">
                <a:latin typeface="Segoe UI Semibold"/>
                <a:cs typeface="Segoe UI Semibold"/>
              </a:rPr>
              <a:t>export</a:t>
            </a:r>
            <a:r>
              <a:rPr sz="3400" b="0" spc="-110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results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6551" y="1072896"/>
            <a:ext cx="10768965" cy="5568950"/>
            <a:chOff x="606551" y="1072896"/>
            <a:chExt cx="10768965" cy="5568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95" y="1082040"/>
              <a:ext cx="8613648" cy="5550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1123" y="1077468"/>
              <a:ext cx="8623300" cy="5560060"/>
            </a:xfrm>
            <a:custGeom>
              <a:avLst/>
              <a:gdLst/>
              <a:ahLst/>
              <a:cxnLst/>
              <a:rect l="l" t="t" r="r" b="b"/>
              <a:pathLst>
                <a:path w="8623300" h="5560059">
                  <a:moveTo>
                    <a:pt x="0" y="5559552"/>
                  </a:moveTo>
                  <a:lnTo>
                    <a:pt x="8622792" y="5559552"/>
                  </a:lnTo>
                  <a:lnTo>
                    <a:pt x="8622792" y="0"/>
                  </a:lnTo>
                  <a:lnTo>
                    <a:pt x="0" y="0"/>
                  </a:lnTo>
                  <a:lnTo>
                    <a:pt x="0" y="555955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6955" y="1583436"/>
              <a:ext cx="4479036" cy="2365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82384" y="1578864"/>
              <a:ext cx="4488180" cy="2374900"/>
            </a:xfrm>
            <a:custGeom>
              <a:avLst/>
              <a:gdLst/>
              <a:ahLst/>
              <a:cxnLst/>
              <a:rect l="l" t="t" r="r" b="b"/>
              <a:pathLst>
                <a:path w="4488180" h="2374900">
                  <a:moveTo>
                    <a:pt x="0" y="2374392"/>
                  </a:moveTo>
                  <a:lnTo>
                    <a:pt x="4488180" y="2374392"/>
                  </a:lnTo>
                  <a:lnTo>
                    <a:pt x="4488180" y="0"/>
                  </a:lnTo>
                  <a:lnTo>
                    <a:pt x="0" y="0"/>
                  </a:lnTo>
                  <a:lnTo>
                    <a:pt x="0" y="237439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6269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0" dirty="0">
                <a:latin typeface="Segoe UI Semibold"/>
                <a:cs typeface="Segoe UI Semibold"/>
              </a:rPr>
              <a:t>SQL</a:t>
            </a:r>
            <a:r>
              <a:rPr sz="3400" b="0" spc="-100" dirty="0">
                <a:latin typeface="Segoe UI Semibold"/>
                <a:cs typeface="Segoe UI Semibold"/>
              </a:rPr>
              <a:t> </a:t>
            </a:r>
            <a:r>
              <a:rPr sz="3400" b="0" spc="-45" dirty="0">
                <a:latin typeface="Segoe UI Semibold"/>
                <a:cs typeface="Segoe UI Semibold"/>
              </a:rPr>
              <a:t>scripts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0" dirty="0">
                <a:latin typeface="Segoe UI Semibold"/>
                <a:cs typeface="Segoe UI Semibold"/>
              </a:rPr>
              <a:t> </a:t>
            </a:r>
            <a:r>
              <a:rPr sz="3400" b="0" spc="-40" dirty="0">
                <a:latin typeface="Segoe UI Semibold"/>
                <a:cs typeface="Segoe UI Semibold"/>
              </a:rPr>
              <a:t>View</a:t>
            </a:r>
            <a:r>
              <a:rPr sz="3400" b="0" spc="-80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results</a:t>
            </a:r>
            <a:r>
              <a:rPr sz="3400" b="0" spc="-105" dirty="0">
                <a:latin typeface="Segoe UI Semibold"/>
                <a:cs typeface="Segoe UI Semibold"/>
              </a:rPr>
              <a:t> </a:t>
            </a:r>
            <a:r>
              <a:rPr sz="3400" b="0" spc="-35" dirty="0">
                <a:latin typeface="Segoe UI Semibold"/>
                <a:cs typeface="Segoe UI Semibold"/>
              </a:rPr>
              <a:t>(chart)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56944" y="1033270"/>
            <a:ext cx="8856345" cy="5713730"/>
            <a:chOff x="1456944" y="1033270"/>
            <a:chExt cx="8856345" cy="5713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8" y="1042414"/>
              <a:ext cx="8837675" cy="5695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61516" y="1037842"/>
              <a:ext cx="8846820" cy="5704840"/>
            </a:xfrm>
            <a:custGeom>
              <a:avLst/>
              <a:gdLst/>
              <a:ahLst/>
              <a:cxnLst/>
              <a:rect l="l" t="t" r="r" b="b"/>
              <a:pathLst>
                <a:path w="8846820" h="5704840">
                  <a:moveTo>
                    <a:pt x="0" y="5704332"/>
                  </a:moveTo>
                  <a:lnTo>
                    <a:pt x="8846820" y="5704332"/>
                  </a:lnTo>
                  <a:lnTo>
                    <a:pt x="8846820" y="0"/>
                  </a:lnTo>
                  <a:lnTo>
                    <a:pt x="0" y="0"/>
                  </a:lnTo>
                  <a:lnTo>
                    <a:pt x="0" y="5704332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52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8280" y="1345691"/>
            <a:ext cx="5579745" cy="4368165"/>
            <a:chOff x="1478280" y="1345691"/>
            <a:chExt cx="5579745" cy="4368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764" y="3156203"/>
              <a:ext cx="5516880" cy="2557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1345691"/>
              <a:ext cx="5180076" cy="1854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540330"/>
            <a:ext cx="7119620" cy="134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461260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16096" y="3124009"/>
            <a:ext cx="7799070" cy="1628139"/>
            <a:chOff x="3816096" y="3124009"/>
            <a:chExt cx="7799070" cy="1628139"/>
          </a:xfrm>
        </p:grpSpPr>
        <p:sp>
          <p:nvSpPr>
            <p:cNvPr id="44" name="object 44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4"/>
              <a:ext cx="594360" cy="3093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3" y="3788537"/>
              <a:ext cx="488061" cy="1287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919978" y="3966209"/>
            <a:ext cx="2219325" cy="634365"/>
          </a:xfrm>
          <a:custGeom>
            <a:avLst/>
            <a:gdLst/>
            <a:ahLst/>
            <a:cxnLst/>
            <a:rect l="l" t="t" r="r" b="b"/>
            <a:pathLst>
              <a:path w="2219325" h="634364">
                <a:moveTo>
                  <a:pt x="0" y="633983"/>
                </a:moveTo>
                <a:lnTo>
                  <a:pt x="2218944" y="633983"/>
                </a:lnTo>
                <a:lnTo>
                  <a:pt x="2218944" y="0"/>
                </a:lnTo>
                <a:lnTo>
                  <a:pt x="0" y="0"/>
                </a:lnTo>
                <a:lnTo>
                  <a:pt x="0" y="6339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347708"/>
            <a:ext cx="5377815" cy="420497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3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Apache</a:t>
            </a:r>
            <a:r>
              <a:rPr sz="16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16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2.4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derivation</a:t>
            </a:r>
            <a:endParaRPr sz="1600">
              <a:latin typeface="Segoe UI Semibold"/>
              <a:cs typeface="Segoe UI Semibold"/>
            </a:endParaRPr>
          </a:p>
          <a:p>
            <a:pPr marL="971550" lvl="1" indent="-287655">
              <a:lnSpc>
                <a:spcPct val="100000"/>
              </a:lnSpc>
              <a:spcBef>
                <a:spcPts val="925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Linux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Foundation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Delta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Lake </a:t>
            </a:r>
            <a:r>
              <a:rPr sz="1600" spc="-5" dirty="0">
                <a:latin typeface="Segoe UI"/>
                <a:cs typeface="Segoe UI"/>
              </a:rPr>
              <a:t>0.4</a:t>
            </a:r>
            <a:r>
              <a:rPr sz="1600" dirty="0">
                <a:latin typeface="Segoe UI"/>
                <a:cs typeface="Segoe UI"/>
              </a:rPr>
              <a:t> support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-15" dirty="0">
                <a:latin typeface="Segoe UI"/>
                <a:cs typeface="Segoe UI"/>
              </a:rPr>
              <a:t> Core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3.0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50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5" dirty="0">
                <a:latin typeface="Segoe UI"/>
                <a:cs typeface="Segoe UI"/>
              </a:rPr>
              <a:t>Python 3.6 +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Anacondas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46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Tightly</a:t>
            </a:r>
            <a:r>
              <a:rPr sz="16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coupled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to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other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600" spc="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dirty="0">
                <a:solidFill>
                  <a:srgbClr val="0078D3"/>
                </a:solidFill>
                <a:latin typeface="Segoe UI Semibold"/>
                <a:cs typeface="Segoe UI Semibold"/>
              </a:rPr>
              <a:t>services</a:t>
            </a:r>
            <a:endParaRPr sz="1600">
              <a:latin typeface="Segoe UI Semibold"/>
              <a:cs typeface="Segoe UI Semibold"/>
            </a:endParaRPr>
          </a:p>
          <a:p>
            <a:pPr marL="971550" lvl="1" indent="-287655">
              <a:lnSpc>
                <a:spcPct val="100000"/>
              </a:lnSpc>
              <a:spcBef>
                <a:spcPts val="143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 security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sign</a:t>
            </a:r>
            <a:r>
              <a:rPr sz="1600" spc="-5" dirty="0">
                <a:latin typeface="Segoe UI"/>
                <a:cs typeface="Segoe UI"/>
              </a:rPr>
              <a:t> on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85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Metadata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5" dirty="0">
                <a:latin typeface="Segoe UI"/>
                <a:cs typeface="Segoe UI"/>
              </a:rPr>
              <a:t> 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simplified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provisioning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50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10" dirty="0">
                <a:latin typeface="Segoe UI"/>
                <a:cs typeface="Segoe UI"/>
              </a:rPr>
              <a:t>Integrated</a:t>
            </a:r>
            <a:r>
              <a:rPr sz="1600" spc="-5" dirty="0">
                <a:latin typeface="Segoe UI"/>
                <a:cs typeface="Segoe UI"/>
              </a:rPr>
              <a:t> UX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including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nteract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notebooks</a:t>
            </a:r>
            <a:endParaRPr sz="1600">
              <a:latin typeface="Segoe UI"/>
              <a:cs typeface="Segoe UI"/>
            </a:endParaRPr>
          </a:p>
          <a:p>
            <a:pPr marL="971550" lvl="1" indent="-287655">
              <a:lnSpc>
                <a:spcPct val="100000"/>
              </a:lnSpc>
              <a:spcBef>
                <a:spcPts val="1490"/>
              </a:spcBef>
              <a:buSzPct val="90625"/>
              <a:buFont typeface="Arial MT"/>
              <a:buChar char="•"/>
              <a:tabLst>
                <a:tab pos="970915" algn="l"/>
                <a:tab pos="972185" algn="l"/>
              </a:tabLst>
            </a:pPr>
            <a:r>
              <a:rPr sz="1600" spc="-20" dirty="0">
                <a:latin typeface="Segoe UI"/>
                <a:cs typeface="Segoe UI"/>
              </a:rPr>
              <a:t>Fast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SQL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73037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mma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0329" y="1466164"/>
            <a:ext cx="1647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Core</a:t>
            </a:r>
            <a:r>
              <a:rPr sz="16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scenarios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0915" indent="-287020">
              <a:lnSpc>
                <a:spcPct val="100000"/>
              </a:lnSpc>
              <a:spcBef>
                <a:spcPts val="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10" dirty="0"/>
              <a:t>Prep/Data</a:t>
            </a:r>
            <a:r>
              <a:rPr spc="20" dirty="0"/>
              <a:t> </a:t>
            </a:r>
            <a:r>
              <a:rPr spc="-5" dirty="0"/>
              <a:t>Engineering/ETL</a:t>
            </a:r>
          </a:p>
          <a:p>
            <a:pPr marL="970915" marR="5080" indent="-287020">
              <a:lnSpc>
                <a:spcPct val="110000"/>
              </a:lnSpc>
              <a:spcBef>
                <a:spcPts val="120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Machine</a:t>
            </a:r>
            <a:r>
              <a:rPr spc="5" dirty="0"/>
              <a:t> </a:t>
            </a:r>
            <a:r>
              <a:rPr spc="-5" dirty="0"/>
              <a:t>Learning via </a:t>
            </a:r>
            <a:r>
              <a:rPr spc="-10" dirty="0"/>
              <a:t>Spark</a:t>
            </a:r>
            <a:r>
              <a:rPr spc="15" dirty="0"/>
              <a:t> </a:t>
            </a:r>
            <a:r>
              <a:rPr spc="-10" dirty="0"/>
              <a:t>ML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-10" dirty="0"/>
              <a:t> Azure</a:t>
            </a:r>
            <a:r>
              <a:rPr spc="15" dirty="0"/>
              <a:t> </a:t>
            </a:r>
            <a:r>
              <a:rPr spc="-10" dirty="0"/>
              <a:t>ML </a:t>
            </a:r>
            <a:r>
              <a:rPr spc="-425" dirty="0"/>
              <a:t> </a:t>
            </a:r>
            <a:r>
              <a:rPr spc="-10" dirty="0"/>
              <a:t>integration</a:t>
            </a:r>
          </a:p>
          <a:p>
            <a:pPr marL="97091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pc="-10" dirty="0"/>
              <a:t>Extensible</a:t>
            </a:r>
            <a:r>
              <a:rPr spc="15" dirty="0"/>
              <a:t> </a:t>
            </a:r>
            <a:r>
              <a:rPr spc="-10" dirty="0"/>
              <a:t>through</a:t>
            </a:r>
            <a:r>
              <a:rPr spc="10" dirty="0"/>
              <a:t> </a:t>
            </a:r>
            <a:r>
              <a:rPr dirty="0"/>
              <a:t>library</a:t>
            </a:r>
            <a:r>
              <a:rPr spc="25" dirty="0"/>
              <a:t> </a:t>
            </a:r>
            <a:r>
              <a:rPr spc="-5" dirty="0"/>
              <a:t>management</a:t>
            </a: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Efficient</a:t>
            </a:r>
            <a:r>
              <a:rPr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resource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10" dirty="0">
                <a:solidFill>
                  <a:srgbClr val="0078D3"/>
                </a:solidFill>
                <a:latin typeface="Segoe UI Semibold"/>
                <a:cs typeface="Segoe UI Semibold"/>
              </a:rPr>
              <a:t>utilization</a:t>
            </a:r>
          </a:p>
          <a:p>
            <a:pPr marL="970915" lvl="1" indent="-287020">
              <a:lnSpc>
                <a:spcPct val="100000"/>
              </a:lnSpc>
              <a:spcBef>
                <a:spcPts val="122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20" dirty="0">
                <a:latin typeface="Segoe UI"/>
                <a:cs typeface="Segoe UI"/>
              </a:rPr>
              <a:t>Fast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Start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(up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down)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Auto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pause</a:t>
            </a:r>
            <a:endParaRPr sz="1600">
              <a:latin typeface="Segoe UI"/>
              <a:cs typeface="Segoe UI"/>
            </a:endParaRPr>
          </a:p>
          <a:p>
            <a:pPr marL="970915" lvl="1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10" dirty="0">
                <a:latin typeface="Segoe UI"/>
                <a:cs typeface="Segoe UI"/>
              </a:rPr>
              <a:t>Min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 size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 nodes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6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Multi</a:t>
            </a:r>
            <a:r>
              <a:rPr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Language</a:t>
            </a:r>
            <a:r>
              <a:rPr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pc="-5" dirty="0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</a:p>
          <a:p>
            <a:pPr marL="970915" lvl="1" indent="-287020">
              <a:lnSpc>
                <a:spcPct val="100000"/>
              </a:lnSpc>
              <a:spcBef>
                <a:spcPts val="720"/>
              </a:spcBef>
              <a:buSzPct val="90625"/>
              <a:buFont typeface="Arial MT"/>
              <a:buChar char="•"/>
              <a:tabLst>
                <a:tab pos="970915" algn="l"/>
                <a:tab pos="971550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(C#),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PySpark,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Scala, 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Java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600" y="335279"/>
            <a:ext cx="1202436" cy="63052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258685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1012"/>
            <a:ext cx="4815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Segoe UI"/>
                <a:cs typeface="Segoe UI"/>
              </a:rPr>
              <a:t>What</a:t>
            </a:r>
            <a:r>
              <a:rPr sz="4400" b="0" spc="-55" dirty="0">
                <a:latin typeface="Segoe UI"/>
                <a:cs typeface="Segoe UI"/>
              </a:rPr>
              <a:t> </a:t>
            </a:r>
            <a:r>
              <a:rPr sz="4400" b="0" spc="-5" dirty="0">
                <a:latin typeface="Segoe UI"/>
                <a:cs typeface="Segoe UI"/>
              </a:rPr>
              <a:t>is</a:t>
            </a:r>
            <a:r>
              <a:rPr sz="4400" b="0" spc="-40" dirty="0">
                <a:latin typeface="Segoe UI"/>
                <a:cs typeface="Segoe UI"/>
              </a:rPr>
              <a:t> </a:t>
            </a:r>
            <a:r>
              <a:rPr sz="4400" b="0" spc="-5" dirty="0">
                <a:latin typeface="Segoe UI"/>
                <a:cs typeface="Segoe UI"/>
              </a:rPr>
              <a:t>Delta</a:t>
            </a:r>
            <a:r>
              <a:rPr sz="4400" b="0" spc="-50" dirty="0">
                <a:latin typeface="Segoe UI"/>
                <a:cs typeface="Segoe UI"/>
              </a:rPr>
              <a:t> </a:t>
            </a:r>
            <a:r>
              <a:rPr sz="4400" b="0" spc="-15" dirty="0">
                <a:latin typeface="Segoe UI"/>
                <a:cs typeface="Segoe UI"/>
              </a:rPr>
              <a:t>Lake?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22837"/>
            <a:ext cx="5368925" cy="36683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dirty="0">
                <a:latin typeface="Segoe UI"/>
                <a:cs typeface="Segoe UI"/>
              </a:rPr>
              <a:t>OSS</a:t>
            </a:r>
            <a:r>
              <a:rPr sz="3200" spc="-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storage layer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for</a:t>
            </a:r>
            <a:r>
              <a:rPr sz="3200" spc="-20" dirty="0">
                <a:latin typeface="Segoe UI"/>
                <a:cs typeface="Segoe UI"/>
              </a:rPr>
              <a:t> </a:t>
            </a:r>
            <a:r>
              <a:rPr sz="3200" spc="-10" dirty="0">
                <a:latin typeface="Segoe UI"/>
                <a:cs typeface="Segoe UI"/>
              </a:rPr>
              <a:t>Spark</a:t>
            </a:r>
            <a:endParaRPr sz="3200">
              <a:latin typeface="Segoe UI"/>
              <a:cs typeface="Segoe UI"/>
            </a:endParaRPr>
          </a:p>
          <a:p>
            <a:pPr marL="241300" indent="-22923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Segoe UI"/>
                <a:cs typeface="Segoe UI"/>
              </a:rPr>
              <a:t>Provides: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-15" dirty="0">
                <a:latin typeface="Segoe UI"/>
                <a:cs typeface="Segoe UI"/>
              </a:rPr>
              <a:t>ACID</a:t>
            </a:r>
            <a:r>
              <a:rPr sz="3200" spc="-25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transactions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10" dirty="0">
                <a:latin typeface="Segoe UI"/>
                <a:cs typeface="Segoe UI"/>
              </a:rPr>
              <a:t>History</a:t>
            </a:r>
            <a:r>
              <a:rPr sz="3200" spc="-15" dirty="0">
                <a:latin typeface="Segoe UI"/>
                <a:cs typeface="Segoe UI"/>
              </a:rPr>
              <a:t> </a:t>
            </a:r>
            <a:r>
              <a:rPr sz="3200" spc="-40" dirty="0">
                <a:latin typeface="Segoe UI"/>
                <a:cs typeface="Segoe UI"/>
              </a:rPr>
              <a:t>of</a:t>
            </a:r>
            <a:r>
              <a:rPr sz="3200" spc="-15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changed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dirty="0">
                <a:latin typeface="Segoe UI"/>
                <a:cs typeface="Segoe UI"/>
              </a:rPr>
              <a:t>Time</a:t>
            </a:r>
            <a:r>
              <a:rPr sz="3200" spc="-1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travel</a:t>
            </a:r>
            <a:r>
              <a:rPr sz="3200" spc="-10" dirty="0">
                <a:latin typeface="Segoe UI"/>
                <a:cs typeface="Segoe UI"/>
              </a:rPr>
              <a:t> </a:t>
            </a:r>
            <a:r>
              <a:rPr sz="3200" dirty="0">
                <a:latin typeface="Segoe UI"/>
                <a:cs typeface="Segoe UI"/>
              </a:rPr>
              <a:t>in</a:t>
            </a:r>
            <a:r>
              <a:rPr sz="3200" spc="-5" dirty="0">
                <a:latin typeface="Segoe UI"/>
                <a:cs typeface="Segoe UI"/>
              </a:rPr>
              <a:t> data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spc="10" dirty="0">
                <a:latin typeface="Segoe UI"/>
                <a:cs typeface="Segoe UI"/>
              </a:rPr>
              <a:t>history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spc="-5" dirty="0">
                <a:latin typeface="Segoe UI"/>
                <a:cs typeface="Segoe UI"/>
              </a:rPr>
              <a:t>Schema</a:t>
            </a:r>
            <a:r>
              <a:rPr sz="3200" spc="-30" dirty="0">
                <a:latin typeface="Segoe UI"/>
                <a:cs typeface="Segoe UI"/>
              </a:rPr>
              <a:t> </a:t>
            </a:r>
            <a:r>
              <a:rPr sz="3200" spc="-5" dirty="0">
                <a:latin typeface="Segoe UI"/>
                <a:cs typeface="Segoe UI"/>
              </a:rPr>
              <a:t>evolution</a:t>
            </a:r>
            <a:endParaRPr sz="3200">
              <a:latin typeface="Segoe UI"/>
              <a:cs typeface="Segoe UI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9135" algn="l"/>
              </a:tabLst>
            </a:pPr>
            <a:r>
              <a:rPr sz="3200" dirty="0">
                <a:latin typeface="Segoe UI"/>
                <a:cs typeface="Segoe UI"/>
              </a:rPr>
              <a:t>…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1979" y="1094232"/>
            <a:ext cx="7780020" cy="3728085"/>
            <a:chOff x="4411979" y="1094232"/>
            <a:chExt cx="7780020" cy="3728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9" y="1094232"/>
              <a:ext cx="7780019" cy="3727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33159" y="1143000"/>
              <a:ext cx="548640" cy="195580"/>
            </a:xfrm>
            <a:custGeom>
              <a:avLst/>
              <a:gdLst/>
              <a:ahLst/>
              <a:cxnLst/>
              <a:rect l="l" t="t" r="r" b="b"/>
              <a:pathLst>
                <a:path w="548640" h="195580">
                  <a:moveTo>
                    <a:pt x="548639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548639" y="195072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3358" y="1771650"/>
              <a:ext cx="965200" cy="1132840"/>
            </a:xfrm>
            <a:custGeom>
              <a:avLst/>
              <a:gdLst/>
              <a:ahLst/>
              <a:cxnLst/>
              <a:rect l="l" t="t" r="r" b="b"/>
              <a:pathLst>
                <a:path w="965200" h="1132839">
                  <a:moveTo>
                    <a:pt x="0" y="1132332"/>
                  </a:moveTo>
                  <a:lnTo>
                    <a:pt x="964692" y="1132332"/>
                  </a:lnTo>
                  <a:lnTo>
                    <a:pt x="964692" y="0"/>
                  </a:lnTo>
                  <a:lnTo>
                    <a:pt x="0" y="0"/>
                  </a:lnTo>
                  <a:lnTo>
                    <a:pt x="0" y="113233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98056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1083945"/>
            <a:ext cx="3715385" cy="507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languages</a:t>
            </a:r>
            <a:r>
              <a:rPr sz="1600" spc="-10" dirty="0">
                <a:latin typeface="Segoe UI"/>
                <a:cs typeface="Segoe UI"/>
              </a:rPr>
              <a:t> to develop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PySpark </a:t>
            </a:r>
            <a:r>
              <a:rPr sz="1600" spc="-5" dirty="0">
                <a:latin typeface="Segoe UI"/>
                <a:cs typeface="Segoe UI"/>
              </a:rPr>
              <a:t>(Python)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(Scala)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.NET</a:t>
            </a:r>
            <a:r>
              <a:rPr sz="1600" spc="-10" dirty="0">
                <a:latin typeface="Segoe UI"/>
                <a:cs typeface="Segoe UI"/>
              </a:rPr>
              <a:t> Spark </a:t>
            </a:r>
            <a:r>
              <a:rPr sz="1600" spc="-5" dirty="0">
                <a:latin typeface="Segoe UI"/>
                <a:cs typeface="Segoe UI"/>
              </a:rPr>
              <a:t>(C#)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Segoe UI"/>
                <a:cs typeface="Segoe UI"/>
              </a:rPr>
              <a:t>Java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R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(early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2020)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635"/>
              </a:spcBef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write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languages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Segoe UI"/>
                <a:cs typeface="Segoe UI"/>
              </a:rPr>
              <a:t>%%&lt;Name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language&gt;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Segoe UI"/>
              <a:cs typeface="Segoe UI"/>
            </a:endParaRPr>
          </a:p>
          <a:p>
            <a:pPr marL="12700" marR="36195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 </a:t>
            </a:r>
            <a:r>
              <a:rPr sz="1600" spc="-10" dirty="0">
                <a:latin typeface="Segoe UI"/>
                <a:cs typeface="Segoe UI"/>
              </a:rPr>
              <a:t>across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65225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3981"/>
            <a:ext cx="60617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50" dirty="0">
                <a:latin typeface="Segoe UI Semibold"/>
                <a:cs typeface="Segoe UI Semibold"/>
              </a:rPr>
              <a:t>Notebooks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" dirty="0">
                <a:latin typeface="Segoe UI Semibold"/>
                <a:cs typeface="Segoe UI Semibold"/>
              </a:rPr>
              <a:t>&gt;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Configure</a:t>
            </a:r>
            <a:r>
              <a:rPr sz="3400" b="0" spc="-114" dirty="0">
                <a:latin typeface="Segoe UI Semibold"/>
                <a:cs typeface="Segoe UI Semibold"/>
              </a:rPr>
              <a:t> </a:t>
            </a:r>
            <a:r>
              <a:rPr sz="3400" b="0" spc="-50" dirty="0">
                <a:latin typeface="Segoe UI Semibold"/>
                <a:cs typeface="Segoe UI Semibold"/>
              </a:rPr>
              <a:t>Session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E5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7576" y="1504188"/>
            <a:ext cx="6350635" cy="4851400"/>
            <a:chOff x="417576" y="1504188"/>
            <a:chExt cx="6350635" cy="4851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1513332"/>
              <a:ext cx="6332220" cy="48326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148" y="1508760"/>
              <a:ext cx="6341745" cy="4841875"/>
            </a:xfrm>
            <a:custGeom>
              <a:avLst/>
              <a:gdLst/>
              <a:ahLst/>
              <a:cxnLst/>
              <a:rect l="l" t="t" r="r" b="b"/>
              <a:pathLst>
                <a:path w="6341745" h="4841875">
                  <a:moveTo>
                    <a:pt x="0" y="4841748"/>
                  </a:moveTo>
                  <a:lnTo>
                    <a:pt x="6341363" y="4841748"/>
                  </a:lnTo>
                  <a:lnTo>
                    <a:pt x="6341363" y="0"/>
                  </a:lnTo>
                  <a:lnTo>
                    <a:pt x="0" y="0"/>
                  </a:lnTo>
                  <a:lnTo>
                    <a:pt x="0" y="4841748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33916" y="533400"/>
            <a:ext cx="2735580" cy="6044565"/>
            <a:chOff x="9233916" y="533400"/>
            <a:chExt cx="2735580" cy="60445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3060" y="542544"/>
              <a:ext cx="2717292" cy="60258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38488" y="537972"/>
              <a:ext cx="2726690" cy="6035040"/>
            </a:xfrm>
            <a:custGeom>
              <a:avLst/>
              <a:gdLst/>
              <a:ahLst/>
              <a:cxnLst/>
              <a:rect l="l" t="t" r="r" b="b"/>
              <a:pathLst>
                <a:path w="2726690" h="6035040">
                  <a:moveTo>
                    <a:pt x="0" y="6035040"/>
                  </a:moveTo>
                  <a:lnTo>
                    <a:pt x="2726436" y="6035040"/>
                  </a:lnTo>
                  <a:lnTo>
                    <a:pt x="2726436" y="0"/>
                  </a:lnTo>
                  <a:lnTo>
                    <a:pt x="0" y="0"/>
                  </a:lnTo>
                  <a:lnTo>
                    <a:pt x="0" y="6035040"/>
                  </a:lnTo>
                  <a:close/>
                </a:path>
              </a:pathLst>
            </a:custGeom>
            <a:ln w="9144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487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38252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GA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3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Result-set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caching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4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Materialized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Views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Performance:</a:t>
            </a:r>
            <a:r>
              <a:rPr sz="1200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Ordered</a:t>
            </a:r>
            <a:r>
              <a:rPr sz="120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clustered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columnstore</a:t>
            </a:r>
            <a:r>
              <a:rPr sz="1200" u="sng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index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Heterogeneous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JSON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Trustworthy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computation:</a:t>
            </a:r>
            <a:r>
              <a:rPr sz="1200" spc="-3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Dynamic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Data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Masking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Continuous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integration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&amp;</a:t>
            </a:r>
            <a:r>
              <a:rPr sz="1200" spc="-5" dirty="0">
                <a:latin typeface="Segoe UI"/>
                <a:cs typeface="Segoe UI"/>
              </a:rPr>
              <a:t> deployment: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SSDT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Read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committed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snapshot</a:t>
            </a:r>
            <a:r>
              <a:rPr sz="120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isolation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Public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Workload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management:</a:t>
            </a:r>
            <a:r>
              <a:rPr sz="12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Workload</a:t>
            </a:r>
            <a:r>
              <a:rPr sz="120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Isolation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ingestion: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Simple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ingestion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with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COPY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Sharing: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Share</a:t>
            </a:r>
            <a:r>
              <a:rPr sz="1200"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DW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data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with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Azure</a:t>
            </a:r>
            <a:r>
              <a:rPr sz="1200" u="sng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Data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1"/>
              </a:rPr>
              <a:t>Share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10" dirty="0">
                <a:latin typeface="Segoe UI"/>
                <a:cs typeface="Segoe UI"/>
              </a:rPr>
              <a:t>Trustworthy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computation: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Private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 LINK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2"/>
              </a:rPr>
              <a:t> support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10" dirty="0">
                <a:latin typeface="Segoe UI"/>
                <a:cs typeface="Segoe UI"/>
              </a:rPr>
              <a:t>Private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features: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ingestion: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Streaming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ingestion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&amp;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analytics in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DW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Built-in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ML:</a:t>
            </a:r>
            <a:r>
              <a:rPr sz="12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Native Prediction/Scoring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lake </a:t>
            </a:r>
            <a:r>
              <a:rPr sz="1200" spc="-5" dirty="0">
                <a:latin typeface="Segoe UI"/>
                <a:cs typeface="Segoe UI"/>
              </a:rPr>
              <a:t>enabled: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Fast</a:t>
            </a:r>
            <a:r>
              <a:rPr sz="1200"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query</a:t>
            </a:r>
            <a:r>
              <a:rPr sz="120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over</a:t>
            </a:r>
            <a:r>
              <a:rPr sz="1200" u="sng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Parquet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3"/>
              </a:rPr>
              <a:t>files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Updateable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distribution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FROM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clause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with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joins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Segoe UI"/>
                <a:cs typeface="Segoe UI"/>
              </a:rPr>
              <a:t>Language: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Multi-column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distribution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support</a:t>
            </a:r>
            <a:endParaRPr sz="12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-5" dirty="0">
                <a:latin typeface="Segoe UI"/>
                <a:cs typeface="Segoe UI"/>
              </a:rPr>
              <a:t>Security: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Column-level</a:t>
            </a:r>
            <a:r>
              <a:rPr sz="1200" u="sng" spc="-5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 </a:t>
            </a:r>
            <a:r>
              <a:rPr sz="12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4"/>
              </a:rPr>
              <a:t>Encryption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Note: </a:t>
            </a:r>
            <a:r>
              <a:rPr sz="1200" spc="-10" dirty="0">
                <a:latin typeface="Segoe UI"/>
                <a:cs typeface="Segoe UI"/>
              </a:rPr>
              <a:t>private </a:t>
            </a:r>
            <a:r>
              <a:rPr sz="1200" spc="-5" dirty="0">
                <a:latin typeface="Segoe UI"/>
                <a:cs typeface="Segoe UI"/>
              </a:rPr>
              <a:t>preview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features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require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whitelisting.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55" y="2187702"/>
            <a:ext cx="143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18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Unifies: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980" y="3030092"/>
            <a:ext cx="1318768" cy="1672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90980" y="3400044"/>
            <a:ext cx="1832610" cy="198120"/>
            <a:chOff x="990980" y="3400044"/>
            <a:chExt cx="1832610" cy="198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80" y="3400044"/>
              <a:ext cx="340232" cy="152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566" y="3487225"/>
              <a:ext cx="54038" cy="12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305" y="3401949"/>
              <a:ext cx="1391031" cy="19583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980" y="3771900"/>
            <a:ext cx="1556512" cy="1977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980" y="4145660"/>
            <a:ext cx="1268476" cy="1958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1555" y="2462936"/>
            <a:ext cx="1974214" cy="22567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1009" indent="-448945">
              <a:lnSpc>
                <a:spcPct val="100000"/>
              </a:lnSpc>
              <a:spcBef>
                <a:spcPts val="1105"/>
              </a:spcBef>
              <a:buFont typeface="Wingdings"/>
              <a:buChar char=""/>
              <a:tabLst>
                <a:tab pos="460375" algn="l"/>
                <a:tab pos="461645" algn="l"/>
              </a:tabLst>
            </a:pPr>
            <a:r>
              <a:rPr sz="1600" spc="-10" dirty="0">
                <a:latin typeface="Segoe UI"/>
                <a:cs typeface="Segoe UI"/>
              </a:rPr>
              <a:t>Batch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671" y="4515611"/>
            <a:ext cx="1529245" cy="19773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7172" y="1312240"/>
            <a:ext cx="8619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unified,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open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source,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parallel,</a:t>
            </a:r>
            <a:r>
              <a:rPr sz="1800" spc="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processing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framework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Big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 Analytics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4062984"/>
            <a:ext cx="6832600" cy="641985"/>
          </a:xfrm>
          <a:custGeom>
            <a:avLst/>
            <a:gdLst/>
            <a:ahLst/>
            <a:cxnLst/>
            <a:rect l="l" t="t" r="r" b="b"/>
            <a:pathLst>
              <a:path w="6832600" h="641985">
                <a:moveTo>
                  <a:pt x="6725158" y="0"/>
                </a:moveTo>
                <a:lnTo>
                  <a:pt x="106934" y="0"/>
                </a:lnTo>
                <a:lnTo>
                  <a:pt x="65311" y="8403"/>
                </a:lnTo>
                <a:lnTo>
                  <a:pt x="31321" y="31321"/>
                </a:lnTo>
                <a:lnTo>
                  <a:pt x="8403" y="65311"/>
                </a:lnTo>
                <a:lnTo>
                  <a:pt x="0" y="106934"/>
                </a:lnTo>
                <a:lnTo>
                  <a:pt x="0" y="534670"/>
                </a:lnTo>
                <a:lnTo>
                  <a:pt x="8403" y="576292"/>
                </a:lnTo>
                <a:lnTo>
                  <a:pt x="31321" y="610282"/>
                </a:lnTo>
                <a:lnTo>
                  <a:pt x="65311" y="633200"/>
                </a:lnTo>
                <a:lnTo>
                  <a:pt x="106934" y="641604"/>
                </a:lnTo>
                <a:lnTo>
                  <a:pt x="6725158" y="641604"/>
                </a:lnTo>
                <a:lnTo>
                  <a:pt x="6766780" y="633200"/>
                </a:lnTo>
                <a:lnTo>
                  <a:pt x="6800770" y="610282"/>
                </a:lnTo>
                <a:lnTo>
                  <a:pt x="6823688" y="576292"/>
                </a:lnTo>
                <a:lnTo>
                  <a:pt x="6832092" y="534670"/>
                </a:lnTo>
                <a:lnTo>
                  <a:pt x="6832092" y="106934"/>
                </a:lnTo>
                <a:lnTo>
                  <a:pt x="6823688" y="65311"/>
                </a:lnTo>
                <a:lnTo>
                  <a:pt x="6800770" y="31321"/>
                </a:lnTo>
                <a:lnTo>
                  <a:pt x="6766780" y="8403"/>
                </a:lnTo>
                <a:lnTo>
                  <a:pt x="6725158" y="0"/>
                </a:lnTo>
                <a:close/>
              </a:path>
            </a:pathLst>
          </a:custGeom>
          <a:solidFill>
            <a:srgbClr val="005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55357" y="4214876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BEBEB"/>
                </a:solidFill>
                <a:latin typeface="Segoe UI"/>
                <a:cs typeface="Segoe UI"/>
              </a:rPr>
              <a:t>Spark</a:t>
            </a:r>
            <a:r>
              <a:rPr sz="1800" spc="-20" dirty="0">
                <a:solidFill>
                  <a:srgbClr val="EBEBEB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EBEBEB"/>
                </a:solidFill>
                <a:latin typeface="Segoe UI"/>
                <a:cs typeface="Segoe UI"/>
              </a:rPr>
              <a:t>Core</a:t>
            </a:r>
            <a:r>
              <a:rPr sz="1800" spc="-50" dirty="0">
                <a:solidFill>
                  <a:srgbClr val="EBEBEB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EBEBEB"/>
                </a:solidFill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3524" y="2122931"/>
            <a:ext cx="6853555" cy="1940560"/>
          </a:xfrm>
          <a:custGeom>
            <a:avLst/>
            <a:gdLst/>
            <a:ahLst/>
            <a:cxnLst/>
            <a:rect l="l" t="t" r="r" b="b"/>
            <a:pathLst>
              <a:path w="6853555" h="1940560">
                <a:moveTo>
                  <a:pt x="1760220" y="1524"/>
                </a:moveTo>
                <a:lnTo>
                  <a:pt x="0" y="1524"/>
                </a:lnTo>
                <a:lnTo>
                  <a:pt x="0" y="1059942"/>
                </a:lnTo>
                <a:lnTo>
                  <a:pt x="880110" y="1940052"/>
                </a:lnTo>
                <a:lnTo>
                  <a:pt x="1760220" y="1059942"/>
                </a:lnTo>
                <a:lnTo>
                  <a:pt x="1760220" y="1524"/>
                </a:lnTo>
                <a:close/>
              </a:path>
              <a:path w="6853555" h="1940560">
                <a:moveTo>
                  <a:pt x="6853428" y="0"/>
                </a:moveTo>
                <a:lnTo>
                  <a:pt x="5225796" y="0"/>
                </a:lnTo>
                <a:lnTo>
                  <a:pt x="5225796" y="1524"/>
                </a:lnTo>
                <a:lnTo>
                  <a:pt x="3488436" y="1524"/>
                </a:lnTo>
                <a:lnTo>
                  <a:pt x="1761744" y="1524"/>
                </a:lnTo>
                <a:lnTo>
                  <a:pt x="1761744" y="1076706"/>
                </a:lnTo>
                <a:lnTo>
                  <a:pt x="2625090" y="1940052"/>
                </a:lnTo>
                <a:lnTo>
                  <a:pt x="3488436" y="1076706"/>
                </a:lnTo>
                <a:lnTo>
                  <a:pt x="3488436" y="1071372"/>
                </a:lnTo>
                <a:lnTo>
                  <a:pt x="4357116" y="1940052"/>
                </a:lnTo>
                <a:lnTo>
                  <a:pt x="5225796" y="1071372"/>
                </a:lnTo>
                <a:lnTo>
                  <a:pt x="5225796" y="1057275"/>
                </a:lnTo>
                <a:lnTo>
                  <a:pt x="6039612" y="1932432"/>
                </a:lnTo>
                <a:lnTo>
                  <a:pt x="6853428" y="1057275"/>
                </a:lnTo>
                <a:lnTo>
                  <a:pt x="6853428" y="0"/>
                </a:lnTo>
                <a:close/>
              </a:path>
            </a:pathLst>
          </a:custGeom>
          <a:solidFill>
            <a:srgbClr val="005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45863" y="2148067"/>
            <a:ext cx="1307465" cy="6432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Batch</a:t>
            </a:r>
            <a:r>
              <a:rPr sz="1400" i="1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7240" y="4855464"/>
            <a:ext cx="6817359" cy="66484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175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Yarn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2348" y="2132115"/>
            <a:ext cx="120967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MLlib</a:t>
            </a:r>
            <a:endParaRPr sz="1800">
              <a:latin typeface="Segoe UI"/>
              <a:cs typeface="Segoe UI"/>
            </a:endParaRPr>
          </a:p>
          <a:p>
            <a:pPr marL="204470" marR="217804" indent="-36830" algn="ctr">
              <a:lnSpc>
                <a:spcPts val="1730"/>
              </a:lnSpc>
              <a:spcBef>
                <a:spcPts val="635"/>
              </a:spcBef>
            </a:pPr>
            <a:r>
              <a:rPr sz="1600" i="1" spc="-5" dirty="0">
                <a:solidFill>
                  <a:srgbClr val="FFFFFF"/>
                </a:solidFill>
                <a:latin typeface="Segoe UI"/>
                <a:cs typeface="Segoe UI"/>
              </a:rPr>
              <a:t>Machine </a:t>
            </a:r>
            <a:r>
              <a:rPr sz="1600" i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i="1" spc="-10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2360" y="2192273"/>
            <a:ext cx="1423035" cy="81724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marR="194310" indent="-67310" algn="ctr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ming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sz="14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19106" y="2115410"/>
            <a:ext cx="1033144" cy="834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GraphX</a:t>
            </a:r>
            <a:endParaRPr sz="1800">
              <a:latin typeface="Segoe UI"/>
              <a:cs typeface="Segoe UI"/>
            </a:endParaRPr>
          </a:p>
          <a:p>
            <a:pPr marL="12700" marR="5080" indent="635" algn="ctr">
              <a:lnSpc>
                <a:spcPts val="1510"/>
              </a:lnSpc>
              <a:spcBef>
                <a:spcPts val="640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Graph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3744" y="2119883"/>
            <a:ext cx="3472179" cy="1105535"/>
          </a:xfrm>
          <a:custGeom>
            <a:avLst/>
            <a:gdLst/>
            <a:ahLst/>
            <a:cxnLst/>
            <a:rect l="l" t="t" r="r" b="b"/>
            <a:pathLst>
              <a:path w="3472179" h="1105535">
                <a:moveTo>
                  <a:pt x="0" y="0"/>
                </a:moveTo>
                <a:lnTo>
                  <a:pt x="0" y="1086739"/>
                </a:lnTo>
              </a:path>
              <a:path w="3472179" h="1105535">
                <a:moveTo>
                  <a:pt x="1716024" y="3048"/>
                </a:moveTo>
                <a:lnTo>
                  <a:pt x="1716024" y="1089787"/>
                </a:lnTo>
              </a:path>
              <a:path w="3472179" h="1105535">
                <a:moveTo>
                  <a:pt x="3471672" y="18287"/>
                </a:moveTo>
                <a:lnTo>
                  <a:pt x="3471672" y="1105027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13931" y="6099454"/>
            <a:ext cx="237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http://spark.apache.org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24993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563" y="1195578"/>
            <a:ext cx="1084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Traditional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Approach: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MapReduce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" dirty="0">
                <a:latin typeface="Segoe UI"/>
                <a:cs typeface="Segoe UI"/>
              </a:rPr>
              <a:t> complex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query,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event-hub </a:t>
            </a:r>
            <a:r>
              <a:rPr sz="1800" spc="-10" dirty="0">
                <a:latin typeface="Segoe UI"/>
                <a:cs typeface="Segoe UI"/>
              </a:rPr>
              <a:t>processing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involves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lots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(slow)</a:t>
            </a:r>
            <a:r>
              <a:rPr sz="1800" spc="-20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disk</a:t>
            </a:r>
            <a:r>
              <a:rPr sz="1800" spc="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0912"/>
                </a:solidFill>
                <a:latin typeface="Segoe UI"/>
                <a:cs typeface="Segoe UI"/>
              </a:rPr>
              <a:t>I/O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38527" y="2542032"/>
            <a:ext cx="8109584" cy="706120"/>
            <a:chOff x="1938527" y="2542032"/>
            <a:chExt cx="8109584" cy="706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8527" y="2542032"/>
              <a:ext cx="804672" cy="705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3961" y="2837815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9" y="57023"/>
                  </a:lnTo>
                  <a:lnTo>
                    <a:pt x="512826" y="38100"/>
                  </a:lnTo>
                  <a:close/>
                </a:path>
                <a:path w="551179" h="114300">
                  <a:moveTo>
                    <a:pt x="436414" y="38110"/>
                  </a:moveTo>
                  <a:lnTo>
                    <a:pt x="0" y="38354"/>
                  </a:lnTo>
                  <a:lnTo>
                    <a:pt x="0" y="76454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79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79" h="114300">
                  <a:moveTo>
                    <a:pt x="436371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1" y="0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263" y="2671572"/>
              <a:ext cx="457200" cy="445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8" y="2657856"/>
              <a:ext cx="426720" cy="472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7651" y="2542032"/>
              <a:ext cx="804672" cy="7056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48250" y="2837814"/>
              <a:ext cx="1905635" cy="114935"/>
            </a:xfrm>
            <a:custGeom>
              <a:avLst/>
              <a:gdLst/>
              <a:ahLst/>
              <a:cxnLst/>
              <a:rect l="l" t="t" r="r" b="b"/>
              <a:pathLst>
                <a:path w="1905634" h="114935">
                  <a:moveTo>
                    <a:pt x="550799" y="57404"/>
                  </a:moveTo>
                  <a:lnTo>
                    <a:pt x="436499" y="254"/>
                  </a:lnTo>
                  <a:lnTo>
                    <a:pt x="436448" y="38341"/>
                  </a:lnTo>
                  <a:lnTo>
                    <a:pt x="0" y="37973"/>
                  </a:lnTo>
                  <a:lnTo>
                    <a:pt x="0" y="76073"/>
                  </a:lnTo>
                  <a:lnTo>
                    <a:pt x="436410" y="76441"/>
                  </a:lnTo>
                  <a:lnTo>
                    <a:pt x="436372" y="114554"/>
                  </a:lnTo>
                  <a:lnTo>
                    <a:pt x="512648" y="76454"/>
                  </a:lnTo>
                  <a:lnTo>
                    <a:pt x="550799" y="57404"/>
                  </a:lnTo>
                  <a:close/>
                </a:path>
                <a:path w="1905634" h="114935">
                  <a:moveTo>
                    <a:pt x="1905635" y="57023"/>
                  </a:moveTo>
                  <a:lnTo>
                    <a:pt x="1867662" y="38100"/>
                  </a:lnTo>
                  <a:lnTo>
                    <a:pt x="1791208" y="0"/>
                  </a:lnTo>
                  <a:lnTo>
                    <a:pt x="1791246" y="38112"/>
                  </a:lnTo>
                  <a:lnTo>
                    <a:pt x="1354836" y="38354"/>
                  </a:lnTo>
                  <a:lnTo>
                    <a:pt x="1354836" y="76454"/>
                  </a:lnTo>
                  <a:lnTo>
                    <a:pt x="1791284" y="76212"/>
                  </a:lnTo>
                  <a:lnTo>
                    <a:pt x="1791335" y="114300"/>
                  </a:lnTo>
                  <a:lnTo>
                    <a:pt x="1905635" y="57023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9656" y="2657856"/>
              <a:ext cx="428244" cy="4724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584" y="2542032"/>
              <a:ext cx="803148" cy="7056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93658" y="2838069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436414" y="76183"/>
                  </a:moveTo>
                  <a:lnTo>
                    <a:pt x="436372" y="114300"/>
                  </a:lnTo>
                  <a:lnTo>
                    <a:pt x="512656" y="76200"/>
                  </a:lnTo>
                  <a:lnTo>
                    <a:pt x="436414" y="76183"/>
                  </a:lnTo>
                  <a:close/>
                </a:path>
                <a:path w="551179" h="114300">
                  <a:moveTo>
                    <a:pt x="436456" y="38084"/>
                  </a:moveTo>
                  <a:lnTo>
                    <a:pt x="436414" y="76183"/>
                  </a:lnTo>
                  <a:lnTo>
                    <a:pt x="455549" y="76200"/>
                  </a:lnTo>
                  <a:lnTo>
                    <a:pt x="455549" y="38100"/>
                  </a:lnTo>
                  <a:lnTo>
                    <a:pt x="436456" y="38084"/>
                  </a:lnTo>
                  <a:close/>
                </a:path>
                <a:path w="551179" h="114300">
                  <a:moveTo>
                    <a:pt x="436499" y="0"/>
                  </a:moveTo>
                  <a:lnTo>
                    <a:pt x="436456" y="38084"/>
                  </a:lnTo>
                  <a:lnTo>
                    <a:pt x="455549" y="38100"/>
                  </a:lnTo>
                  <a:lnTo>
                    <a:pt x="455549" y="76200"/>
                  </a:lnTo>
                  <a:lnTo>
                    <a:pt x="512656" y="76200"/>
                  </a:lnTo>
                  <a:lnTo>
                    <a:pt x="550799" y="57150"/>
                  </a:lnTo>
                  <a:lnTo>
                    <a:pt x="436499" y="0"/>
                  </a:lnTo>
                  <a:close/>
                </a:path>
                <a:path w="551179" h="114300">
                  <a:moveTo>
                    <a:pt x="0" y="37718"/>
                  </a:moveTo>
                  <a:lnTo>
                    <a:pt x="0" y="75818"/>
                  </a:lnTo>
                  <a:lnTo>
                    <a:pt x="436414" y="76183"/>
                  </a:lnTo>
                  <a:lnTo>
                    <a:pt x="436456" y="38084"/>
                  </a:lnTo>
                  <a:lnTo>
                    <a:pt x="0" y="37718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20416" y="2425700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11622" y="2425700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BE0912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9794" y="2422905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1381" y="2422652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BE0912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90125" y="2442781"/>
            <a:ext cx="1748789" cy="1037590"/>
            <a:chOff x="3290125" y="2442781"/>
            <a:chExt cx="1748789" cy="1037590"/>
          </a:xfrm>
        </p:grpSpPr>
        <p:sp>
          <p:nvSpPr>
            <p:cNvPr id="18" name="object 18"/>
            <p:cNvSpPr/>
            <p:nvPr/>
          </p:nvSpPr>
          <p:spPr>
            <a:xfrm>
              <a:off x="3294888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1738884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4" y="36271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4888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0" y="362712"/>
                  </a:moveTo>
                  <a:lnTo>
                    <a:pt x="1738884" y="362712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988" y="3024713"/>
              <a:ext cx="454121" cy="4555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833" y="3044055"/>
              <a:ext cx="632787" cy="4163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294888" y="2442972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05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94888" y="2799588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4" h="710564">
                <a:moveTo>
                  <a:pt x="0" y="710184"/>
                </a:moveTo>
                <a:lnTo>
                  <a:pt x="1738884" y="710184"/>
                </a:lnTo>
                <a:lnTo>
                  <a:pt x="1738884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3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21964" y="2828035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8581" y="2442781"/>
            <a:ext cx="1748789" cy="1037590"/>
            <a:chOff x="6938581" y="2442781"/>
            <a:chExt cx="1748789" cy="1037590"/>
          </a:xfrm>
        </p:grpSpPr>
        <p:sp>
          <p:nvSpPr>
            <p:cNvPr id="26" name="object 26"/>
            <p:cNvSpPr/>
            <p:nvPr/>
          </p:nvSpPr>
          <p:spPr>
            <a:xfrm>
              <a:off x="6943343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1738883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3" y="362712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43343" y="24475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0" y="362712"/>
                  </a:moveTo>
                  <a:lnTo>
                    <a:pt x="1738883" y="362712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5443" y="3024713"/>
              <a:ext cx="454121" cy="4555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3678" y="3044055"/>
              <a:ext cx="631514" cy="4163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43343" y="2442972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05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43343" y="2799588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5" h="710564">
                <a:moveTo>
                  <a:pt x="0" y="710184"/>
                </a:moveTo>
                <a:lnTo>
                  <a:pt x="1738883" y="710184"/>
                </a:lnTo>
                <a:lnTo>
                  <a:pt x="1738883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71055" y="2828035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51644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35" name="object 35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002" y="1189990"/>
            <a:ext cx="1084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Segoe UI"/>
                <a:cs typeface="Segoe UI"/>
              </a:rPr>
              <a:t>Traditional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Approach: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MapReduce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5" dirty="0">
                <a:latin typeface="Segoe UI"/>
                <a:cs typeface="Segoe UI"/>
              </a:rPr>
              <a:t> complex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jobs,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query,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online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event-hub </a:t>
            </a:r>
            <a:r>
              <a:rPr sz="1800" spc="-10" dirty="0">
                <a:latin typeface="Segoe UI"/>
                <a:cs typeface="Segoe UI"/>
              </a:rPr>
              <a:t>processing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involves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lots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BE0912"/>
                </a:solidFill>
                <a:latin typeface="Segoe UI"/>
                <a:cs typeface="Segoe UI"/>
              </a:rPr>
              <a:t>(slow)</a:t>
            </a:r>
            <a:r>
              <a:rPr sz="1800" b="1" spc="-2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E0912"/>
                </a:solidFill>
                <a:latin typeface="Segoe UI"/>
                <a:cs typeface="Segoe UI"/>
              </a:rPr>
              <a:t>disk</a:t>
            </a:r>
            <a:r>
              <a:rPr sz="1800" b="1" spc="5" dirty="0">
                <a:solidFill>
                  <a:srgbClr val="BE0912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BE0912"/>
                </a:solidFill>
                <a:latin typeface="Segoe UI"/>
                <a:cs typeface="Segoe UI"/>
              </a:rPr>
              <a:t>I/O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002" y="4299584"/>
            <a:ext cx="7322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Solution: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5" dirty="0">
                <a:latin typeface="Segoe UI"/>
                <a:cs typeface="Segoe UI"/>
              </a:rPr>
              <a:t>Keep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b="1" spc="5" dirty="0">
                <a:latin typeface="Segoe UI"/>
                <a:cs typeface="Segoe UI"/>
              </a:rPr>
              <a:t>in-memory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with</a:t>
            </a:r>
            <a:r>
              <a:rPr sz="1800" dirty="0">
                <a:latin typeface="Segoe UI"/>
                <a:cs typeface="Segoe UI"/>
              </a:rPr>
              <a:t> 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new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distributed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execution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1660" y="5097779"/>
            <a:ext cx="1355090" cy="706120"/>
            <a:chOff x="1851660" y="5097779"/>
            <a:chExt cx="1355090" cy="706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60" y="5097779"/>
              <a:ext cx="803148" cy="7056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55570" y="5393562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80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9" y="57023"/>
                  </a:lnTo>
                  <a:lnTo>
                    <a:pt x="512826" y="38100"/>
                  </a:lnTo>
                  <a:close/>
                </a:path>
                <a:path w="551180" h="114300">
                  <a:moveTo>
                    <a:pt x="436414" y="38110"/>
                  </a:moveTo>
                  <a:lnTo>
                    <a:pt x="0" y="38353"/>
                  </a:lnTo>
                  <a:lnTo>
                    <a:pt x="0" y="76453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80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80" h="114300">
                  <a:moveTo>
                    <a:pt x="436372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2" y="0"/>
                  </a:lnTo>
                  <a:close/>
                </a:path>
              </a:pathLst>
            </a:custGeom>
            <a:solidFill>
              <a:srgbClr val="AE00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2" y="5227319"/>
              <a:ext cx="458724" cy="4434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33294" y="4981143"/>
            <a:ext cx="394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H</a:t>
            </a:r>
            <a:r>
              <a:rPr sz="1200" spc="-5" dirty="0">
                <a:latin typeface="Segoe UI"/>
                <a:cs typeface="Segoe UI"/>
              </a:rPr>
              <a:t>D</a:t>
            </a:r>
            <a:r>
              <a:rPr sz="1200" spc="-15" dirty="0">
                <a:latin typeface="Segoe UI"/>
                <a:cs typeface="Segoe UI"/>
              </a:rPr>
              <a:t>F</a:t>
            </a:r>
            <a:r>
              <a:rPr sz="1200" dirty="0"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solidFill>
                  <a:srgbClr val="BE0912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2098" y="5870244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"/>
                <a:cs typeface="Segoe UI"/>
              </a:rPr>
              <a:t>Inp</a:t>
            </a:r>
            <a:r>
              <a:rPr sz="1200" spc="5" dirty="0">
                <a:latin typeface="Segoe UI"/>
                <a:cs typeface="Segoe UI"/>
              </a:rPr>
              <a:t>u</a:t>
            </a:r>
            <a:r>
              <a:rPr sz="1200" dirty="0">
                <a:latin typeface="Segoe UI"/>
                <a:cs typeface="Segoe UI"/>
              </a:rPr>
              <a:t>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0877" y="4995481"/>
            <a:ext cx="1748789" cy="1037590"/>
            <a:chOff x="3210877" y="4995481"/>
            <a:chExt cx="1748789" cy="1037590"/>
          </a:xfrm>
        </p:grpSpPr>
        <p:sp>
          <p:nvSpPr>
            <p:cNvPr id="11" name="object 11"/>
            <p:cNvSpPr/>
            <p:nvPr/>
          </p:nvSpPr>
          <p:spPr>
            <a:xfrm>
              <a:off x="3215639" y="50002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20">
                  <a:moveTo>
                    <a:pt x="1738884" y="0"/>
                  </a:moveTo>
                  <a:lnTo>
                    <a:pt x="0" y="0"/>
                  </a:lnTo>
                  <a:lnTo>
                    <a:pt x="0" y="362711"/>
                  </a:lnTo>
                  <a:lnTo>
                    <a:pt x="1738884" y="362711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5639" y="5000244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20">
                  <a:moveTo>
                    <a:pt x="0" y="362711"/>
                  </a:moveTo>
                  <a:lnTo>
                    <a:pt x="1738884" y="362711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1"/>
                  </a:lnTo>
                  <a:close/>
                </a:path>
              </a:pathLst>
            </a:custGeom>
            <a:ln w="9144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7740" y="5577413"/>
              <a:ext cx="454121" cy="4555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24477" y="5750052"/>
              <a:ext cx="352425" cy="114300"/>
            </a:xfrm>
            <a:custGeom>
              <a:avLst/>
              <a:gdLst/>
              <a:ahLst/>
              <a:cxnLst/>
              <a:rect l="l" t="t" r="r" b="b"/>
              <a:pathLst>
                <a:path w="35242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52425" h="114300">
                  <a:moveTo>
                    <a:pt x="238125" y="0"/>
                  </a:moveTo>
                  <a:lnTo>
                    <a:pt x="238125" y="114300"/>
                  </a:lnTo>
                  <a:lnTo>
                    <a:pt x="314325" y="76200"/>
                  </a:lnTo>
                  <a:lnTo>
                    <a:pt x="257175" y="76200"/>
                  </a:lnTo>
                  <a:lnTo>
                    <a:pt x="257175" y="38100"/>
                  </a:lnTo>
                  <a:lnTo>
                    <a:pt x="314325" y="38100"/>
                  </a:lnTo>
                  <a:lnTo>
                    <a:pt x="238125" y="0"/>
                  </a:lnTo>
                  <a:close/>
                </a:path>
                <a:path w="35242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52425" h="114300">
                  <a:moveTo>
                    <a:pt x="23812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38125" y="76200"/>
                  </a:lnTo>
                  <a:lnTo>
                    <a:pt x="238125" y="38100"/>
                  </a:lnTo>
                  <a:close/>
                </a:path>
                <a:path w="352425" h="114300">
                  <a:moveTo>
                    <a:pt x="314325" y="38100"/>
                  </a:moveTo>
                  <a:lnTo>
                    <a:pt x="257175" y="38100"/>
                  </a:lnTo>
                  <a:lnTo>
                    <a:pt x="257175" y="76200"/>
                  </a:lnTo>
                  <a:lnTo>
                    <a:pt x="314325" y="76200"/>
                  </a:lnTo>
                  <a:lnTo>
                    <a:pt x="352425" y="57150"/>
                  </a:lnTo>
                  <a:lnTo>
                    <a:pt x="314325" y="3810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4450" y="5596755"/>
              <a:ext cx="631514" cy="4163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15639" y="4995671"/>
            <a:ext cx="1739264" cy="37211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59690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70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15639" y="5352288"/>
            <a:ext cx="1739264" cy="707390"/>
          </a:xfrm>
          <a:custGeom>
            <a:avLst/>
            <a:gdLst/>
            <a:ahLst/>
            <a:cxnLst/>
            <a:rect l="l" t="t" r="r" b="b"/>
            <a:pathLst>
              <a:path w="1739264" h="707389">
                <a:moveTo>
                  <a:pt x="0" y="707136"/>
                </a:moveTo>
                <a:lnTo>
                  <a:pt x="1738884" y="707136"/>
                </a:lnTo>
                <a:lnTo>
                  <a:pt x="1738884" y="0"/>
                </a:lnTo>
                <a:lnTo>
                  <a:pt x="0" y="0"/>
                </a:lnTo>
                <a:lnTo>
                  <a:pt x="0" y="707136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42080" y="5380990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latin typeface="Segoe UI"/>
                <a:cs typeface="Segoe UI"/>
              </a:rPr>
              <a:t>CP</a:t>
            </a:r>
            <a:r>
              <a:rPr sz="1200" b="1" dirty="0">
                <a:latin typeface="Segoe UI"/>
                <a:cs typeface="Segoe UI"/>
              </a:rPr>
              <a:t>U	</a:t>
            </a:r>
            <a:r>
              <a:rPr sz="1800" b="1" baseline="2314" dirty="0">
                <a:latin typeface="Segoe UI"/>
                <a:cs typeface="Segoe UI"/>
              </a:rPr>
              <a:t>Me</a:t>
            </a:r>
            <a:r>
              <a:rPr sz="1800" b="1" spc="7" baseline="2314" dirty="0">
                <a:latin typeface="Segoe UI"/>
                <a:cs typeface="Segoe UI"/>
              </a:rPr>
              <a:t>m</a:t>
            </a:r>
            <a:r>
              <a:rPr sz="1800" b="1" spc="-7" baseline="2314" dirty="0">
                <a:latin typeface="Segoe UI"/>
                <a:cs typeface="Segoe UI"/>
              </a:rPr>
              <a:t>o</a:t>
            </a:r>
            <a:r>
              <a:rPr sz="1800" b="1" spc="67" baseline="2314" dirty="0">
                <a:latin typeface="Segoe UI"/>
                <a:cs typeface="Segoe UI"/>
              </a:rPr>
              <a:t>r</a:t>
            </a:r>
            <a:r>
              <a:rPr sz="1800" b="1" baseline="2314" dirty="0"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84003" y="5577352"/>
            <a:ext cx="1510030" cy="454659"/>
            <a:chOff x="6984003" y="5577352"/>
            <a:chExt cx="1510030" cy="45465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003" y="5577352"/>
              <a:ext cx="454121" cy="4541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60741" y="5748527"/>
              <a:ext cx="352425" cy="114300"/>
            </a:xfrm>
            <a:custGeom>
              <a:avLst/>
              <a:gdLst/>
              <a:ahLst/>
              <a:cxnLst/>
              <a:rect l="l" t="t" r="r" b="b"/>
              <a:pathLst>
                <a:path w="35242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52425" h="114300">
                  <a:moveTo>
                    <a:pt x="238125" y="0"/>
                  </a:moveTo>
                  <a:lnTo>
                    <a:pt x="238125" y="114300"/>
                  </a:lnTo>
                  <a:lnTo>
                    <a:pt x="314325" y="76200"/>
                  </a:lnTo>
                  <a:lnTo>
                    <a:pt x="257175" y="76200"/>
                  </a:lnTo>
                  <a:lnTo>
                    <a:pt x="257175" y="38100"/>
                  </a:lnTo>
                  <a:lnTo>
                    <a:pt x="314325" y="38100"/>
                  </a:lnTo>
                  <a:lnTo>
                    <a:pt x="238125" y="0"/>
                  </a:lnTo>
                  <a:close/>
                </a:path>
                <a:path w="35242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52425" h="114300">
                  <a:moveTo>
                    <a:pt x="23812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38125" y="76200"/>
                  </a:lnTo>
                  <a:lnTo>
                    <a:pt x="238125" y="38100"/>
                  </a:lnTo>
                  <a:close/>
                </a:path>
                <a:path w="352425" h="114300">
                  <a:moveTo>
                    <a:pt x="314325" y="38100"/>
                  </a:moveTo>
                  <a:lnTo>
                    <a:pt x="257175" y="38100"/>
                  </a:lnTo>
                  <a:lnTo>
                    <a:pt x="257175" y="76200"/>
                  </a:lnTo>
                  <a:lnTo>
                    <a:pt x="314325" y="76200"/>
                  </a:lnTo>
                  <a:lnTo>
                    <a:pt x="352425" y="57150"/>
                  </a:lnTo>
                  <a:lnTo>
                    <a:pt x="314325" y="3810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0849" y="5596755"/>
              <a:ext cx="632787" cy="4163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079233" y="5380735"/>
            <a:ext cx="30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"/>
                <a:cs typeface="Segoe UI"/>
              </a:rPr>
              <a:t>CPU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47141" y="4993957"/>
            <a:ext cx="1748789" cy="374015"/>
            <a:chOff x="6847141" y="4993957"/>
            <a:chExt cx="1748789" cy="374015"/>
          </a:xfrm>
        </p:grpSpPr>
        <p:sp>
          <p:nvSpPr>
            <p:cNvPr id="25" name="object 25"/>
            <p:cNvSpPr/>
            <p:nvPr/>
          </p:nvSpPr>
          <p:spPr>
            <a:xfrm>
              <a:off x="6851904" y="4998720"/>
              <a:ext cx="1739264" cy="364490"/>
            </a:xfrm>
            <a:custGeom>
              <a:avLst/>
              <a:gdLst/>
              <a:ahLst/>
              <a:cxnLst/>
              <a:rect l="l" t="t" r="r" b="b"/>
              <a:pathLst>
                <a:path w="1739265" h="364489">
                  <a:moveTo>
                    <a:pt x="1738883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1738883" y="364235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D7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51904" y="4998720"/>
              <a:ext cx="1739264" cy="364490"/>
            </a:xfrm>
            <a:custGeom>
              <a:avLst/>
              <a:gdLst/>
              <a:ahLst/>
              <a:cxnLst/>
              <a:rect l="l" t="t" r="r" b="b"/>
              <a:pathLst>
                <a:path w="1739265" h="364489">
                  <a:moveTo>
                    <a:pt x="0" y="364235"/>
                  </a:moveTo>
                  <a:lnTo>
                    <a:pt x="1738883" y="364235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4235"/>
                  </a:lnTo>
                  <a:close/>
                </a:path>
              </a:pathLst>
            </a:custGeom>
            <a:ln w="9143">
              <a:solidFill>
                <a:srgbClr val="4D73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851904" y="4994147"/>
            <a:ext cx="1739264" cy="373380"/>
          </a:xfrm>
          <a:prstGeom prst="rect">
            <a:avLst/>
          </a:prstGeom>
          <a:solidFill>
            <a:srgbClr val="4D7394"/>
          </a:solidFill>
        </p:spPr>
        <p:txBody>
          <a:bodyPr vert="horz" wrap="square" lIns="0" tIns="60325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75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51904" y="5352288"/>
            <a:ext cx="1739264" cy="711835"/>
          </a:xfrm>
          <a:custGeom>
            <a:avLst/>
            <a:gdLst/>
            <a:ahLst/>
            <a:cxnLst/>
            <a:rect l="l" t="t" r="r" b="b"/>
            <a:pathLst>
              <a:path w="1739265" h="711835">
                <a:moveTo>
                  <a:pt x="0" y="711708"/>
                </a:moveTo>
                <a:lnTo>
                  <a:pt x="1738883" y="711708"/>
                </a:lnTo>
                <a:lnTo>
                  <a:pt x="1738883" y="0"/>
                </a:lnTo>
                <a:lnTo>
                  <a:pt x="0" y="0"/>
                </a:lnTo>
                <a:lnTo>
                  <a:pt x="0" y="711708"/>
                </a:lnTo>
                <a:close/>
              </a:path>
            </a:pathLst>
          </a:custGeom>
          <a:ln w="9144">
            <a:solidFill>
              <a:srgbClr val="4D7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65618" y="5364607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"/>
                <a:cs typeface="Segoe UI"/>
              </a:rPr>
              <a:t>Me</a:t>
            </a:r>
            <a:r>
              <a:rPr sz="1200" b="1" spc="5" dirty="0">
                <a:latin typeface="Segoe UI"/>
                <a:cs typeface="Segoe UI"/>
              </a:rPr>
              <a:t>m</a:t>
            </a:r>
            <a:r>
              <a:rPr sz="1200" b="1" spc="-5" dirty="0">
                <a:latin typeface="Segoe UI"/>
                <a:cs typeface="Segoe UI"/>
              </a:rPr>
              <a:t>o</a:t>
            </a:r>
            <a:r>
              <a:rPr sz="1200" b="1" spc="45" dirty="0">
                <a:latin typeface="Segoe UI"/>
                <a:cs typeface="Segoe UI"/>
              </a:rPr>
              <a:t>r</a:t>
            </a:r>
            <a:r>
              <a:rPr sz="1200" b="1" dirty="0">
                <a:latin typeface="Segoe UI"/>
                <a:cs typeface="Segoe UI"/>
              </a:rPr>
              <a:t>y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50714" y="5394959"/>
            <a:ext cx="1911350" cy="114300"/>
          </a:xfrm>
          <a:custGeom>
            <a:avLst/>
            <a:gdLst/>
            <a:ahLst/>
            <a:cxnLst/>
            <a:rect l="l" t="t" r="r" b="b"/>
            <a:pathLst>
              <a:path w="1911350" h="114300">
                <a:moveTo>
                  <a:pt x="1796795" y="0"/>
                </a:moveTo>
                <a:lnTo>
                  <a:pt x="1796795" y="114299"/>
                </a:lnTo>
                <a:lnTo>
                  <a:pt x="1872995" y="76199"/>
                </a:lnTo>
                <a:lnTo>
                  <a:pt x="1815845" y="76199"/>
                </a:lnTo>
                <a:lnTo>
                  <a:pt x="1815845" y="38099"/>
                </a:lnTo>
                <a:lnTo>
                  <a:pt x="1872995" y="38099"/>
                </a:lnTo>
                <a:lnTo>
                  <a:pt x="1796795" y="0"/>
                </a:lnTo>
                <a:close/>
              </a:path>
              <a:path w="1911350" h="114300">
                <a:moveTo>
                  <a:pt x="1796795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796795" y="76199"/>
                </a:lnTo>
                <a:lnTo>
                  <a:pt x="1796795" y="38099"/>
                </a:lnTo>
                <a:close/>
              </a:path>
              <a:path w="1911350" h="114300">
                <a:moveTo>
                  <a:pt x="1872995" y="38099"/>
                </a:moveTo>
                <a:lnTo>
                  <a:pt x="1815845" y="38099"/>
                </a:lnTo>
                <a:lnTo>
                  <a:pt x="1815845" y="76199"/>
                </a:lnTo>
                <a:lnTo>
                  <a:pt x="1872995" y="76199"/>
                </a:lnTo>
                <a:lnTo>
                  <a:pt x="1911095" y="57149"/>
                </a:lnTo>
                <a:lnTo>
                  <a:pt x="1872995" y="38099"/>
                </a:lnTo>
                <a:close/>
              </a:path>
            </a:pathLst>
          </a:custGeom>
          <a:solidFill>
            <a:srgbClr val="4D7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40695" y="5882640"/>
            <a:ext cx="1902460" cy="704215"/>
          </a:xfrm>
          <a:prstGeom prst="rect">
            <a:avLst/>
          </a:prstGeom>
          <a:solidFill>
            <a:srgbClr val="EB6C0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314325" marR="92710" indent="-212090">
              <a:lnSpc>
                <a:spcPct val="100000"/>
              </a:lnSpc>
              <a:spcBef>
                <a:spcPts val="944"/>
              </a:spcBef>
            </a:pPr>
            <a:r>
              <a:rPr sz="1500" b="1" dirty="0">
                <a:solidFill>
                  <a:srgbClr val="FFFFFF"/>
                </a:solidFill>
                <a:latin typeface="Segoe UI"/>
                <a:cs typeface="Segoe UI"/>
              </a:rPr>
              <a:t>10–100x</a:t>
            </a:r>
            <a:r>
              <a:rPr sz="1500" b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Segoe UI"/>
                <a:cs typeface="Segoe UI"/>
              </a:rPr>
              <a:t>faster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500" spc="-3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Segoe UI"/>
                <a:cs typeface="Segoe UI"/>
              </a:rPr>
              <a:t>network</a:t>
            </a:r>
            <a:r>
              <a:rPr sz="1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5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500" dirty="0">
                <a:solidFill>
                  <a:srgbClr val="FFFFFF"/>
                </a:solidFill>
                <a:latin typeface="Segoe UI"/>
                <a:cs typeface="Segoe UI"/>
              </a:rPr>
              <a:t>disk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51779" y="4886325"/>
            <a:ext cx="1104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Minimal </a:t>
            </a:r>
            <a:r>
              <a:rPr sz="1200" b="1" dirty="0">
                <a:solidFill>
                  <a:srgbClr val="4D7394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Read/Write</a:t>
            </a:r>
            <a:r>
              <a:rPr sz="1200" spc="-6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Disk </a:t>
            </a:r>
            <a:r>
              <a:rPr sz="1200" spc="-3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Bottleneck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02218" y="5393435"/>
            <a:ext cx="1713864" cy="114300"/>
          </a:xfrm>
          <a:custGeom>
            <a:avLst/>
            <a:gdLst/>
            <a:ahLst/>
            <a:cxnLst/>
            <a:rect l="l" t="t" r="r" b="b"/>
            <a:pathLst>
              <a:path w="1713865" h="114300">
                <a:moveTo>
                  <a:pt x="1599437" y="0"/>
                </a:moveTo>
                <a:lnTo>
                  <a:pt x="1599437" y="114300"/>
                </a:lnTo>
                <a:lnTo>
                  <a:pt x="1675637" y="76200"/>
                </a:lnTo>
                <a:lnTo>
                  <a:pt x="1618487" y="76200"/>
                </a:lnTo>
                <a:lnTo>
                  <a:pt x="1618487" y="38100"/>
                </a:lnTo>
                <a:lnTo>
                  <a:pt x="1675637" y="38100"/>
                </a:lnTo>
                <a:lnTo>
                  <a:pt x="1599437" y="0"/>
                </a:lnTo>
                <a:close/>
              </a:path>
              <a:path w="1713865" h="114300">
                <a:moveTo>
                  <a:pt x="159943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99437" y="76200"/>
                </a:lnTo>
                <a:lnTo>
                  <a:pt x="1599437" y="38100"/>
                </a:lnTo>
                <a:close/>
              </a:path>
              <a:path w="1713865" h="114300">
                <a:moveTo>
                  <a:pt x="1675637" y="38100"/>
                </a:moveTo>
                <a:lnTo>
                  <a:pt x="1618487" y="38100"/>
                </a:lnTo>
                <a:lnTo>
                  <a:pt x="1618487" y="76200"/>
                </a:lnTo>
                <a:lnTo>
                  <a:pt x="1675637" y="76200"/>
                </a:lnTo>
                <a:lnTo>
                  <a:pt x="1713737" y="57150"/>
                </a:lnTo>
                <a:lnTo>
                  <a:pt x="1675637" y="38100"/>
                </a:lnTo>
                <a:close/>
              </a:path>
            </a:pathLst>
          </a:custGeom>
          <a:solidFill>
            <a:srgbClr val="4D7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894826" y="4981143"/>
            <a:ext cx="1331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Chain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Job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Output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Segoe UI"/>
                <a:cs typeface="Segoe UI"/>
              </a:rPr>
              <a:t>into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New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Job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4D7394"/>
                </a:solidFill>
                <a:latin typeface="Segoe UI"/>
                <a:cs typeface="Segoe UI"/>
              </a:rPr>
              <a:t>Input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32432" y="2461260"/>
            <a:ext cx="8107680" cy="704215"/>
            <a:chOff x="1932432" y="2461260"/>
            <a:chExt cx="8107680" cy="70421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432" y="2461260"/>
              <a:ext cx="803148" cy="7040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736342" y="2757043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512826" y="38100"/>
                  </a:moveTo>
                  <a:lnTo>
                    <a:pt x="455549" y="38100"/>
                  </a:lnTo>
                  <a:lnTo>
                    <a:pt x="455549" y="76200"/>
                  </a:lnTo>
                  <a:lnTo>
                    <a:pt x="436456" y="76210"/>
                  </a:lnTo>
                  <a:lnTo>
                    <a:pt x="436499" y="114300"/>
                  </a:lnTo>
                  <a:lnTo>
                    <a:pt x="550798" y="57023"/>
                  </a:lnTo>
                  <a:lnTo>
                    <a:pt x="512826" y="38100"/>
                  </a:lnTo>
                  <a:close/>
                </a:path>
                <a:path w="551179" h="114300">
                  <a:moveTo>
                    <a:pt x="436414" y="38110"/>
                  </a:moveTo>
                  <a:lnTo>
                    <a:pt x="0" y="38354"/>
                  </a:lnTo>
                  <a:lnTo>
                    <a:pt x="0" y="76454"/>
                  </a:lnTo>
                  <a:lnTo>
                    <a:pt x="436456" y="76210"/>
                  </a:lnTo>
                  <a:lnTo>
                    <a:pt x="436414" y="38110"/>
                  </a:lnTo>
                  <a:close/>
                </a:path>
                <a:path w="551179" h="114300">
                  <a:moveTo>
                    <a:pt x="455549" y="38100"/>
                  </a:moveTo>
                  <a:lnTo>
                    <a:pt x="436414" y="38110"/>
                  </a:lnTo>
                  <a:lnTo>
                    <a:pt x="436456" y="76210"/>
                  </a:lnTo>
                  <a:lnTo>
                    <a:pt x="455549" y="76200"/>
                  </a:lnTo>
                  <a:lnTo>
                    <a:pt x="455549" y="38100"/>
                  </a:lnTo>
                  <a:close/>
                </a:path>
                <a:path w="551179" h="114300">
                  <a:moveTo>
                    <a:pt x="436371" y="0"/>
                  </a:moveTo>
                  <a:lnTo>
                    <a:pt x="436414" y="38110"/>
                  </a:lnTo>
                  <a:lnTo>
                    <a:pt x="512826" y="38100"/>
                  </a:lnTo>
                  <a:lnTo>
                    <a:pt x="4363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4644" y="2590800"/>
              <a:ext cx="458724" cy="4434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7850" y="2577084"/>
              <a:ext cx="417021" cy="4709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1555" y="2461260"/>
              <a:ext cx="803148" cy="7040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042154" y="2757042"/>
              <a:ext cx="1904364" cy="114935"/>
            </a:xfrm>
            <a:custGeom>
              <a:avLst/>
              <a:gdLst/>
              <a:ahLst/>
              <a:cxnLst/>
              <a:rect l="l" t="t" r="r" b="b"/>
              <a:pathLst>
                <a:path w="1904365" h="114935">
                  <a:moveTo>
                    <a:pt x="550799" y="57404"/>
                  </a:moveTo>
                  <a:lnTo>
                    <a:pt x="436499" y="254"/>
                  </a:lnTo>
                  <a:lnTo>
                    <a:pt x="436448" y="38341"/>
                  </a:lnTo>
                  <a:lnTo>
                    <a:pt x="0" y="37973"/>
                  </a:lnTo>
                  <a:lnTo>
                    <a:pt x="0" y="76073"/>
                  </a:lnTo>
                  <a:lnTo>
                    <a:pt x="436410" y="76441"/>
                  </a:lnTo>
                  <a:lnTo>
                    <a:pt x="436372" y="114554"/>
                  </a:lnTo>
                  <a:lnTo>
                    <a:pt x="512648" y="76454"/>
                  </a:lnTo>
                  <a:lnTo>
                    <a:pt x="550799" y="57404"/>
                  </a:lnTo>
                  <a:close/>
                </a:path>
                <a:path w="1904365" h="114935">
                  <a:moveTo>
                    <a:pt x="1904111" y="57023"/>
                  </a:moveTo>
                  <a:lnTo>
                    <a:pt x="1866138" y="38100"/>
                  </a:lnTo>
                  <a:lnTo>
                    <a:pt x="1789684" y="0"/>
                  </a:lnTo>
                  <a:lnTo>
                    <a:pt x="1789722" y="38112"/>
                  </a:lnTo>
                  <a:lnTo>
                    <a:pt x="1353312" y="38354"/>
                  </a:lnTo>
                  <a:lnTo>
                    <a:pt x="1353312" y="76454"/>
                  </a:lnTo>
                  <a:lnTo>
                    <a:pt x="1789760" y="76212"/>
                  </a:lnTo>
                  <a:lnTo>
                    <a:pt x="1789811" y="114300"/>
                  </a:lnTo>
                  <a:lnTo>
                    <a:pt x="1904111" y="5702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3258" y="2577084"/>
              <a:ext cx="417021" cy="4709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6963" y="2461260"/>
              <a:ext cx="803148" cy="7040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87562" y="2757297"/>
              <a:ext cx="551180" cy="114300"/>
            </a:xfrm>
            <a:custGeom>
              <a:avLst/>
              <a:gdLst/>
              <a:ahLst/>
              <a:cxnLst/>
              <a:rect l="l" t="t" r="r" b="b"/>
              <a:pathLst>
                <a:path w="551179" h="114300">
                  <a:moveTo>
                    <a:pt x="436414" y="76183"/>
                  </a:moveTo>
                  <a:lnTo>
                    <a:pt x="436372" y="114300"/>
                  </a:lnTo>
                  <a:lnTo>
                    <a:pt x="512656" y="76200"/>
                  </a:lnTo>
                  <a:lnTo>
                    <a:pt x="436414" y="76183"/>
                  </a:lnTo>
                  <a:close/>
                </a:path>
                <a:path w="551179" h="114300">
                  <a:moveTo>
                    <a:pt x="436456" y="38084"/>
                  </a:moveTo>
                  <a:lnTo>
                    <a:pt x="436414" y="76183"/>
                  </a:lnTo>
                  <a:lnTo>
                    <a:pt x="455549" y="76200"/>
                  </a:lnTo>
                  <a:lnTo>
                    <a:pt x="455549" y="38100"/>
                  </a:lnTo>
                  <a:lnTo>
                    <a:pt x="436456" y="38084"/>
                  </a:lnTo>
                  <a:close/>
                </a:path>
                <a:path w="551179" h="114300">
                  <a:moveTo>
                    <a:pt x="436499" y="0"/>
                  </a:moveTo>
                  <a:lnTo>
                    <a:pt x="436456" y="38084"/>
                  </a:lnTo>
                  <a:lnTo>
                    <a:pt x="455549" y="38100"/>
                  </a:lnTo>
                  <a:lnTo>
                    <a:pt x="455549" y="76200"/>
                  </a:lnTo>
                  <a:lnTo>
                    <a:pt x="512656" y="76200"/>
                  </a:lnTo>
                  <a:lnTo>
                    <a:pt x="550799" y="57150"/>
                  </a:lnTo>
                  <a:lnTo>
                    <a:pt x="436499" y="0"/>
                  </a:lnTo>
                  <a:close/>
                </a:path>
                <a:path w="551179" h="114300">
                  <a:moveTo>
                    <a:pt x="0" y="37718"/>
                  </a:moveTo>
                  <a:lnTo>
                    <a:pt x="0" y="75818"/>
                  </a:lnTo>
                  <a:lnTo>
                    <a:pt x="436414" y="76183"/>
                  </a:lnTo>
                  <a:lnTo>
                    <a:pt x="436456" y="38084"/>
                  </a:lnTo>
                  <a:lnTo>
                    <a:pt x="0" y="377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13685" y="2344673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HD</a:t>
            </a:r>
            <a:r>
              <a:rPr sz="1200" spc="-15" dirty="0">
                <a:solidFill>
                  <a:srgbClr val="D9D9D9"/>
                </a:solidFill>
                <a:latin typeface="Segoe UI"/>
                <a:cs typeface="Segoe UI"/>
              </a:rPr>
              <a:t>F</a:t>
            </a: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05146" y="2344673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3444" y="2341879"/>
            <a:ext cx="394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HD</a:t>
            </a:r>
            <a:r>
              <a:rPr sz="1200" spc="-15" dirty="0">
                <a:solidFill>
                  <a:srgbClr val="D9D9D9"/>
                </a:solidFill>
                <a:latin typeface="Segoe UI"/>
                <a:cs typeface="Segoe UI"/>
              </a:rPr>
              <a:t>F</a:t>
            </a:r>
            <a:r>
              <a:rPr sz="1200" dirty="0">
                <a:solidFill>
                  <a:srgbClr val="D9D9D9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19685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Read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764651" y="2341626"/>
            <a:ext cx="42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Segoe UI"/>
                <a:cs typeface="Segoe UI"/>
              </a:rPr>
              <a:t>HDFS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D9D9D9"/>
                </a:solidFill>
                <a:latin typeface="Segoe UI"/>
                <a:cs typeface="Segoe UI"/>
              </a:rPr>
              <a:t>W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rite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84029" y="2362009"/>
            <a:ext cx="1748789" cy="1036319"/>
            <a:chOff x="3284029" y="2362009"/>
            <a:chExt cx="1748789" cy="1036319"/>
          </a:xfrm>
        </p:grpSpPr>
        <p:sp>
          <p:nvSpPr>
            <p:cNvPr id="50" name="object 50"/>
            <p:cNvSpPr/>
            <p:nvPr/>
          </p:nvSpPr>
          <p:spPr>
            <a:xfrm>
              <a:off x="3288791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1738884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4" y="36271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88791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4" h="363219">
                  <a:moveTo>
                    <a:pt x="0" y="362712"/>
                  </a:moveTo>
                  <a:lnTo>
                    <a:pt x="1738884" y="362712"/>
                  </a:lnTo>
                  <a:lnTo>
                    <a:pt x="1738884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0892" y="2943880"/>
              <a:ext cx="454121" cy="4541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02" y="2963283"/>
              <a:ext cx="631514" cy="4163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288791" y="2362200"/>
            <a:ext cx="1739264" cy="3721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9054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64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88791" y="2718816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4" h="710564">
                <a:moveTo>
                  <a:pt x="0" y="710184"/>
                </a:moveTo>
                <a:lnTo>
                  <a:pt x="1738884" y="710184"/>
                </a:lnTo>
                <a:lnTo>
                  <a:pt x="1738884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515233" y="2747009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solidFill>
                  <a:srgbClr val="D9D9D9"/>
                </a:solidFill>
                <a:latin typeface="Segoe UI"/>
                <a:cs typeface="Segoe UI"/>
              </a:rPr>
              <a:t>CP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U	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Me</a:t>
            </a:r>
            <a:r>
              <a:rPr sz="1800" b="1" spc="7" baseline="2314" dirty="0">
                <a:solidFill>
                  <a:srgbClr val="D9D9D9"/>
                </a:solidFill>
                <a:latin typeface="Segoe UI"/>
                <a:cs typeface="Segoe UI"/>
              </a:rPr>
              <a:t>m</a:t>
            </a:r>
            <a:r>
              <a:rPr sz="1800" b="1" spc="-7" baseline="2314" dirty="0">
                <a:solidFill>
                  <a:srgbClr val="D9D9D9"/>
                </a:solidFill>
                <a:latin typeface="Segoe UI"/>
                <a:cs typeface="Segoe UI"/>
              </a:rPr>
              <a:t>o</a:t>
            </a:r>
            <a:r>
              <a:rPr sz="1800" b="1" spc="67" baseline="2314" dirty="0">
                <a:solidFill>
                  <a:srgbClr val="D9D9D9"/>
                </a:solidFill>
                <a:latin typeface="Segoe UI"/>
                <a:cs typeface="Segoe UI"/>
              </a:rPr>
              <a:t>r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932485" y="2362009"/>
            <a:ext cx="1748789" cy="1036319"/>
            <a:chOff x="6932485" y="2362009"/>
            <a:chExt cx="1748789" cy="1036319"/>
          </a:xfrm>
        </p:grpSpPr>
        <p:sp>
          <p:nvSpPr>
            <p:cNvPr id="58" name="object 58"/>
            <p:cNvSpPr/>
            <p:nvPr/>
          </p:nvSpPr>
          <p:spPr>
            <a:xfrm>
              <a:off x="6937247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1738883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738883" y="362712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37247" y="2366772"/>
              <a:ext cx="1739264" cy="363220"/>
            </a:xfrm>
            <a:custGeom>
              <a:avLst/>
              <a:gdLst/>
              <a:ahLst/>
              <a:cxnLst/>
              <a:rect l="l" t="t" r="r" b="b"/>
              <a:pathLst>
                <a:path w="1739265" h="363219">
                  <a:moveTo>
                    <a:pt x="0" y="362712"/>
                  </a:moveTo>
                  <a:lnTo>
                    <a:pt x="1738883" y="362712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9348" y="2943880"/>
              <a:ext cx="454121" cy="45412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6058" y="2963283"/>
              <a:ext cx="631514" cy="41632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937247" y="2362200"/>
            <a:ext cx="1739264" cy="37211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9054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464"/>
              </a:spcBef>
            </a:pP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Iteration</a:t>
            </a: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37247" y="2718816"/>
            <a:ext cx="1739264" cy="710565"/>
          </a:xfrm>
          <a:custGeom>
            <a:avLst/>
            <a:gdLst/>
            <a:ahLst/>
            <a:cxnLst/>
            <a:rect l="l" t="t" r="r" b="b"/>
            <a:pathLst>
              <a:path w="1739265" h="710564">
                <a:moveTo>
                  <a:pt x="0" y="710184"/>
                </a:moveTo>
                <a:lnTo>
                  <a:pt x="1738883" y="710184"/>
                </a:lnTo>
                <a:lnTo>
                  <a:pt x="1738883" y="0"/>
                </a:lnTo>
                <a:lnTo>
                  <a:pt x="0" y="0"/>
                </a:lnTo>
                <a:lnTo>
                  <a:pt x="0" y="7101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164323" y="2747009"/>
            <a:ext cx="1413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200" b="1" spc="-5" dirty="0">
                <a:solidFill>
                  <a:srgbClr val="D9D9D9"/>
                </a:solidFill>
                <a:latin typeface="Segoe UI"/>
                <a:cs typeface="Segoe UI"/>
              </a:rPr>
              <a:t>CP</a:t>
            </a:r>
            <a:r>
              <a:rPr sz="1200" b="1" dirty="0">
                <a:solidFill>
                  <a:srgbClr val="D9D9D9"/>
                </a:solidFill>
                <a:latin typeface="Segoe UI"/>
                <a:cs typeface="Segoe UI"/>
              </a:rPr>
              <a:t>U	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Me</a:t>
            </a:r>
            <a:r>
              <a:rPr sz="1800" b="1" spc="7" baseline="2314" dirty="0">
                <a:solidFill>
                  <a:srgbClr val="D9D9D9"/>
                </a:solidFill>
                <a:latin typeface="Segoe UI"/>
                <a:cs typeface="Segoe UI"/>
              </a:rPr>
              <a:t>m</a:t>
            </a:r>
            <a:r>
              <a:rPr sz="1800" b="1" spc="-7" baseline="2314" dirty="0">
                <a:solidFill>
                  <a:srgbClr val="D9D9D9"/>
                </a:solidFill>
                <a:latin typeface="Segoe UI"/>
                <a:cs typeface="Segoe UI"/>
              </a:rPr>
              <a:t>o</a:t>
            </a:r>
            <a:r>
              <a:rPr sz="1800" b="1" spc="67" baseline="2314" dirty="0">
                <a:solidFill>
                  <a:srgbClr val="D9D9D9"/>
                </a:solidFill>
                <a:latin typeface="Segoe UI"/>
                <a:cs typeface="Segoe UI"/>
              </a:rPr>
              <a:t>r</a:t>
            </a:r>
            <a:r>
              <a:rPr sz="1800" b="1" baseline="2314" dirty="0">
                <a:solidFill>
                  <a:srgbClr val="D9D9D9"/>
                </a:solidFill>
                <a:latin typeface="Segoe UI"/>
                <a:cs typeface="Segoe UI"/>
              </a:rPr>
              <a:t>y</a:t>
            </a:r>
            <a:endParaRPr sz="1800" baseline="2314">
              <a:latin typeface="Segoe UI"/>
              <a:cs typeface="Segoe U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51644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7" name="object 67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908" y="38480"/>
              <a:ext cx="28332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969" y="136203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4748" y="1308480"/>
            <a:ext cx="3133090" cy="223520"/>
            <a:chOff x="804748" y="1308480"/>
            <a:chExt cx="3133090" cy="223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748" y="1317624"/>
              <a:ext cx="166065" cy="1600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2334" y="1405726"/>
              <a:ext cx="60960" cy="19685"/>
            </a:xfrm>
            <a:custGeom>
              <a:avLst/>
              <a:gdLst/>
              <a:ahLst/>
              <a:cxnLst/>
              <a:rect l="l" t="t" r="r" b="b"/>
              <a:pathLst>
                <a:path w="60959" h="19684">
                  <a:moveTo>
                    <a:pt x="60944" y="0"/>
                  </a:moveTo>
                  <a:lnTo>
                    <a:pt x="0" y="0"/>
                  </a:lnTo>
                  <a:lnTo>
                    <a:pt x="0" y="19086"/>
                  </a:lnTo>
                  <a:lnTo>
                    <a:pt x="60944" y="19086"/>
                  </a:lnTo>
                  <a:lnTo>
                    <a:pt x="6094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62" y="1308480"/>
              <a:ext cx="2787827" cy="223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8806" y="1374901"/>
              <a:ext cx="28702" cy="10502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5740" y="1325499"/>
            <a:ext cx="2541396" cy="19875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23939" y="1329944"/>
            <a:ext cx="976630" cy="195580"/>
            <a:chOff x="6623939" y="1329944"/>
            <a:chExt cx="976630" cy="1955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939" y="1329944"/>
              <a:ext cx="145668" cy="1490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3484" y="1414907"/>
              <a:ext cx="57023" cy="1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6128" y="1373886"/>
              <a:ext cx="734314" cy="15138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8734" y="1327658"/>
            <a:ext cx="3087243" cy="1977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5606" y="1327530"/>
            <a:ext cx="374269" cy="1526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2855" y="1553210"/>
            <a:ext cx="874908" cy="15252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737995" y="1553210"/>
            <a:ext cx="8307070" cy="198120"/>
            <a:chOff x="1737995" y="1553210"/>
            <a:chExt cx="8307070" cy="19812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995" y="1553210"/>
              <a:ext cx="6901814" cy="1977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4034" y="1640391"/>
              <a:ext cx="54038" cy="127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6964" y="1553210"/>
              <a:ext cx="1307718" cy="197738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363969" y="198077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97382" y="1927225"/>
            <a:ext cx="1779270" cy="223520"/>
            <a:chOff x="797382" y="1927225"/>
            <a:chExt cx="1779270" cy="22352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382" y="1927225"/>
              <a:ext cx="1724837" cy="2230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7873" y="1993646"/>
              <a:ext cx="28701" cy="10502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3283" y="1946401"/>
            <a:ext cx="2173859" cy="1977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02708" y="1946401"/>
            <a:ext cx="430529" cy="15240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94600" y="1946401"/>
            <a:ext cx="9848850" cy="423545"/>
            <a:chOff x="794600" y="1946401"/>
            <a:chExt cx="9848850" cy="423545"/>
          </a:xfrm>
        </p:grpSpPr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20741" y="1946401"/>
              <a:ext cx="5222367" cy="1977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600" y="2171953"/>
              <a:ext cx="8285391" cy="197738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363969" y="259952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079" y="0"/>
                </a:moveTo>
                <a:lnTo>
                  <a:pt x="0" y="0"/>
                </a:lnTo>
                <a:lnTo>
                  <a:pt x="0" y="66079"/>
                </a:lnTo>
                <a:lnTo>
                  <a:pt x="66079" y="66079"/>
                </a:lnTo>
                <a:lnTo>
                  <a:pt x="66079" y="0"/>
                </a:lnTo>
                <a:close/>
              </a:path>
            </a:pathLst>
          </a:custGeom>
          <a:solidFill>
            <a:srgbClr val="340F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804849" y="2545969"/>
            <a:ext cx="2037080" cy="223520"/>
            <a:chOff x="804849" y="2545969"/>
            <a:chExt cx="2037080" cy="223520"/>
          </a:xfrm>
        </p:grpSpPr>
        <p:sp>
          <p:nvSpPr>
            <p:cNvPr id="31" name="object 31"/>
            <p:cNvSpPr/>
            <p:nvPr/>
          </p:nvSpPr>
          <p:spPr>
            <a:xfrm>
              <a:off x="804849" y="2545968"/>
              <a:ext cx="1981835" cy="223520"/>
            </a:xfrm>
            <a:custGeom>
              <a:avLst/>
              <a:gdLst/>
              <a:ahLst/>
              <a:cxnLst/>
              <a:rect l="l" t="t" r="r" b="b"/>
              <a:pathLst>
                <a:path w="1981835" h="223519">
                  <a:moveTo>
                    <a:pt x="86398" y="9144"/>
                  </a:moveTo>
                  <a:lnTo>
                    <a:pt x="0" y="9144"/>
                  </a:lnTo>
                  <a:lnTo>
                    <a:pt x="0" y="169164"/>
                  </a:lnTo>
                  <a:lnTo>
                    <a:pt x="26555" y="169164"/>
                  </a:lnTo>
                  <a:lnTo>
                    <a:pt x="26555" y="102235"/>
                  </a:lnTo>
                  <a:lnTo>
                    <a:pt x="81711" y="102235"/>
                  </a:lnTo>
                  <a:lnTo>
                    <a:pt x="81711" y="79756"/>
                  </a:lnTo>
                  <a:lnTo>
                    <a:pt x="26555" y="79756"/>
                  </a:lnTo>
                  <a:lnTo>
                    <a:pt x="26555" y="31750"/>
                  </a:lnTo>
                  <a:lnTo>
                    <a:pt x="86398" y="31750"/>
                  </a:lnTo>
                  <a:lnTo>
                    <a:pt x="86398" y="9144"/>
                  </a:lnTo>
                  <a:close/>
                </a:path>
                <a:path w="1981835" h="223519">
                  <a:moveTo>
                    <a:pt x="191516" y="94869"/>
                  </a:moveTo>
                  <a:lnTo>
                    <a:pt x="167144" y="54864"/>
                  </a:lnTo>
                  <a:lnTo>
                    <a:pt x="148209" y="52197"/>
                  </a:lnTo>
                  <a:lnTo>
                    <a:pt x="136715" y="52870"/>
                  </a:lnTo>
                  <a:lnTo>
                    <a:pt x="125933" y="54889"/>
                  </a:lnTo>
                  <a:lnTo>
                    <a:pt x="115849" y="58254"/>
                  </a:lnTo>
                  <a:lnTo>
                    <a:pt x="106464" y="62992"/>
                  </a:lnTo>
                  <a:lnTo>
                    <a:pt x="106464" y="85598"/>
                  </a:lnTo>
                  <a:lnTo>
                    <a:pt x="114909" y="79438"/>
                  </a:lnTo>
                  <a:lnTo>
                    <a:pt x="123863" y="75031"/>
                  </a:lnTo>
                  <a:lnTo>
                    <a:pt x="133324" y="72390"/>
                  </a:lnTo>
                  <a:lnTo>
                    <a:pt x="143294" y="71501"/>
                  </a:lnTo>
                  <a:lnTo>
                    <a:pt x="153441" y="73037"/>
                  </a:lnTo>
                  <a:lnTo>
                    <a:pt x="160705" y="77622"/>
                  </a:lnTo>
                  <a:lnTo>
                    <a:pt x="165049" y="85280"/>
                  </a:lnTo>
                  <a:lnTo>
                    <a:pt x="166509" y="96012"/>
                  </a:lnTo>
                  <a:lnTo>
                    <a:pt x="166509" y="113030"/>
                  </a:lnTo>
                  <a:lnTo>
                    <a:pt x="166509" y="131445"/>
                  </a:lnTo>
                  <a:lnTo>
                    <a:pt x="163931" y="138430"/>
                  </a:lnTo>
                  <a:lnTo>
                    <a:pt x="158762" y="143891"/>
                  </a:lnTo>
                  <a:lnTo>
                    <a:pt x="153581" y="149479"/>
                  </a:lnTo>
                  <a:lnTo>
                    <a:pt x="147053" y="152273"/>
                  </a:lnTo>
                  <a:lnTo>
                    <a:pt x="133362" y="152273"/>
                  </a:lnTo>
                  <a:lnTo>
                    <a:pt x="128727" y="150749"/>
                  </a:lnTo>
                  <a:lnTo>
                    <a:pt x="125272" y="147574"/>
                  </a:lnTo>
                  <a:lnTo>
                    <a:pt x="121805" y="144526"/>
                  </a:lnTo>
                  <a:lnTo>
                    <a:pt x="120078" y="140589"/>
                  </a:lnTo>
                  <a:lnTo>
                    <a:pt x="120078" y="129159"/>
                  </a:lnTo>
                  <a:lnTo>
                    <a:pt x="121958" y="124460"/>
                  </a:lnTo>
                  <a:lnTo>
                    <a:pt x="129476" y="119126"/>
                  </a:lnTo>
                  <a:lnTo>
                    <a:pt x="135077" y="117348"/>
                  </a:lnTo>
                  <a:lnTo>
                    <a:pt x="142519" y="116459"/>
                  </a:lnTo>
                  <a:lnTo>
                    <a:pt x="166509" y="113030"/>
                  </a:lnTo>
                  <a:lnTo>
                    <a:pt x="166509" y="96012"/>
                  </a:lnTo>
                  <a:lnTo>
                    <a:pt x="132588" y="100838"/>
                  </a:lnTo>
                  <a:lnTo>
                    <a:pt x="116268" y="105206"/>
                  </a:lnTo>
                  <a:lnTo>
                    <a:pt x="104622" y="112941"/>
                  </a:lnTo>
                  <a:lnTo>
                    <a:pt x="97624" y="124066"/>
                  </a:lnTo>
                  <a:lnTo>
                    <a:pt x="95300" y="138557"/>
                  </a:lnTo>
                  <a:lnTo>
                    <a:pt x="95885" y="145707"/>
                  </a:lnTo>
                  <a:lnTo>
                    <a:pt x="131241" y="171831"/>
                  </a:lnTo>
                  <a:lnTo>
                    <a:pt x="141986" y="170573"/>
                  </a:lnTo>
                  <a:lnTo>
                    <a:pt x="151358" y="166751"/>
                  </a:lnTo>
                  <a:lnTo>
                    <a:pt x="159334" y="160375"/>
                  </a:lnTo>
                  <a:lnTo>
                    <a:pt x="165290" y="152273"/>
                  </a:lnTo>
                  <a:lnTo>
                    <a:pt x="165950" y="151384"/>
                  </a:lnTo>
                  <a:lnTo>
                    <a:pt x="166408" y="151384"/>
                  </a:lnTo>
                  <a:lnTo>
                    <a:pt x="166408" y="169164"/>
                  </a:lnTo>
                  <a:lnTo>
                    <a:pt x="191516" y="169164"/>
                  </a:lnTo>
                  <a:lnTo>
                    <a:pt x="191516" y="151384"/>
                  </a:lnTo>
                  <a:lnTo>
                    <a:pt x="191516" y="113030"/>
                  </a:lnTo>
                  <a:lnTo>
                    <a:pt x="191516" y="94869"/>
                  </a:lnTo>
                  <a:close/>
                </a:path>
                <a:path w="1981835" h="223519">
                  <a:moveTo>
                    <a:pt x="296659" y="132842"/>
                  </a:moveTo>
                  <a:lnTo>
                    <a:pt x="295922" y="128778"/>
                  </a:lnTo>
                  <a:lnTo>
                    <a:pt x="294424" y="125349"/>
                  </a:lnTo>
                  <a:lnTo>
                    <a:pt x="292938" y="121793"/>
                  </a:lnTo>
                  <a:lnTo>
                    <a:pt x="278079" y="109093"/>
                  </a:lnTo>
                  <a:lnTo>
                    <a:pt x="274167" y="106934"/>
                  </a:lnTo>
                  <a:lnTo>
                    <a:pt x="269760" y="104902"/>
                  </a:lnTo>
                  <a:lnTo>
                    <a:pt x="264845" y="102870"/>
                  </a:lnTo>
                  <a:lnTo>
                    <a:pt x="254965" y="99441"/>
                  </a:lnTo>
                  <a:lnTo>
                    <a:pt x="252107" y="98298"/>
                  </a:lnTo>
                  <a:lnTo>
                    <a:pt x="249643" y="97155"/>
                  </a:lnTo>
                  <a:lnTo>
                    <a:pt x="247599" y="95758"/>
                  </a:lnTo>
                  <a:lnTo>
                    <a:pt x="245554" y="94488"/>
                  </a:lnTo>
                  <a:lnTo>
                    <a:pt x="244017" y="92964"/>
                  </a:lnTo>
                  <a:lnTo>
                    <a:pt x="242976" y="91313"/>
                  </a:lnTo>
                  <a:lnTo>
                    <a:pt x="241935" y="89535"/>
                  </a:lnTo>
                  <a:lnTo>
                    <a:pt x="241414" y="87503"/>
                  </a:lnTo>
                  <a:lnTo>
                    <a:pt x="241414" y="83058"/>
                  </a:lnTo>
                  <a:lnTo>
                    <a:pt x="259676" y="71374"/>
                  </a:lnTo>
                  <a:lnTo>
                    <a:pt x="262953" y="71374"/>
                  </a:lnTo>
                  <a:lnTo>
                    <a:pt x="270535" y="71907"/>
                  </a:lnTo>
                  <a:lnTo>
                    <a:pt x="277685" y="73456"/>
                  </a:lnTo>
                  <a:lnTo>
                    <a:pt x="284378" y="76047"/>
                  </a:lnTo>
                  <a:lnTo>
                    <a:pt x="290639" y="79629"/>
                  </a:lnTo>
                  <a:lnTo>
                    <a:pt x="290639" y="71374"/>
                  </a:lnTo>
                  <a:lnTo>
                    <a:pt x="290639" y="57023"/>
                  </a:lnTo>
                  <a:lnTo>
                    <a:pt x="284162" y="54940"/>
                  </a:lnTo>
                  <a:lnTo>
                    <a:pt x="277291" y="53428"/>
                  </a:lnTo>
                  <a:lnTo>
                    <a:pt x="269989" y="52514"/>
                  </a:lnTo>
                  <a:lnTo>
                    <a:pt x="262280" y="52197"/>
                  </a:lnTo>
                  <a:lnTo>
                    <a:pt x="256324" y="52197"/>
                  </a:lnTo>
                  <a:lnTo>
                    <a:pt x="216928" y="75692"/>
                  </a:lnTo>
                  <a:lnTo>
                    <a:pt x="215620" y="80518"/>
                  </a:lnTo>
                  <a:lnTo>
                    <a:pt x="215620" y="90551"/>
                  </a:lnTo>
                  <a:lnTo>
                    <a:pt x="232537" y="113792"/>
                  </a:lnTo>
                  <a:lnTo>
                    <a:pt x="236296" y="115951"/>
                  </a:lnTo>
                  <a:lnTo>
                    <a:pt x="240512" y="117856"/>
                  </a:lnTo>
                  <a:lnTo>
                    <a:pt x="245198" y="119761"/>
                  </a:lnTo>
                  <a:lnTo>
                    <a:pt x="258622" y="124714"/>
                  </a:lnTo>
                  <a:lnTo>
                    <a:pt x="261289" y="125984"/>
                  </a:lnTo>
                  <a:lnTo>
                    <a:pt x="265836" y="128778"/>
                  </a:lnTo>
                  <a:lnTo>
                    <a:pt x="267639" y="130429"/>
                  </a:lnTo>
                  <a:lnTo>
                    <a:pt x="270319" y="133985"/>
                  </a:lnTo>
                  <a:lnTo>
                    <a:pt x="270992" y="136271"/>
                  </a:lnTo>
                  <a:lnTo>
                    <a:pt x="270992" y="138811"/>
                  </a:lnTo>
                  <a:lnTo>
                    <a:pt x="269519" y="144894"/>
                  </a:lnTo>
                  <a:lnTo>
                    <a:pt x="265125" y="149212"/>
                  </a:lnTo>
                  <a:lnTo>
                    <a:pt x="257797" y="151803"/>
                  </a:lnTo>
                  <a:lnTo>
                    <a:pt x="247548" y="152654"/>
                  </a:lnTo>
                  <a:lnTo>
                    <a:pt x="238963" y="151968"/>
                  </a:lnTo>
                  <a:lnTo>
                    <a:pt x="230771" y="149898"/>
                  </a:lnTo>
                  <a:lnTo>
                    <a:pt x="222948" y="146443"/>
                  </a:lnTo>
                  <a:lnTo>
                    <a:pt x="215506" y="141605"/>
                  </a:lnTo>
                  <a:lnTo>
                    <a:pt x="215506" y="165608"/>
                  </a:lnTo>
                  <a:lnTo>
                    <a:pt x="222681" y="168351"/>
                  </a:lnTo>
                  <a:lnTo>
                    <a:pt x="230492" y="170294"/>
                  </a:lnTo>
                  <a:lnTo>
                    <a:pt x="238925" y="171450"/>
                  </a:lnTo>
                  <a:lnTo>
                    <a:pt x="247992" y="171831"/>
                  </a:lnTo>
                  <a:lnTo>
                    <a:pt x="254469" y="171831"/>
                  </a:lnTo>
                  <a:lnTo>
                    <a:pt x="289966" y="157099"/>
                  </a:lnTo>
                  <a:lnTo>
                    <a:pt x="292722" y="152654"/>
                  </a:lnTo>
                  <a:lnTo>
                    <a:pt x="295325" y="148463"/>
                  </a:lnTo>
                  <a:lnTo>
                    <a:pt x="296659" y="143383"/>
                  </a:lnTo>
                  <a:lnTo>
                    <a:pt x="296659" y="132842"/>
                  </a:lnTo>
                  <a:close/>
                </a:path>
                <a:path w="1981835" h="223519">
                  <a:moveTo>
                    <a:pt x="381990" y="54864"/>
                  </a:moveTo>
                  <a:lnTo>
                    <a:pt x="354647" y="54864"/>
                  </a:lnTo>
                  <a:lnTo>
                    <a:pt x="354647" y="21082"/>
                  </a:lnTo>
                  <a:lnTo>
                    <a:pt x="328752" y="28448"/>
                  </a:lnTo>
                  <a:lnTo>
                    <a:pt x="328752" y="54864"/>
                  </a:lnTo>
                  <a:lnTo>
                    <a:pt x="309664" y="54864"/>
                  </a:lnTo>
                  <a:lnTo>
                    <a:pt x="309664" y="75184"/>
                  </a:lnTo>
                  <a:lnTo>
                    <a:pt x="328752" y="75184"/>
                  </a:lnTo>
                  <a:lnTo>
                    <a:pt x="328752" y="139827"/>
                  </a:lnTo>
                  <a:lnTo>
                    <a:pt x="330822" y="153835"/>
                  </a:lnTo>
                  <a:lnTo>
                    <a:pt x="337058" y="163842"/>
                  </a:lnTo>
                  <a:lnTo>
                    <a:pt x="347459" y="169837"/>
                  </a:lnTo>
                  <a:lnTo>
                    <a:pt x="362013" y="171831"/>
                  </a:lnTo>
                  <a:lnTo>
                    <a:pt x="370268" y="171831"/>
                  </a:lnTo>
                  <a:lnTo>
                    <a:pt x="376936" y="170561"/>
                  </a:lnTo>
                  <a:lnTo>
                    <a:pt x="381990" y="168021"/>
                  </a:lnTo>
                  <a:lnTo>
                    <a:pt x="381990" y="151257"/>
                  </a:lnTo>
                  <a:lnTo>
                    <a:pt x="381990" y="147447"/>
                  </a:lnTo>
                  <a:lnTo>
                    <a:pt x="378790" y="149987"/>
                  </a:lnTo>
                  <a:lnTo>
                    <a:pt x="374992" y="151257"/>
                  </a:lnTo>
                  <a:lnTo>
                    <a:pt x="364871" y="151257"/>
                  </a:lnTo>
                  <a:lnTo>
                    <a:pt x="360781" y="149733"/>
                  </a:lnTo>
                  <a:lnTo>
                    <a:pt x="358330" y="146939"/>
                  </a:lnTo>
                  <a:lnTo>
                    <a:pt x="355866" y="144018"/>
                  </a:lnTo>
                  <a:lnTo>
                    <a:pt x="354647" y="139192"/>
                  </a:lnTo>
                  <a:lnTo>
                    <a:pt x="354647" y="75184"/>
                  </a:lnTo>
                  <a:lnTo>
                    <a:pt x="381990" y="75184"/>
                  </a:lnTo>
                  <a:lnTo>
                    <a:pt x="381990" y="54864"/>
                  </a:lnTo>
                  <a:close/>
                </a:path>
                <a:path w="1981835" h="223519">
                  <a:moveTo>
                    <a:pt x="499313" y="109220"/>
                  </a:moveTo>
                  <a:lnTo>
                    <a:pt x="489229" y="71374"/>
                  </a:lnTo>
                  <a:lnTo>
                    <a:pt x="486486" y="67310"/>
                  </a:lnTo>
                  <a:lnTo>
                    <a:pt x="479361" y="60718"/>
                  </a:lnTo>
                  <a:lnTo>
                    <a:pt x="474294" y="57886"/>
                  </a:lnTo>
                  <a:lnTo>
                    <a:pt x="474294" y="100838"/>
                  </a:lnTo>
                  <a:lnTo>
                    <a:pt x="421347" y="100838"/>
                  </a:lnTo>
                  <a:lnTo>
                    <a:pt x="422541" y="91948"/>
                  </a:lnTo>
                  <a:lnTo>
                    <a:pt x="425729" y="84836"/>
                  </a:lnTo>
                  <a:lnTo>
                    <a:pt x="430898" y="79502"/>
                  </a:lnTo>
                  <a:lnTo>
                    <a:pt x="436067" y="74041"/>
                  </a:lnTo>
                  <a:lnTo>
                    <a:pt x="442379" y="71374"/>
                  </a:lnTo>
                  <a:lnTo>
                    <a:pt x="457403" y="71374"/>
                  </a:lnTo>
                  <a:lnTo>
                    <a:pt x="463359" y="73914"/>
                  </a:lnTo>
                  <a:lnTo>
                    <a:pt x="467690" y="79121"/>
                  </a:lnTo>
                  <a:lnTo>
                    <a:pt x="472008" y="84201"/>
                  </a:lnTo>
                  <a:lnTo>
                    <a:pt x="474167" y="91440"/>
                  </a:lnTo>
                  <a:lnTo>
                    <a:pt x="474294" y="100838"/>
                  </a:lnTo>
                  <a:lnTo>
                    <a:pt x="474294" y="57886"/>
                  </a:lnTo>
                  <a:lnTo>
                    <a:pt x="470941" y="55994"/>
                  </a:lnTo>
                  <a:lnTo>
                    <a:pt x="461200" y="53149"/>
                  </a:lnTo>
                  <a:lnTo>
                    <a:pt x="450151" y="52197"/>
                  </a:lnTo>
                  <a:lnTo>
                    <a:pt x="438899" y="53251"/>
                  </a:lnTo>
                  <a:lnTo>
                    <a:pt x="403999" y="78092"/>
                  </a:lnTo>
                  <a:lnTo>
                    <a:pt x="395122" y="112522"/>
                  </a:lnTo>
                  <a:lnTo>
                    <a:pt x="396011" y="125844"/>
                  </a:lnTo>
                  <a:lnTo>
                    <a:pt x="417309" y="163156"/>
                  </a:lnTo>
                  <a:lnTo>
                    <a:pt x="449033" y="171831"/>
                  </a:lnTo>
                  <a:lnTo>
                    <a:pt x="461238" y="171234"/>
                  </a:lnTo>
                  <a:lnTo>
                    <a:pt x="472173" y="169418"/>
                  </a:lnTo>
                  <a:lnTo>
                    <a:pt x="481863" y="166370"/>
                  </a:lnTo>
                  <a:lnTo>
                    <a:pt x="490296" y="162052"/>
                  </a:lnTo>
                  <a:lnTo>
                    <a:pt x="490296" y="152146"/>
                  </a:lnTo>
                  <a:lnTo>
                    <a:pt x="490296" y="141224"/>
                  </a:lnTo>
                  <a:lnTo>
                    <a:pt x="482473" y="145986"/>
                  </a:lnTo>
                  <a:lnTo>
                    <a:pt x="474281" y="149402"/>
                  </a:lnTo>
                  <a:lnTo>
                    <a:pt x="465696" y="151460"/>
                  </a:lnTo>
                  <a:lnTo>
                    <a:pt x="456730" y="152146"/>
                  </a:lnTo>
                  <a:lnTo>
                    <a:pt x="449021" y="151612"/>
                  </a:lnTo>
                  <a:lnTo>
                    <a:pt x="421347" y="119126"/>
                  </a:lnTo>
                  <a:lnTo>
                    <a:pt x="499313" y="119126"/>
                  </a:lnTo>
                  <a:lnTo>
                    <a:pt x="499313" y="109220"/>
                  </a:lnTo>
                  <a:close/>
                </a:path>
                <a:path w="1981835" h="223519">
                  <a:moveTo>
                    <a:pt x="590753" y="54991"/>
                  </a:moveTo>
                  <a:lnTo>
                    <a:pt x="588213" y="53594"/>
                  </a:lnTo>
                  <a:lnTo>
                    <a:pt x="584657" y="52959"/>
                  </a:lnTo>
                  <a:lnTo>
                    <a:pt x="573481" y="52959"/>
                  </a:lnTo>
                  <a:lnTo>
                    <a:pt x="567639" y="55118"/>
                  </a:lnTo>
                  <a:lnTo>
                    <a:pt x="562432" y="59690"/>
                  </a:lnTo>
                  <a:lnTo>
                    <a:pt x="557225" y="64135"/>
                  </a:lnTo>
                  <a:lnTo>
                    <a:pt x="553288" y="70485"/>
                  </a:lnTo>
                  <a:lnTo>
                    <a:pt x="550748" y="78486"/>
                  </a:lnTo>
                  <a:lnTo>
                    <a:pt x="550367" y="78486"/>
                  </a:lnTo>
                  <a:lnTo>
                    <a:pt x="550367" y="54864"/>
                  </a:lnTo>
                  <a:lnTo>
                    <a:pt x="524459" y="54864"/>
                  </a:lnTo>
                  <a:lnTo>
                    <a:pt x="524459" y="169164"/>
                  </a:lnTo>
                  <a:lnTo>
                    <a:pt x="550367" y="169164"/>
                  </a:lnTo>
                  <a:lnTo>
                    <a:pt x="550367" y="114554"/>
                  </a:lnTo>
                  <a:lnTo>
                    <a:pt x="550837" y="106083"/>
                  </a:lnTo>
                  <a:lnTo>
                    <a:pt x="569544" y="75946"/>
                  </a:lnTo>
                  <a:lnTo>
                    <a:pt x="583133" y="75946"/>
                  </a:lnTo>
                  <a:lnTo>
                    <a:pt x="587578" y="77089"/>
                  </a:lnTo>
                  <a:lnTo>
                    <a:pt x="590753" y="79629"/>
                  </a:lnTo>
                  <a:lnTo>
                    <a:pt x="590753" y="75946"/>
                  </a:lnTo>
                  <a:lnTo>
                    <a:pt x="590753" y="54991"/>
                  </a:lnTo>
                  <a:close/>
                </a:path>
                <a:path w="1981835" h="223519">
                  <a:moveTo>
                    <a:pt x="809828" y="87122"/>
                  </a:moveTo>
                  <a:lnTo>
                    <a:pt x="804291" y="53035"/>
                  </a:lnTo>
                  <a:lnTo>
                    <a:pt x="789813" y="31750"/>
                  </a:lnTo>
                  <a:lnTo>
                    <a:pt x="787704" y="28663"/>
                  </a:lnTo>
                  <a:lnTo>
                    <a:pt x="782015" y="25666"/>
                  </a:lnTo>
                  <a:lnTo>
                    <a:pt x="782015" y="87884"/>
                  </a:lnTo>
                  <a:lnTo>
                    <a:pt x="781037" y="101130"/>
                  </a:lnTo>
                  <a:lnTo>
                    <a:pt x="757809" y="138087"/>
                  </a:lnTo>
                  <a:lnTo>
                    <a:pt x="722833" y="146812"/>
                  </a:lnTo>
                  <a:lnTo>
                    <a:pt x="701624" y="146812"/>
                  </a:lnTo>
                  <a:lnTo>
                    <a:pt x="701624" y="31750"/>
                  </a:lnTo>
                  <a:lnTo>
                    <a:pt x="723849" y="31750"/>
                  </a:lnTo>
                  <a:lnTo>
                    <a:pt x="749274" y="35255"/>
                  </a:lnTo>
                  <a:lnTo>
                    <a:pt x="767448" y="45770"/>
                  </a:lnTo>
                  <a:lnTo>
                    <a:pt x="778370" y="63309"/>
                  </a:lnTo>
                  <a:lnTo>
                    <a:pt x="782015" y="87884"/>
                  </a:lnTo>
                  <a:lnTo>
                    <a:pt x="782015" y="25666"/>
                  </a:lnTo>
                  <a:lnTo>
                    <a:pt x="760044" y="14033"/>
                  </a:lnTo>
                  <a:lnTo>
                    <a:pt x="721309" y="9144"/>
                  </a:lnTo>
                  <a:lnTo>
                    <a:pt x="675081" y="9144"/>
                  </a:lnTo>
                  <a:lnTo>
                    <a:pt x="675081" y="169164"/>
                  </a:lnTo>
                  <a:lnTo>
                    <a:pt x="719404" y="169164"/>
                  </a:lnTo>
                  <a:lnTo>
                    <a:pt x="739025" y="167767"/>
                  </a:lnTo>
                  <a:lnTo>
                    <a:pt x="756551" y="163550"/>
                  </a:lnTo>
                  <a:lnTo>
                    <a:pt x="771982" y="156527"/>
                  </a:lnTo>
                  <a:lnTo>
                    <a:pt x="785139" y="146812"/>
                  </a:lnTo>
                  <a:lnTo>
                    <a:pt x="785317" y="146685"/>
                  </a:lnTo>
                  <a:lnTo>
                    <a:pt x="796048" y="134543"/>
                  </a:lnTo>
                  <a:lnTo>
                    <a:pt x="803706" y="120573"/>
                  </a:lnTo>
                  <a:lnTo>
                    <a:pt x="808291" y="104775"/>
                  </a:lnTo>
                  <a:lnTo>
                    <a:pt x="809828" y="87122"/>
                  </a:lnTo>
                  <a:close/>
                </a:path>
                <a:path w="1981835" h="223519">
                  <a:moveTo>
                    <a:pt x="924509" y="94869"/>
                  </a:moveTo>
                  <a:lnTo>
                    <a:pt x="900176" y="54864"/>
                  </a:lnTo>
                  <a:lnTo>
                    <a:pt x="881202" y="52197"/>
                  </a:lnTo>
                  <a:lnTo>
                    <a:pt x="869734" y="52870"/>
                  </a:lnTo>
                  <a:lnTo>
                    <a:pt x="858989" y="54889"/>
                  </a:lnTo>
                  <a:lnTo>
                    <a:pt x="848918" y="58254"/>
                  </a:lnTo>
                  <a:lnTo>
                    <a:pt x="839533" y="62992"/>
                  </a:lnTo>
                  <a:lnTo>
                    <a:pt x="839533" y="85598"/>
                  </a:lnTo>
                  <a:lnTo>
                    <a:pt x="847991" y="79438"/>
                  </a:lnTo>
                  <a:lnTo>
                    <a:pt x="856957" y="75031"/>
                  </a:lnTo>
                  <a:lnTo>
                    <a:pt x="866419" y="72390"/>
                  </a:lnTo>
                  <a:lnTo>
                    <a:pt x="876376" y="71501"/>
                  </a:lnTo>
                  <a:lnTo>
                    <a:pt x="886536" y="73037"/>
                  </a:lnTo>
                  <a:lnTo>
                    <a:pt x="893800" y="77622"/>
                  </a:lnTo>
                  <a:lnTo>
                    <a:pt x="898156" y="85280"/>
                  </a:lnTo>
                  <a:lnTo>
                    <a:pt x="899617" y="96012"/>
                  </a:lnTo>
                  <a:lnTo>
                    <a:pt x="899617" y="113030"/>
                  </a:lnTo>
                  <a:lnTo>
                    <a:pt x="899617" y="131445"/>
                  </a:lnTo>
                  <a:lnTo>
                    <a:pt x="896950" y="138430"/>
                  </a:lnTo>
                  <a:lnTo>
                    <a:pt x="891743" y="143891"/>
                  </a:lnTo>
                  <a:lnTo>
                    <a:pt x="886663" y="149479"/>
                  </a:lnTo>
                  <a:lnTo>
                    <a:pt x="880059" y="152273"/>
                  </a:lnTo>
                  <a:lnTo>
                    <a:pt x="866470" y="152273"/>
                  </a:lnTo>
                  <a:lnTo>
                    <a:pt x="861771" y="150749"/>
                  </a:lnTo>
                  <a:lnTo>
                    <a:pt x="858342" y="147574"/>
                  </a:lnTo>
                  <a:lnTo>
                    <a:pt x="854913" y="144526"/>
                  </a:lnTo>
                  <a:lnTo>
                    <a:pt x="853135" y="140589"/>
                  </a:lnTo>
                  <a:lnTo>
                    <a:pt x="853135" y="129159"/>
                  </a:lnTo>
                  <a:lnTo>
                    <a:pt x="875614" y="116459"/>
                  </a:lnTo>
                  <a:lnTo>
                    <a:pt x="899617" y="113030"/>
                  </a:lnTo>
                  <a:lnTo>
                    <a:pt x="899617" y="96012"/>
                  </a:lnTo>
                  <a:lnTo>
                    <a:pt x="865581" y="100838"/>
                  </a:lnTo>
                  <a:lnTo>
                    <a:pt x="849312" y="105206"/>
                  </a:lnTo>
                  <a:lnTo>
                    <a:pt x="837679" y="112941"/>
                  </a:lnTo>
                  <a:lnTo>
                    <a:pt x="830694" y="124066"/>
                  </a:lnTo>
                  <a:lnTo>
                    <a:pt x="828370" y="138557"/>
                  </a:lnTo>
                  <a:lnTo>
                    <a:pt x="828954" y="145707"/>
                  </a:lnTo>
                  <a:lnTo>
                    <a:pt x="864311" y="171831"/>
                  </a:lnTo>
                  <a:lnTo>
                    <a:pt x="875042" y="170573"/>
                  </a:lnTo>
                  <a:lnTo>
                    <a:pt x="884402" y="166751"/>
                  </a:lnTo>
                  <a:lnTo>
                    <a:pt x="892378" y="160375"/>
                  </a:lnTo>
                  <a:lnTo>
                    <a:pt x="898321" y="152273"/>
                  </a:lnTo>
                  <a:lnTo>
                    <a:pt x="898982" y="151384"/>
                  </a:lnTo>
                  <a:lnTo>
                    <a:pt x="899490" y="151384"/>
                  </a:lnTo>
                  <a:lnTo>
                    <a:pt x="899490" y="169164"/>
                  </a:lnTo>
                  <a:lnTo>
                    <a:pt x="924509" y="169164"/>
                  </a:lnTo>
                  <a:lnTo>
                    <a:pt x="924509" y="151384"/>
                  </a:lnTo>
                  <a:lnTo>
                    <a:pt x="924509" y="113030"/>
                  </a:lnTo>
                  <a:lnTo>
                    <a:pt x="924509" y="94869"/>
                  </a:lnTo>
                  <a:close/>
                </a:path>
                <a:path w="1981835" h="223519">
                  <a:moveTo>
                    <a:pt x="1015949" y="54864"/>
                  </a:moveTo>
                  <a:lnTo>
                    <a:pt x="988644" y="54864"/>
                  </a:lnTo>
                  <a:lnTo>
                    <a:pt x="988644" y="21082"/>
                  </a:lnTo>
                  <a:lnTo>
                    <a:pt x="962736" y="28448"/>
                  </a:lnTo>
                  <a:lnTo>
                    <a:pt x="962736" y="54864"/>
                  </a:lnTo>
                  <a:lnTo>
                    <a:pt x="943686" y="54864"/>
                  </a:lnTo>
                  <a:lnTo>
                    <a:pt x="943686" y="75184"/>
                  </a:lnTo>
                  <a:lnTo>
                    <a:pt x="962736" y="75184"/>
                  </a:lnTo>
                  <a:lnTo>
                    <a:pt x="962736" y="139827"/>
                  </a:lnTo>
                  <a:lnTo>
                    <a:pt x="964806" y="153835"/>
                  </a:lnTo>
                  <a:lnTo>
                    <a:pt x="971029" y="163842"/>
                  </a:lnTo>
                  <a:lnTo>
                    <a:pt x="981430" y="169837"/>
                  </a:lnTo>
                  <a:lnTo>
                    <a:pt x="996010" y="171831"/>
                  </a:lnTo>
                  <a:lnTo>
                    <a:pt x="1004265" y="171831"/>
                  </a:lnTo>
                  <a:lnTo>
                    <a:pt x="1010869" y="170561"/>
                  </a:lnTo>
                  <a:lnTo>
                    <a:pt x="1015949" y="168021"/>
                  </a:lnTo>
                  <a:lnTo>
                    <a:pt x="1015949" y="151257"/>
                  </a:lnTo>
                  <a:lnTo>
                    <a:pt x="1015949" y="147447"/>
                  </a:lnTo>
                  <a:lnTo>
                    <a:pt x="1012774" y="149987"/>
                  </a:lnTo>
                  <a:lnTo>
                    <a:pt x="1008964" y="151257"/>
                  </a:lnTo>
                  <a:lnTo>
                    <a:pt x="998804" y="151257"/>
                  </a:lnTo>
                  <a:lnTo>
                    <a:pt x="994740" y="149733"/>
                  </a:lnTo>
                  <a:lnTo>
                    <a:pt x="992327" y="146939"/>
                  </a:lnTo>
                  <a:lnTo>
                    <a:pt x="989914" y="144018"/>
                  </a:lnTo>
                  <a:lnTo>
                    <a:pt x="988644" y="139192"/>
                  </a:lnTo>
                  <a:lnTo>
                    <a:pt x="988644" y="75184"/>
                  </a:lnTo>
                  <a:lnTo>
                    <a:pt x="1015949" y="75184"/>
                  </a:lnTo>
                  <a:lnTo>
                    <a:pt x="1015949" y="54864"/>
                  </a:lnTo>
                  <a:close/>
                </a:path>
                <a:path w="1981835" h="223519">
                  <a:moveTo>
                    <a:pt x="1125677" y="94869"/>
                  </a:moveTo>
                  <a:lnTo>
                    <a:pt x="1101344" y="54864"/>
                  </a:lnTo>
                  <a:lnTo>
                    <a:pt x="1082370" y="52197"/>
                  </a:lnTo>
                  <a:lnTo>
                    <a:pt x="1070902" y="52870"/>
                  </a:lnTo>
                  <a:lnTo>
                    <a:pt x="1060157" y="54889"/>
                  </a:lnTo>
                  <a:lnTo>
                    <a:pt x="1050086" y="58254"/>
                  </a:lnTo>
                  <a:lnTo>
                    <a:pt x="1040714" y="62992"/>
                  </a:lnTo>
                  <a:lnTo>
                    <a:pt x="1040714" y="85598"/>
                  </a:lnTo>
                  <a:lnTo>
                    <a:pt x="1049159" y="79438"/>
                  </a:lnTo>
                  <a:lnTo>
                    <a:pt x="1058125" y="75031"/>
                  </a:lnTo>
                  <a:lnTo>
                    <a:pt x="1067587" y="72390"/>
                  </a:lnTo>
                  <a:lnTo>
                    <a:pt x="1077544" y="71501"/>
                  </a:lnTo>
                  <a:lnTo>
                    <a:pt x="1087704" y="73037"/>
                  </a:lnTo>
                  <a:lnTo>
                    <a:pt x="1094968" y="77622"/>
                  </a:lnTo>
                  <a:lnTo>
                    <a:pt x="1099324" y="85280"/>
                  </a:lnTo>
                  <a:lnTo>
                    <a:pt x="1100785" y="96012"/>
                  </a:lnTo>
                  <a:lnTo>
                    <a:pt x="1100785" y="113030"/>
                  </a:lnTo>
                  <a:lnTo>
                    <a:pt x="1100785" y="131445"/>
                  </a:lnTo>
                  <a:lnTo>
                    <a:pt x="1098118" y="138430"/>
                  </a:lnTo>
                  <a:lnTo>
                    <a:pt x="1092911" y="143891"/>
                  </a:lnTo>
                  <a:lnTo>
                    <a:pt x="1087831" y="149479"/>
                  </a:lnTo>
                  <a:lnTo>
                    <a:pt x="1081227" y="152273"/>
                  </a:lnTo>
                  <a:lnTo>
                    <a:pt x="1067638" y="152273"/>
                  </a:lnTo>
                  <a:lnTo>
                    <a:pt x="1062939" y="150749"/>
                  </a:lnTo>
                  <a:lnTo>
                    <a:pt x="1059510" y="147574"/>
                  </a:lnTo>
                  <a:lnTo>
                    <a:pt x="1056081" y="144526"/>
                  </a:lnTo>
                  <a:lnTo>
                    <a:pt x="1054303" y="140589"/>
                  </a:lnTo>
                  <a:lnTo>
                    <a:pt x="1054303" y="129159"/>
                  </a:lnTo>
                  <a:lnTo>
                    <a:pt x="1076782" y="116459"/>
                  </a:lnTo>
                  <a:lnTo>
                    <a:pt x="1100785" y="113030"/>
                  </a:lnTo>
                  <a:lnTo>
                    <a:pt x="1100785" y="96012"/>
                  </a:lnTo>
                  <a:lnTo>
                    <a:pt x="1066749" y="100838"/>
                  </a:lnTo>
                  <a:lnTo>
                    <a:pt x="1050480" y="105206"/>
                  </a:lnTo>
                  <a:lnTo>
                    <a:pt x="1038847" y="112941"/>
                  </a:lnTo>
                  <a:lnTo>
                    <a:pt x="1031862" y="124066"/>
                  </a:lnTo>
                  <a:lnTo>
                    <a:pt x="1029538" y="138557"/>
                  </a:lnTo>
                  <a:lnTo>
                    <a:pt x="1030122" y="145707"/>
                  </a:lnTo>
                  <a:lnTo>
                    <a:pt x="1065479" y="171831"/>
                  </a:lnTo>
                  <a:lnTo>
                    <a:pt x="1076210" y="170573"/>
                  </a:lnTo>
                  <a:lnTo>
                    <a:pt x="1085570" y="166751"/>
                  </a:lnTo>
                  <a:lnTo>
                    <a:pt x="1093546" y="160375"/>
                  </a:lnTo>
                  <a:lnTo>
                    <a:pt x="1099489" y="152273"/>
                  </a:lnTo>
                  <a:lnTo>
                    <a:pt x="1100150" y="151384"/>
                  </a:lnTo>
                  <a:lnTo>
                    <a:pt x="1100658" y="151384"/>
                  </a:lnTo>
                  <a:lnTo>
                    <a:pt x="1100658" y="169164"/>
                  </a:lnTo>
                  <a:lnTo>
                    <a:pt x="1125677" y="169164"/>
                  </a:lnTo>
                  <a:lnTo>
                    <a:pt x="1125677" y="151384"/>
                  </a:lnTo>
                  <a:lnTo>
                    <a:pt x="1125677" y="113030"/>
                  </a:lnTo>
                  <a:lnTo>
                    <a:pt x="1125677" y="94869"/>
                  </a:lnTo>
                  <a:close/>
                </a:path>
                <a:path w="1981835" h="223519">
                  <a:moveTo>
                    <a:pt x="1216964" y="97256"/>
                  </a:moveTo>
                  <a:lnTo>
                    <a:pt x="1156030" y="97256"/>
                  </a:lnTo>
                  <a:lnTo>
                    <a:pt x="1156030" y="116332"/>
                  </a:lnTo>
                  <a:lnTo>
                    <a:pt x="1216964" y="116332"/>
                  </a:lnTo>
                  <a:lnTo>
                    <a:pt x="1216964" y="97256"/>
                  </a:lnTo>
                  <a:close/>
                </a:path>
                <a:path w="1981835" h="223519">
                  <a:moveTo>
                    <a:pt x="1322273" y="143383"/>
                  </a:moveTo>
                  <a:lnTo>
                    <a:pt x="1303731" y="109093"/>
                  </a:lnTo>
                  <a:lnTo>
                    <a:pt x="1299794" y="106934"/>
                  </a:lnTo>
                  <a:lnTo>
                    <a:pt x="1295349" y="104902"/>
                  </a:lnTo>
                  <a:lnTo>
                    <a:pt x="1290523" y="102870"/>
                  </a:lnTo>
                  <a:lnTo>
                    <a:pt x="1280617" y="99441"/>
                  </a:lnTo>
                  <a:lnTo>
                    <a:pt x="1277696" y="98298"/>
                  </a:lnTo>
                  <a:lnTo>
                    <a:pt x="1275283" y="97155"/>
                  </a:lnTo>
                  <a:lnTo>
                    <a:pt x="1273251" y="95758"/>
                  </a:lnTo>
                  <a:lnTo>
                    <a:pt x="1271219" y="94488"/>
                  </a:lnTo>
                  <a:lnTo>
                    <a:pt x="1269695" y="92964"/>
                  </a:lnTo>
                  <a:lnTo>
                    <a:pt x="1268679" y="91313"/>
                  </a:lnTo>
                  <a:lnTo>
                    <a:pt x="1267536" y="89535"/>
                  </a:lnTo>
                  <a:lnTo>
                    <a:pt x="1267028" y="87503"/>
                  </a:lnTo>
                  <a:lnTo>
                    <a:pt x="1267028" y="83058"/>
                  </a:lnTo>
                  <a:lnTo>
                    <a:pt x="1267536" y="81153"/>
                  </a:lnTo>
                  <a:lnTo>
                    <a:pt x="1268679" y="79502"/>
                  </a:lnTo>
                  <a:lnTo>
                    <a:pt x="1269695" y="77851"/>
                  </a:lnTo>
                  <a:lnTo>
                    <a:pt x="1285316" y="71374"/>
                  </a:lnTo>
                  <a:lnTo>
                    <a:pt x="1288618" y="71374"/>
                  </a:lnTo>
                  <a:lnTo>
                    <a:pt x="1296200" y="71907"/>
                  </a:lnTo>
                  <a:lnTo>
                    <a:pt x="1303362" y="73456"/>
                  </a:lnTo>
                  <a:lnTo>
                    <a:pt x="1310055" y="76047"/>
                  </a:lnTo>
                  <a:lnTo>
                    <a:pt x="1316304" y="79629"/>
                  </a:lnTo>
                  <a:lnTo>
                    <a:pt x="1316304" y="71374"/>
                  </a:lnTo>
                  <a:lnTo>
                    <a:pt x="1316304" y="57023"/>
                  </a:lnTo>
                  <a:lnTo>
                    <a:pt x="1309814" y="54940"/>
                  </a:lnTo>
                  <a:lnTo>
                    <a:pt x="1302943" y="53428"/>
                  </a:lnTo>
                  <a:lnTo>
                    <a:pt x="1295666" y="52514"/>
                  </a:lnTo>
                  <a:lnTo>
                    <a:pt x="1287983" y="52197"/>
                  </a:lnTo>
                  <a:lnTo>
                    <a:pt x="1282014" y="52197"/>
                  </a:lnTo>
                  <a:lnTo>
                    <a:pt x="1244930" y="71907"/>
                  </a:lnTo>
                  <a:lnTo>
                    <a:pt x="1242517" y="75692"/>
                  </a:lnTo>
                  <a:lnTo>
                    <a:pt x="1241475" y="79629"/>
                  </a:lnTo>
                  <a:lnTo>
                    <a:pt x="1241374" y="91313"/>
                  </a:lnTo>
                  <a:lnTo>
                    <a:pt x="1241882" y="94361"/>
                  </a:lnTo>
                  <a:lnTo>
                    <a:pt x="1258138" y="113792"/>
                  </a:lnTo>
                  <a:lnTo>
                    <a:pt x="1261948" y="115951"/>
                  </a:lnTo>
                  <a:lnTo>
                    <a:pt x="1266139" y="117856"/>
                  </a:lnTo>
                  <a:lnTo>
                    <a:pt x="1270838" y="119761"/>
                  </a:lnTo>
                  <a:lnTo>
                    <a:pt x="1281125" y="123571"/>
                  </a:lnTo>
                  <a:lnTo>
                    <a:pt x="1284300" y="124714"/>
                  </a:lnTo>
                  <a:lnTo>
                    <a:pt x="1286967" y="125984"/>
                  </a:lnTo>
                  <a:lnTo>
                    <a:pt x="1291539" y="128778"/>
                  </a:lnTo>
                  <a:lnTo>
                    <a:pt x="1293317" y="130429"/>
                  </a:lnTo>
                  <a:lnTo>
                    <a:pt x="1294587" y="132207"/>
                  </a:lnTo>
                  <a:lnTo>
                    <a:pt x="1295984" y="133985"/>
                  </a:lnTo>
                  <a:lnTo>
                    <a:pt x="1296619" y="136271"/>
                  </a:lnTo>
                  <a:lnTo>
                    <a:pt x="1296619" y="138811"/>
                  </a:lnTo>
                  <a:lnTo>
                    <a:pt x="1295158" y="144894"/>
                  </a:lnTo>
                  <a:lnTo>
                    <a:pt x="1290789" y="149212"/>
                  </a:lnTo>
                  <a:lnTo>
                    <a:pt x="1283487" y="151803"/>
                  </a:lnTo>
                  <a:lnTo>
                    <a:pt x="1273251" y="152654"/>
                  </a:lnTo>
                  <a:lnTo>
                    <a:pt x="1264666" y="151968"/>
                  </a:lnTo>
                  <a:lnTo>
                    <a:pt x="1256461" y="149898"/>
                  </a:lnTo>
                  <a:lnTo>
                    <a:pt x="1248613" y="146443"/>
                  </a:lnTo>
                  <a:lnTo>
                    <a:pt x="1241120" y="141605"/>
                  </a:lnTo>
                  <a:lnTo>
                    <a:pt x="1241120" y="165608"/>
                  </a:lnTo>
                  <a:lnTo>
                    <a:pt x="1248295" y="168351"/>
                  </a:lnTo>
                  <a:lnTo>
                    <a:pt x="1256131" y="170294"/>
                  </a:lnTo>
                  <a:lnTo>
                    <a:pt x="1264577" y="171450"/>
                  </a:lnTo>
                  <a:lnTo>
                    <a:pt x="1273632" y="171831"/>
                  </a:lnTo>
                  <a:lnTo>
                    <a:pt x="1280109" y="171831"/>
                  </a:lnTo>
                  <a:lnTo>
                    <a:pt x="1315669" y="157099"/>
                  </a:lnTo>
                  <a:lnTo>
                    <a:pt x="1318412" y="152654"/>
                  </a:lnTo>
                  <a:lnTo>
                    <a:pt x="1321003" y="148463"/>
                  </a:lnTo>
                  <a:lnTo>
                    <a:pt x="1322273" y="143383"/>
                  </a:lnTo>
                  <a:close/>
                </a:path>
                <a:path w="1981835" h="223519">
                  <a:moveTo>
                    <a:pt x="1448892" y="98806"/>
                  </a:moveTo>
                  <a:lnTo>
                    <a:pt x="1446504" y="78397"/>
                  </a:lnTo>
                  <a:lnTo>
                    <a:pt x="1443748" y="72771"/>
                  </a:lnTo>
                  <a:lnTo>
                    <a:pt x="1439379" y="63842"/>
                  </a:lnTo>
                  <a:lnTo>
                    <a:pt x="1427505" y="55105"/>
                  </a:lnTo>
                  <a:lnTo>
                    <a:pt x="1410919" y="52197"/>
                  </a:lnTo>
                  <a:lnTo>
                    <a:pt x="1399527" y="53555"/>
                  </a:lnTo>
                  <a:lnTo>
                    <a:pt x="1389557" y="57632"/>
                  </a:lnTo>
                  <a:lnTo>
                    <a:pt x="1380998" y="64414"/>
                  </a:lnTo>
                  <a:lnTo>
                    <a:pt x="1373835" y="73914"/>
                  </a:lnTo>
                  <a:lnTo>
                    <a:pt x="1373327" y="73914"/>
                  </a:lnTo>
                  <a:lnTo>
                    <a:pt x="1373327" y="0"/>
                  </a:lnTo>
                  <a:lnTo>
                    <a:pt x="1347419" y="0"/>
                  </a:lnTo>
                  <a:lnTo>
                    <a:pt x="1347419" y="169164"/>
                  </a:lnTo>
                  <a:lnTo>
                    <a:pt x="1373327" y="169164"/>
                  </a:lnTo>
                  <a:lnTo>
                    <a:pt x="1373390" y="106680"/>
                  </a:lnTo>
                  <a:lnTo>
                    <a:pt x="1373822" y="100418"/>
                  </a:lnTo>
                  <a:lnTo>
                    <a:pt x="1392758" y="72771"/>
                  </a:lnTo>
                  <a:lnTo>
                    <a:pt x="1400378" y="72771"/>
                  </a:lnTo>
                  <a:lnTo>
                    <a:pt x="1410284" y="74891"/>
                  </a:lnTo>
                  <a:lnTo>
                    <a:pt x="1417345" y="81254"/>
                  </a:lnTo>
                  <a:lnTo>
                    <a:pt x="1421574" y="91846"/>
                  </a:lnTo>
                  <a:lnTo>
                    <a:pt x="1422984" y="106680"/>
                  </a:lnTo>
                  <a:lnTo>
                    <a:pt x="1422984" y="169164"/>
                  </a:lnTo>
                  <a:lnTo>
                    <a:pt x="1448892" y="169164"/>
                  </a:lnTo>
                  <a:lnTo>
                    <a:pt x="1448892" y="98806"/>
                  </a:lnTo>
                  <a:close/>
                </a:path>
                <a:path w="1981835" h="223519">
                  <a:moveTo>
                    <a:pt x="1567637" y="94869"/>
                  </a:moveTo>
                  <a:lnTo>
                    <a:pt x="1543304" y="54864"/>
                  </a:lnTo>
                  <a:lnTo>
                    <a:pt x="1524330" y="52197"/>
                  </a:lnTo>
                  <a:lnTo>
                    <a:pt x="1512862" y="52870"/>
                  </a:lnTo>
                  <a:lnTo>
                    <a:pt x="1502117" y="54889"/>
                  </a:lnTo>
                  <a:lnTo>
                    <a:pt x="1492046" y="58254"/>
                  </a:lnTo>
                  <a:lnTo>
                    <a:pt x="1482674" y="62992"/>
                  </a:lnTo>
                  <a:lnTo>
                    <a:pt x="1482674" y="85598"/>
                  </a:lnTo>
                  <a:lnTo>
                    <a:pt x="1491119" y="79438"/>
                  </a:lnTo>
                  <a:lnTo>
                    <a:pt x="1500085" y="75031"/>
                  </a:lnTo>
                  <a:lnTo>
                    <a:pt x="1509547" y="72390"/>
                  </a:lnTo>
                  <a:lnTo>
                    <a:pt x="1519504" y="71501"/>
                  </a:lnTo>
                  <a:lnTo>
                    <a:pt x="1529664" y="73037"/>
                  </a:lnTo>
                  <a:lnTo>
                    <a:pt x="1536928" y="77622"/>
                  </a:lnTo>
                  <a:lnTo>
                    <a:pt x="1541284" y="85280"/>
                  </a:lnTo>
                  <a:lnTo>
                    <a:pt x="1542745" y="96012"/>
                  </a:lnTo>
                  <a:lnTo>
                    <a:pt x="1542745" y="113030"/>
                  </a:lnTo>
                  <a:lnTo>
                    <a:pt x="1542745" y="131445"/>
                  </a:lnTo>
                  <a:lnTo>
                    <a:pt x="1540078" y="138430"/>
                  </a:lnTo>
                  <a:lnTo>
                    <a:pt x="1534871" y="143891"/>
                  </a:lnTo>
                  <a:lnTo>
                    <a:pt x="1529791" y="149479"/>
                  </a:lnTo>
                  <a:lnTo>
                    <a:pt x="1523187" y="152273"/>
                  </a:lnTo>
                  <a:lnTo>
                    <a:pt x="1509598" y="152273"/>
                  </a:lnTo>
                  <a:lnTo>
                    <a:pt x="1504899" y="150749"/>
                  </a:lnTo>
                  <a:lnTo>
                    <a:pt x="1501470" y="147574"/>
                  </a:lnTo>
                  <a:lnTo>
                    <a:pt x="1498041" y="144526"/>
                  </a:lnTo>
                  <a:lnTo>
                    <a:pt x="1496263" y="140589"/>
                  </a:lnTo>
                  <a:lnTo>
                    <a:pt x="1496263" y="129159"/>
                  </a:lnTo>
                  <a:lnTo>
                    <a:pt x="1518742" y="116459"/>
                  </a:lnTo>
                  <a:lnTo>
                    <a:pt x="1542745" y="113030"/>
                  </a:lnTo>
                  <a:lnTo>
                    <a:pt x="1542745" y="96012"/>
                  </a:lnTo>
                  <a:lnTo>
                    <a:pt x="1508709" y="100838"/>
                  </a:lnTo>
                  <a:lnTo>
                    <a:pt x="1492440" y="105206"/>
                  </a:lnTo>
                  <a:lnTo>
                    <a:pt x="1480807" y="112941"/>
                  </a:lnTo>
                  <a:lnTo>
                    <a:pt x="1473822" y="124066"/>
                  </a:lnTo>
                  <a:lnTo>
                    <a:pt x="1471498" y="138557"/>
                  </a:lnTo>
                  <a:lnTo>
                    <a:pt x="1472082" y="145707"/>
                  </a:lnTo>
                  <a:lnTo>
                    <a:pt x="1507439" y="171831"/>
                  </a:lnTo>
                  <a:lnTo>
                    <a:pt x="1518170" y="170573"/>
                  </a:lnTo>
                  <a:lnTo>
                    <a:pt x="1527530" y="166751"/>
                  </a:lnTo>
                  <a:lnTo>
                    <a:pt x="1535506" y="160375"/>
                  </a:lnTo>
                  <a:lnTo>
                    <a:pt x="1541449" y="152273"/>
                  </a:lnTo>
                  <a:lnTo>
                    <a:pt x="1542110" y="151384"/>
                  </a:lnTo>
                  <a:lnTo>
                    <a:pt x="1542618" y="151384"/>
                  </a:lnTo>
                  <a:lnTo>
                    <a:pt x="1542618" y="169164"/>
                  </a:lnTo>
                  <a:lnTo>
                    <a:pt x="1567637" y="169164"/>
                  </a:lnTo>
                  <a:lnTo>
                    <a:pt x="1567637" y="151384"/>
                  </a:lnTo>
                  <a:lnTo>
                    <a:pt x="1567637" y="113030"/>
                  </a:lnTo>
                  <a:lnTo>
                    <a:pt x="1567637" y="94869"/>
                  </a:lnTo>
                  <a:close/>
                </a:path>
                <a:path w="1981835" h="223519">
                  <a:moveTo>
                    <a:pt x="1665173" y="54991"/>
                  </a:moveTo>
                  <a:lnTo>
                    <a:pt x="1662633" y="53594"/>
                  </a:lnTo>
                  <a:lnTo>
                    <a:pt x="1659077" y="52959"/>
                  </a:lnTo>
                  <a:lnTo>
                    <a:pt x="1647901" y="52959"/>
                  </a:lnTo>
                  <a:lnTo>
                    <a:pt x="1642059" y="55118"/>
                  </a:lnTo>
                  <a:lnTo>
                    <a:pt x="1636852" y="59690"/>
                  </a:lnTo>
                  <a:lnTo>
                    <a:pt x="1631645" y="64135"/>
                  </a:lnTo>
                  <a:lnTo>
                    <a:pt x="1627708" y="70485"/>
                  </a:lnTo>
                  <a:lnTo>
                    <a:pt x="1625168" y="78486"/>
                  </a:lnTo>
                  <a:lnTo>
                    <a:pt x="1624787" y="78486"/>
                  </a:lnTo>
                  <a:lnTo>
                    <a:pt x="1624787" y="54864"/>
                  </a:lnTo>
                  <a:lnTo>
                    <a:pt x="1598879" y="54864"/>
                  </a:lnTo>
                  <a:lnTo>
                    <a:pt x="1598879" y="169164"/>
                  </a:lnTo>
                  <a:lnTo>
                    <a:pt x="1624787" y="169164"/>
                  </a:lnTo>
                  <a:lnTo>
                    <a:pt x="1624787" y="114554"/>
                  </a:lnTo>
                  <a:lnTo>
                    <a:pt x="1625257" y="106083"/>
                  </a:lnTo>
                  <a:lnTo>
                    <a:pt x="1643964" y="75946"/>
                  </a:lnTo>
                  <a:lnTo>
                    <a:pt x="1657553" y="75946"/>
                  </a:lnTo>
                  <a:lnTo>
                    <a:pt x="1661998" y="77089"/>
                  </a:lnTo>
                  <a:lnTo>
                    <a:pt x="1665173" y="79629"/>
                  </a:lnTo>
                  <a:lnTo>
                    <a:pt x="1665173" y="75946"/>
                  </a:lnTo>
                  <a:lnTo>
                    <a:pt x="1665173" y="54991"/>
                  </a:lnTo>
                  <a:close/>
                </a:path>
                <a:path w="1981835" h="223519">
                  <a:moveTo>
                    <a:pt x="1710131" y="54864"/>
                  </a:moveTo>
                  <a:lnTo>
                    <a:pt x="1684223" y="54864"/>
                  </a:lnTo>
                  <a:lnTo>
                    <a:pt x="1684223" y="169164"/>
                  </a:lnTo>
                  <a:lnTo>
                    <a:pt x="1710131" y="169164"/>
                  </a:lnTo>
                  <a:lnTo>
                    <a:pt x="1710131" y="54864"/>
                  </a:lnTo>
                  <a:close/>
                </a:path>
                <a:path w="1981835" h="223519">
                  <a:moveTo>
                    <a:pt x="1712925" y="12065"/>
                  </a:moveTo>
                  <a:lnTo>
                    <a:pt x="1711401" y="8509"/>
                  </a:lnTo>
                  <a:lnTo>
                    <a:pt x="1708353" y="5715"/>
                  </a:lnTo>
                  <a:lnTo>
                    <a:pt x="1705305" y="2794"/>
                  </a:lnTo>
                  <a:lnTo>
                    <a:pt x="1701622" y="1397"/>
                  </a:lnTo>
                  <a:lnTo>
                    <a:pt x="1692986" y="1397"/>
                  </a:lnTo>
                  <a:lnTo>
                    <a:pt x="1689303" y="2794"/>
                  </a:lnTo>
                  <a:lnTo>
                    <a:pt x="1686382" y="5715"/>
                  </a:lnTo>
                  <a:lnTo>
                    <a:pt x="1683334" y="8509"/>
                  </a:lnTo>
                  <a:lnTo>
                    <a:pt x="1681810" y="12065"/>
                  </a:lnTo>
                  <a:lnTo>
                    <a:pt x="1681810" y="20574"/>
                  </a:lnTo>
                  <a:lnTo>
                    <a:pt x="1683334" y="24003"/>
                  </a:lnTo>
                  <a:lnTo>
                    <a:pt x="1686382" y="26797"/>
                  </a:lnTo>
                  <a:lnTo>
                    <a:pt x="1689303" y="29591"/>
                  </a:lnTo>
                  <a:lnTo>
                    <a:pt x="1692986" y="30861"/>
                  </a:lnTo>
                  <a:lnTo>
                    <a:pt x="1701622" y="30861"/>
                  </a:lnTo>
                  <a:lnTo>
                    <a:pt x="1705305" y="29464"/>
                  </a:lnTo>
                  <a:lnTo>
                    <a:pt x="1708353" y="26670"/>
                  </a:lnTo>
                  <a:lnTo>
                    <a:pt x="1711401" y="23749"/>
                  </a:lnTo>
                  <a:lnTo>
                    <a:pt x="1712810" y="20574"/>
                  </a:lnTo>
                  <a:lnTo>
                    <a:pt x="1712925" y="12065"/>
                  </a:lnTo>
                  <a:close/>
                </a:path>
                <a:path w="1981835" h="223519">
                  <a:moveTo>
                    <a:pt x="1845386" y="99314"/>
                  </a:moveTo>
                  <a:lnTo>
                    <a:pt x="1830120" y="59055"/>
                  </a:lnTo>
                  <a:lnTo>
                    <a:pt x="1807159" y="52197"/>
                  </a:lnTo>
                  <a:lnTo>
                    <a:pt x="1795754" y="53555"/>
                  </a:lnTo>
                  <a:lnTo>
                    <a:pt x="1785759" y="57632"/>
                  </a:lnTo>
                  <a:lnTo>
                    <a:pt x="1777187" y="64414"/>
                  </a:lnTo>
                  <a:lnTo>
                    <a:pt x="1770075" y="73914"/>
                  </a:lnTo>
                  <a:lnTo>
                    <a:pt x="1769567" y="73914"/>
                  </a:lnTo>
                  <a:lnTo>
                    <a:pt x="1769567" y="54864"/>
                  </a:lnTo>
                  <a:lnTo>
                    <a:pt x="1743659" y="54864"/>
                  </a:lnTo>
                  <a:lnTo>
                    <a:pt x="1743659" y="169164"/>
                  </a:lnTo>
                  <a:lnTo>
                    <a:pt x="1769567" y="169164"/>
                  </a:lnTo>
                  <a:lnTo>
                    <a:pt x="1769567" y="94996"/>
                  </a:lnTo>
                  <a:lnTo>
                    <a:pt x="1772234" y="87503"/>
                  </a:lnTo>
                  <a:lnTo>
                    <a:pt x="1777314" y="81661"/>
                  </a:lnTo>
                  <a:lnTo>
                    <a:pt x="1782394" y="75692"/>
                  </a:lnTo>
                  <a:lnTo>
                    <a:pt x="1786407" y="73914"/>
                  </a:lnTo>
                  <a:lnTo>
                    <a:pt x="1788998" y="72771"/>
                  </a:lnTo>
                  <a:lnTo>
                    <a:pt x="1796872" y="72771"/>
                  </a:lnTo>
                  <a:lnTo>
                    <a:pt x="1806778" y="74777"/>
                  </a:lnTo>
                  <a:lnTo>
                    <a:pt x="1813839" y="80772"/>
                  </a:lnTo>
                  <a:lnTo>
                    <a:pt x="1818068" y="90779"/>
                  </a:lnTo>
                  <a:lnTo>
                    <a:pt x="1819478" y="104775"/>
                  </a:lnTo>
                  <a:lnTo>
                    <a:pt x="1819478" y="169164"/>
                  </a:lnTo>
                  <a:lnTo>
                    <a:pt x="1845386" y="169164"/>
                  </a:lnTo>
                  <a:lnTo>
                    <a:pt x="1845386" y="99314"/>
                  </a:lnTo>
                  <a:close/>
                </a:path>
                <a:path w="1981835" h="223519">
                  <a:moveTo>
                    <a:pt x="1981784" y="54864"/>
                  </a:moveTo>
                  <a:lnTo>
                    <a:pt x="1956130" y="54864"/>
                  </a:lnTo>
                  <a:lnTo>
                    <a:pt x="1956130" y="93980"/>
                  </a:lnTo>
                  <a:lnTo>
                    <a:pt x="1956130" y="116840"/>
                  </a:lnTo>
                  <a:lnTo>
                    <a:pt x="1934921" y="151257"/>
                  </a:lnTo>
                  <a:lnTo>
                    <a:pt x="1917141" y="151257"/>
                  </a:lnTo>
                  <a:lnTo>
                    <a:pt x="1896821" y="114173"/>
                  </a:lnTo>
                  <a:lnTo>
                    <a:pt x="1897341" y="104990"/>
                  </a:lnTo>
                  <a:lnTo>
                    <a:pt x="1921230" y="73571"/>
                  </a:lnTo>
                  <a:lnTo>
                    <a:pt x="1928190" y="72898"/>
                  </a:lnTo>
                  <a:lnTo>
                    <a:pt x="1936191" y="72898"/>
                  </a:lnTo>
                  <a:lnTo>
                    <a:pt x="1942795" y="75692"/>
                  </a:lnTo>
                  <a:lnTo>
                    <a:pt x="1953463" y="87122"/>
                  </a:lnTo>
                  <a:lnTo>
                    <a:pt x="1956130" y="93980"/>
                  </a:lnTo>
                  <a:lnTo>
                    <a:pt x="1956130" y="54864"/>
                  </a:lnTo>
                  <a:lnTo>
                    <a:pt x="1955876" y="54864"/>
                  </a:lnTo>
                  <a:lnTo>
                    <a:pt x="1955876" y="70739"/>
                  </a:lnTo>
                  <a:lnTo>
                    <a:pt x="1955368" y="70739"/>
                  </a:lnTo>
                  <a:lnTo>
                    <a:pt x="1949196" y="62649"/>
                  </a:lnTo>
                  <a:lnTo>
                    <a:pt x="1941550" y="56857"/>
                  </a:lnTo>
                  <a:lnTo>
                    <a:pt x="1932432" y="53365"/>
                  </a:lnTo>
                  <a:lnTo>
                    <a:pt x="1921840" y="52197"/>
                  </a:lnTo>
                  <a:lnTo>
                    <a:pt x="1910473" y="53276"/>
                  </a:lnTo>
                  <a:lnTo>
                    <a:pt x="1878114" y="78790"/>
                  </a:lnTo>
                  <a:lnTo>
                    <a:pt x="1870468" y="116840"/>
                  </a:lnTo>
                  <a:lnTo>
                    <a:pt x="1871192" y="127914"/>
                  </a:lnTo>
                  <a:lnTo>
                    <a:pt x="1890001" y="163271"/>
                  </a:lnTo>
                  <a:lnTo>
                    <a:pt x="1916760" y="171831"/>
                  </a:lnTo>
                  <a:lnTo>
                    <a:pt x="1928876" y="170472"/>
                  </a:lnTo>
                  <a:lnTo>
                    <a:pt x="1939340" y="166395"/>
                  </a:lnTo>
                  <a:lnTo>
                    <a:pt x="1948167" y="159562"/>
                  </a:lnTo>
                  <a:lnTo>
                    <a:pt x="1954403" y="151257"/>
                  </a:lnTo>
                  <a:lnTo>
                    <a:pt x="1955368" y="149987"/>
                  </a:lnTo>
                  <a:lnTo>
                    <a:pt x="1955876" y="149987"/>
                  </a:lnTo>
                  <a:lnTo>
                    <a:pt x="1955761" y="163271"/>
                  </a:lnTo>
                  <a:lnTo>
                    <a:pt x="1953323" y="180073"/>
                  </a:lnTo>
                  <a:lnTo>
                    <a:pt x="1945678" y="192570"/>
                  </a:lnTo>
                  <a:lnTo>
                    <a:pt x="1932940" y="200075"/>
                  </a:lnTo>
                  <a:lnTo>
                    <a:pt x="1915109" y="202565"/>
                  </a:lnTo>
                  <a:lnTo>
                    <a:pt x="1906587" y="201904"/>
                  </a:lnTo>
                  <a:lnTo>
                    <a:pt x="1897799" y="199898"/>
                  </a:lnTo>
                  <a:lnTo>
                    <a:pt x="1888782" y="196570"/>
                  </a:lnTo>
                  <a:lnTo>
                    <a:pt x="1879549" y="191897"/>
                  </a:lnTo>
                  <a:lnTo>
                    <a:pt x="1879549" y="215519"/>
                  </a:lnTo>
                  <a:lnTo>
                    <a:pt x="1888185" y="218782"/>
                  </a:lnTo>
                  <a:lnTo>
                    <a:pt x="1897545" y="221132"/>
                  </a:lnTo>
                  <a:lnTo>
                    <a:pt x="1907616" y="222542"/>
                  </a:lnTo>
                  <a:lnTo>
                    <a:pt x="1918411" y="223012"/>
                  </a:lnTo>
                  <a:lnTo>
                    <a:pt x="1946148" y="219087"/>
                  </a:lnTo>
                  <a:lnTo>
                    <a:pt x="1965947" y="207289"/>
                  </a:lnTo>
                  <a:lnTo>
                    <a:pt x="1968792" y="202565"/>
                  </a:lnTo>
                  <a:lnTo>
                    <a:pt x="1977821" y="187604"/>
                  </a:lnTo>
                  <a:lnTo>
                    <a:pt x="1981784" y="160020"/>
                  </a:lnTo>
                  <a:lnTo>
                    <a:pt x="1981784" y="149987"/>
                  </a:lnTo>
                  <a:lnTo>
                    <a:pt x="1981784" y="72898"/>
                  </a:lnTo>
                  <a:lnTo>
                    <a:pt x="1981784" y="70739"/>
                  </a:lnTo>
                  <a:lnTo>
                    <a:pt x="1981784" y="548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3050" y="2612390"/>
              <a:ext cx="28701" cy="10502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926588" y="2562986"/>
            <a:ext cx="5682615" cy="200025"/>
            <a:chOff x="2926588" y="2562986"/>
            <a:chExt cx="5682615" cy="20002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6588" y="2573273"/>
              <a:ext cx="384301" cy="1442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9846" y="2652327"/>
              <a:ext cx="54037" cy="127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6681" y="2562986"/>
              <a:ext cx="4313301" cy="1998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7922" y="2652327"/>
              <a:ext cx="54038" cy="127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0853" y="2611500"/>
              <a:ext cx="768223" cy="151384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5172" y="2932429"/>
            <a:ext cx="44145" cy="4406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8859" y="2884932"/>
            <a:ext cx="8018424" cy="1739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95172" y="3194557"/>
            <a:ext cx="44145" cy="44068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233017" y="3147060"/>
            <a:ext cx="2268220" cy="173990"/>
            <a:chOff x="1233017" y="3147060"/>
            <a:chExt cx="2268220" cy="17399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3017" y="3147060"/>
              <a:ext cx="1522628" cy="1729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80411" y="3223712"/>
              <a:ext cx="47537" cy="1123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53944" y="3187827"/>
              <a:ext cx="646938" cy="13322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560571" y="3146932"/>
            <a:ext cx="1797685" cy="173990"/>
            <a:chOff x="3560571" y="3146932"/>
            <a:chExt cx="1797685" cy="173990"/>
          </a:xfrm>
        </p:grpSpPr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60571" y="3146932"/>
              <a:ext cx="1750314" cy="17398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32983" y="3256406"/>
              <a:ext cx="25018" cy="2514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921829" y="3751897"/>
            <a:ext cx="10454005" cy="2308225"/>
            <a:chOff x="921829" y="3751897"/>
            <a:chExt cx="10454005" cy="2308225"/>
          </a:xfrm>
        </p:grpSpPr>
        <p:sp>
          <p:nvSpPr>
            <p:cNvPr id="50" name="object 50"/>
            <p:cNvSpPr/>
            <p:nvPr/>
          </p:nvSpPr>
          <p:spPr>
            <a:xfrm>
              <a:off x="926591" y="3756659"/>
              <a:ext cx="10444480" cy="2298700"/>
            </a:xfrm>
            <a:custGeom>
              <a:avLst/>
              <a:gdLst/>
              <a:ahLst/>
              <a:cxnLst/>
              <a:rect l="l" t="t" r="r" b="b"/>
              <a:pathLst>
                <a:path w="10444480" h="2298700">
                  <a:moveTo>
                    <a:pt x="0" y="2298192"/>
                  </a:moveTo>
                  <a:lnTo>
                    <a:pt x="10443972" y="2298192"/>
                  </a:lnTo>
                  <a:lnTo>
                    <a:pt x="10443972" y="0"/>
                  </a:lnTo>
                  <a:lnTo>
                    <a:pt x="0" y="0"/>
                  </a:lnTo>
                  <a:lnTo>
                    <a:pt x="0" y="2298192"/>
                  </a:lnTo>
                  <a:close/>
                </a:path>
              </a:pathLst>
            </a:custGeom>
            <a:ln w="9144">
              <a:solidFill>
                <a:srgbClr val="95E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44596" y="4101083"/>
              <a:ext cx="622300" cy="411480"/>
            </a:xfrm>
            <a:custGeom>
              <a:avLst/>
              <a:gdLst/>
              <a:ahLst/>
              <a:cxnLst/>
              <a:rect l="l" t="t" r="r" b="b"/>
              <a:pathLst>
                <a:path w="622300" h="411479">
                  <a:moveTo>
                    <a:pt x="310895" y="0"/>
                  </a:moveTo>
                  <a:lnTo>
                    <a:pt x="239610" y="1812"/>
                  </a:lnTo>
                  <a:lnTo>
                    <a:pt x="174171" y="6975"/>
                  </a:lnTo>
                  <a:lnTo>
                    <a:pt x="116446" y="15075"/>
                  </a:lnTo>
                  <a:lnTo>
                    <a:pt x="68300" y="25699"/>
                  </a:lnTo>
                  <a:lnTo>
                    <a:pt x="31599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99" y="373046"/>
                  </a:lnTo>
                  <a:lnTo>
                    <a:pt x="68300" y="385780"/>
                  </a:lnTo>
                  <a:lnTo>
                    <a:pt x="116446" y="396404"/>
                  </a:lnTo>
                  <a:lnTo>
                    <a:pt x="174171" y="404504"/>
                  </a:lnTo>
                  <a:lnTo>
                    <a:pt x="239610" y="409667"/>
                  </a:lnTo>
                  <a:lnTo>
                    <a:pt x="310895" y="411480"/>
                  </a:lnTo>
                  <a:lnTo>
                    <a:pt x="382181" y="409667"/>
                  </a:lnTo>
                  <a:lnTo>
                    <a:pt x="447620" y="404504"/>
                  </a:lnTo>
                  <a:lnTo>
                    <a:pt x="505345" y="396404"/>
                  </a:lnTo>
                  <a:lnTo>
                    <a:pt x="553491" y="385780"/>
                  </a:lnTo>
                  <a:lnTo>
                    <a:pt x="590192" y="373046"/>
                  </a:lnTo>
                  <a:lnTo>
                    <a:pt x="621792" y="342900"/>
                  </a:lnTo>
                  <a:lnTo>
                    <a:pt x="621792" y="68580"/>
                  </a:lnTo>
                  <a:lnTo>
                    <a:pt x="590192" y="38433"/>
                  </a:lnTo>
                  <a:lnTo>
                    <a:pt x="553491" y="25699"/>
                  </a:lnTo>
                  <a:lnTo>
                    <a:pt x="505345" y="15075"/>
                  </a:lnTo>
                  <a:lnTo>
                    <a:pt x="447620" y="6975"/>
                  </a:lnTo>
                  <a:lnTo>
                    <a:pt x="382181" y="1812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44596" y="4169663"/>
              <a:ext cx="622300" cy="68580"/>
            </a:xfrm>
            <a:custGeom>
              <a:avLst/>
              <a:gdLst/>
              <a:ahLst/>
              <a:cxnLst/>
              <a:rect l="l" t="t" r="r" b="b"/>
              <a:pathLst>
                <a:path w="622300" h="68579">
                  <a:moveTo>
                    <a:pt x="621792" y="0"/>
                  </a:moveTo>
                  <a:lnTo>
                    <a:pt x="590192" y="30146"/>
                  </a:lnTo>
                  <a:lnTo>
                    <a:pt x="553491" y="42880"/>
                  </a:lnTo>
                  <a:lnTo>
                    <a:pt x="505345" y="53504"/>
                  </a:lnTo>
                  <a:lnTo>
                    <a:pt x="447620" y="61604"/>
                  </a:lnTo>
                  <a:lnTo>
                    <a:pt x="382181" y="66767"/>
                  </a:lnTo>
                  <a:lnTo>
                    <a:pt x="310895" y="68580"/>
                  </a:lnTo>
                  <a:lnTo>
                    <a:pt x="239610" y="66767"/>
                  </a:lnTo>
                  <a:lnTo>
                    <a:pt x="174171" y="61604"/>
                  </a:lnTo>
                  <a:lnTo>
                    <a:pt x="116446" y="53504"/>
                  </a:lnTo>
                  <a:lnTo>
                    <a:pt x="68300" y="42880"/>
                  </a:lnTo>
                  <a:lnTo>
                    <a:pt x="31599" y="30146"/>
                  </a:lnTo>
                  <a:lnTo>
                    <a:pt x="8210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98691" y="4101083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46"/>
                  </a:lnTo>
                  <a:lnTo>
                    <a:pt x="68120" y="385780"/>
                  </a:lnTo>
                  <a:lnTo>
                    <a:pt x="116143" y="396404"/>
                  </a:lnTo>
                  <a:lnTo>
                    <a:pt x="173727" y="404504"/>
                  </a:lnTo>
                  <a:lnTo>
                    <a:pt x="239010" y="409667"/>
                  </a:lnTo>
                  <a:lnTo>
                    <a:pt x="310134" y="411480"/>
                  </a:lnTo>
                  <a:lnTo>
                    <a:pt x="381257" y="409667"/>
                  </a:lnTo>
                  <a:lnTo>
                    <a:pt x="446540" y="404504"/>
                  </a:lnTo>
                  <a:lnTo>
                    <a:pt x="504124" y="396404"/>
                  </a:lnTo>
                  <a:lnTo>
                    <a:pt x="552147" y="385780"/>
                  </a:lnTo>
                  <a:lnTo>
                    <a:pt x="588752" y="373046"/>
                  </a:lnTo>
                  <a:lnTo>
                    <a:pt x="620267" y="342900"/>
                  </a:lnTo>
                  <a:lnTo>
                    <a:pt x="620267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98691" y="4169663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7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80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33203" y="4133087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46"/>
                  </a:lnTo>
                  <a:lnTo>
                    <a:pt x="68120" y="385780"/>
                  </a:lnTo>
                  <a:lnTo>
                    <a:pt x="116143" y="396404"/>
                  </a:lnTo>
                  <a:lnTo>
                    <a:pt x="173727" y="404504"/>
                  </a:lnTo>
                  <a:lnTo>
                    <a:pt x="239010" y="409667"/>
                  </a:lnTo>
                  <a:lnTo>
                    <a:pt x="310134" y="411480"/>
                  </a:lnTo>
                  <a:lnTo>
                    <a:pt x="381257" y="409667"/>
                  </a:lnTo>
                  <a:lnTo>
                    <a:pt x="446540" y="404504"/>
                  </a:lnTo>
                  <a:lnTo>
                    <a:pt x="504124" y="396404"/>
                  </a:lnTo>
                  <a:lnTo>
                    <a:pt x="552147" y="385780"/>
                  </a:lnTo>
                  <a:lnTo>
                    <a:pt x="588752" y="373046"/>
                  </a:lnTo>
                  <a:lnTo>
                    <a:pt x="620268" y="342900"/>
                  </a:lnTo>
                  <a:lnTo>
                    <a:pt x="620268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33203" y="4201667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8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79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11930" y="4273295"/>
              <a:ext cx="6957695" cy="147955"/>
            </a:xfrm>
            <a:custGeom>
              <a:avLst/>
              <a:gdLst/>
              <a:ahLst/>
              <a:cxnLst/>
              <a:rect l="l" t="t" r="r" b="b"/>
              <a:pathLst>
                <a:path w="6957695" h="147954">
                  <a:moveTo>
                    <a:pt x="539877" y="60198"/>
                  </a:moveTo>
                  <a:lnTo>
                    <a:pt x="501777" y="41148"/>
                  </a:lnTo>
                  <a:lnTo>
                    <a:pt x="425577" y="3048"/>
                  </a:lnTo>
                  <a:lnTo>
                    <a:pt x="425577" y="41148"/>
                  </a:lnTo>
                  <a:lnTo>
                    <a:pt x="0" y="41148"/>
                  </a:lnTo>
                  <a:lnTo>
                    <a:pt x="0" y="79248"/>
                  </a:lnTo>
                  <a:lnTo>
                    <a:pt x="425577" y="79248"/>
                  </a:lnTo>
                  <a:lnTo>
                    <a:pt x="425577" y="117348"/>
                  </a:lnTo>
                  <a:lnTo>
                    <a:pt x="501777" y="79248"/>
                  </a:lnTo>
                  <a:lnTo>
                    <a:pt x="539877" y="60198"/>
                  </a:lnTo>
                  <a:close/>
                </a:path>
                <a:path w="6957695" h="147954">
                  <a:moveTo>
                    <a:pt x="2094357" y="64770"/>
                  </a:moveTo>
                  <a:lnTo>
                    <a:pt x="2056257" y="45720"/>
                  </a:lnTo>
                  <a:lnTo>
                    <a:pt x="1980057" y="7620"/>
                  </a:lnTo>
                  <a:lnTo>
                    <a:pt x="1980057" y="45720"/>
                  </a:lnTo>
                  <a:lnTo>
                    <a:pt x="1554480" y="45720"/>
                  </a:lnTo>
                  <a:lnTo>
                    <a:pt x="1554480" y="83820"/>
                  </a:lnTo>
                  <a:lnTo>
                    <a:pt x="1980057" y="83820"/>
                  </a:lnTo>
                  <a:lnTo>
                    <a:pt x="1980057" y="121920"/>
                  </a:lnTo>
                  <a:lnTo>
                    <a:pt x="2056257" y="83820"/>
                  </a:lnTo>
                  <a:lnTo>
                    <a:pt x="2094357" y="64770"/>
                  </a:lnTo>
                  <a:close/>
                </a:path>
                <a:path w="6957695" h="147954">
                  <a:moveTo>
                    <a:pt x="3647313" y="60198"/>
                  </a:moveTo>
                  <a:lnTo>
                    <a:pt x="3609213" y="41148"/>
                  </a:lnTo>
                  <a:lnTo>
                    <a:pt x="3533013" y="3048"/>
                  </a:lnTo>
                  <a:lnTo>
                    <a:pt x="3533013" y="41148"/>
                  </a:lnTo>
                  <a:lnTo>
                    <a:pt x="3107436" y="41148"/>
                  </a:lnTo>
                  <a:lnTo>
                    <a:pt x="3107436" y="79248"/>
                  </a:lnTo>
                  <a:lnTo>
                    <a:pt x="3533013" y="79248"/>
                  </a:lnTo>
                  <a:lnTo>
                    <a:pt x="3533013" y="117348"/>
                  </a:lnTo>
                  <a:lnTo>
                    <a:pt x="3609213" y="79248"/>
                  </a:lnTo>
                  <a:lnTo>
                    <a:pt x="3647313" y="60198"/>
                  </a:lnTo>
                  <a:close/>
                </a:path>
                <a:path w="6957695" h="147954">
                  <a:moveTo>
                    <a:pt x="5340477" y="57150"/>
                  </a:moveTo>
                  <a:lnTo>
                    <a:pt x="5302377" y="38100"/>
                  </a:lnTo>
                  <a:lnTo>
                    <a:pt x="5226177" y="0"/>
                  </a:lnTo>
                  <a:lnTo>
                    <a:pt x="5226177" y="38100"/>
                  </a:lnTo>
                  <a:lnTo>
                    <a:pt x="4800600" y="38100"/>
                  </a:lnTo>
                  <a:lnTo>
                    <a:pt x="4800600" y="76200"/>
                  </a:lnTo>
                  <a:lnTo>
                    <a:pt x="5226177" y="76200"/>
                  </a:lnTo>
                  <a:lnTo>
                    <a:pt x="5226177" y="114300"/>
                  </a:lnTo>
                  <a:lnTo>
                    <a:pt x="5302377" y="76200"/>
                  </a:lnTo>
                  <a:lnTo>
                    <a:pt x="5340477" y="57150"/>
                  </a:lnTo>
                  <a:close/>
                </a:path>
                <a:path w="6957695" h="147954">
                  <a:moveTo>
                    <a:pt x="6957441" y="90678"/>
                  </a:moveTo>
                  <a:lnTo>
                    <a:pt x="6919341" y="71628"/>
                  </a:lnTo>
                  <a:lnTo>
                    <a:pt x="6843141" y="33528"/>
                  </a:lnTo>
                  <a:lnTo>
                    <a:pt x="6843141" y="71628"/>
                  </a:lnTo>
                  <a:lnTo>
                    <a:pt x="6417564" y="71628"/>
                  </a:lnTo>
                  <a:lnTo>
                    <a:pt x="6417564" y="109728"/>
                  </a:lnTo>
                  <a:lnTo>
                    <a:pt x="6843141" y="109728"/>
                  </a:lnTo>
                  <a:lnTo>
                    <a:pt x="6843141" y="147828"/>
                  </a:lnTo>
                  <a:lnTo>
                    <a:pt x="6919341" y="109728"/>
                  </a:lnTo>
                  <a:lnTo>
                    <a:pt x="6957441" y="9067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990721" y="3884498"/>
            <a:ext cx="597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Rea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d</a:t>
            </a:r>
            <a:r>
              <a:rPr sz="1000" spc="10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</a:t>
            </a:r>
            <a:endParaRPr sz="1000">
              <a:latin typeface="Segoe UI"/>
              <a:cs typeface="Segoe UI"/>
            </a:endParaRPr>
          </a:p>
          <a:p>
            <a:pPr marR="698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08065" y="3884167"/>
            <a:ext cx="467995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73025" marR="5080" indent="-73660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Write</a:t>
            </a:r>
            <a:r>
              <a:rPr sz="1000" spc="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to  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052182" y="3894835"/>
            <a:ext cx="596900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37160" marR="5080" indent="-137160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Read</a:t>
            </a:r>
            <a:r>
              <a:rPr sz="1000" spc="-6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 </a:t>
            </a:r>
            <a:r>
              <a:rPr sz="1000" spc="-26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37421" y="3875988"/>
            <a:ext cx="468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Wri</a:t>
            </a: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t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e</a:t>
            </a:r>
            <a:r>
              <a:rPr sz="1000" spc="5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to</a:t>
            </a:r>
            <a:endParaRPr sz="1000">
              <a:latin typeface="Segoe UI"/>
              <a:cs typeface="Segoe UI"/>
            </a:endParaRPr>
          </a:p>
          <a:p>
            <a:pPr marL="2222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077973" y="3448811"/>
            <a:ext cx="8998585" cy="2456815"/>
            <a:chOff x="2077973" y="3448811"/>
            <a:chExt cx="8998585" cy="2456815"/>
          </a:xfrm>
        </p:grpSpPr>
        <p:sp>
          <p:nvSpPr>
            <p:cNvPr id="63" name="object 63"/>
            <p:cNvSpPr/>
            <p:nvPr/>
          </p:nvSpPr>
          <p:spPr>
            <a:xfrm>
              <a:off x="3267455" y="5361432"/>
              <a:ext cx="620395" cy="411480"/>
            </a:xfrm>
            <a:custGeom>
              <a:avLst/>
              <a:gdLst/>
              <a:ahLst/>
              <a:cxnLst/>
              <a:rect l="l" t="t" r="r" b="b"/>
              <a:pathLst>
                <a:path w="620395" h="411479">
                  <a:moveTo>
                    <a:pt x="310134" y="0"/>
                  </a:moveTo>
                  <a:lnTo>
                    <a:pt x="239010" y="1812"/>
                  </a:lnTo>
                  <a:lnTo>
                    <a:pt x="173727" y="6975"/>
                  </a:lnTo>
                  <a:lnTo>
                    <a:pt x="116143" y="15075"/>
                  </a:lnTo>
                  <a:lnTo>
                    <a:pt x="68120" y="25699"/>
                  </a:lnTo>
                  <a:lnTo>
                    <a:pt x="31515" y="38433"/>
                  </a:lnTo>
                  <a:lnTo>
                    <a:pt x="0" y="68580"/>
                  </a:lnTo>
                  <a:lnTo>
                    <a:pt x="0" y="342900"/>
                  </a:lnTo>
                  <a:lnTo>
                    <a:pt x="31515" y="373057"/>
                  </a:lnTo>
                  <a:lnTo>
                    <a:pt x="68120" y="385791"/>
                  </a:lnTo>
                  <a:lnTo>
                    <a:pt x="116143" y="396412"/>
                  </a:lnTo>
                  <a:lnTo>
                    <a:pt x="173727" y="404508"/>
                  </a:lnTo>
                  <a:lnTo>
                    <a:pt x="239010" y="409668"/>
                  </a:lnTo>
                  <a:lnTo>
                    <a:pt x="310134" y="411480"/>
                  </a:lnTo>
                  <a:lnTo>
                    <a:pt x="381257" y="409668"/>
                  </a:lnTo>
                  <a:lnTo>
                    <a:pt x="446540" y="404508"/>
                  </a:lnTo>
                  <a:lnTo>
                    <a:pt x="504124" y="396412"/>
                  </a:lnTo>
                  <a:lnTo>
                    <a:pt x="552147" y="385791"/>
                  </a:lnTo>
                  <a:lnTo>
                    <a:pt x="588752" y="373057"/>
                  </a:lnTo>
                  <a:lnTo>
                    <a:pt x="620268" y="342900"/>
                  </a:lnTo>
                  <a:lnTo>
                    <a:pt x="620268" y="68580"/>
                  </a:lnTo>
                  <a:lnTo>
                    <a:pt x="588752" y="38433"/>
                  </a:lnTo>
                  <a:lnTo>
                    <a:pt x="552147" y="25699"/>
                  </a:lnTo>
                  <a:lnTo>
                    <a:pt x="504124" y="15075"/>
                  </a:lnTo>
                  <a:lnTo>
                    <a:pt x="446540" y="6975"/>
                  </a:lnTo>
                  <a:lnTo>
                    <a:pt x="381257" y="1812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67455" y="5430011"/>
              <a:ext cx="620395" cy="68580"/>
            </a:xfrm>
            <a:custGeom>
              <a:avLst/>
              <a:gdLst/>
              <a:ahLst/>
              <a:cxnLst/>
              <a:rect l="l" t="t" r="r" b="b"/>
              <a:pathLst>
                <a:path w="620395" h="68579">
                  <a:moveTo>
                    <a:pt x="620268" y="0"/>
                  </a:moveTo>
                  <a:lnTo>
                    <a:pt x="588752" y="30146"/>
                  </a:lnTo>
                  <a:lnTo>
                    <a:pt x="552147" y="42880"/>
                  </a:lnTo>
                  <a:lnTo>
                    <a:pt x="504124" y="53504"/>
                  </a:lnTo>
                  <a:lnTo>
                    <a:pt x="446540" y="61604"/>
                  </a:lnTo>
                  <a:lnTo>
                    <a:pt x="381257" y="66767"/>
                  </a:lnTo>
                  <a:lnTo>
                    <a:pt x="310134" y="68579"/>
                  </a:lnTo>
                  <a:lnTo>
                    <a:pt x="239010" y="66767"/>
                  </a:lnTo>
                  <a:lnTo>
                    <a:pt x="173727" y="61604"/>
                  </a:lnTo>
                  <a:lnTo>
                    <a:pt x="116143" y="53504"/>
                  </a:lnTo>
                  <a:lnTo>
                    <a:pt x="68120" y="42880"/>
                  </a:lnTo>
                  <a:lnTo>
                    <a:pt x="31515" y="30146"/>
                  </a:lnTo>
                  <a:lnTo>
                    <a:pt x="8188" y="1571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64579" y="5228844"/>
              <a:ext cx="960120" cy="6766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62516" y="5228844"/>
              <a:ext cx="961644" cy="67665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011930" y="5497067"/>
              <a:ext cx="7064375" cy="128270"/>
            </a:xfrm>
            <a:custGeom>
              <a:avLst/>
              <a:gdLst/>
              <a:ahLst/>
              <a:cxnLst/>
              <a:rect l="l" t="t" r="r" b="b"/>
              <a:pathLst>
                <a:path w="7064375" h="128270">
                  <a:moveTo>
                    <a:pt x="539877" y="70866"/>
                  </a:moveTo>
                  <a:lnTo>
                    <a:pt x="501777" y="51816"/>
                  </a:lnTo>
                  <a:lnTo>
                    <a:pt x="425577" y="13716"/>
                  </a:lnTo>
                  <a:lnTo>
                    <a:pt x="425577" y="51816"/>
                  </a:lnTo>
                  <a:lnTo>
                    <a:pt x="0" y="51816"/>
                  </a:lnTo>
                  <a:lnTo>
                    <a:pt x="0" y="89916"/>
                  </a:lnTo>
                  <a:lnTo>
                    <a:pt x="425577" y="89916"/>
                  </a:lnTo>
                  <a:lnTo>
                    <a:pt x="425577" y="128016"/>
                  </a:lnTo>
                  <a:lnTo>
                    <a:pt x="501777" y="89916"/>
                  </a:lnTo>
                  <a:lnTo>
                    <a:pt x="539877" y="70866"/>
                  </a:lnTo>
                  <a:close/>
                </a:path>
                <a:path w="7064375" h="128270">
                  <a:moveTo>
                    <a:pt x="2094357" y="70866"/>
                  </a:moveTo>
                  <a:lnTo>
                    <a:pt x="2056257" y="51816"/>
                  </a:lnTo>
                  <a:lnTo>
                    <a:pt x="1980057" y="13716"/>
                  </a:lnTo>
                  <a:lnTo>
                    <a:pt x="1980057" y="51816"/>
                  </a:lnTo>
                  <a:lnTo>
                    <a:pt x="1554480" y="51816"/>
                  </a:lnTo>
                  <a:lnTo>
                    <a:pt x="1554480" y="89916"/>
                  </a:lnTo>
                  <a:lnTo>
                    <a:pt x="1980057" y="89916"/>
                  </a:lnTo>
                  <a:lnTo>
                    <a:pt x="1980057" y="128016"/>
                  </a:lnTo>
                  <a:lnTo>
                    <a:pt x="2056257" y="89916"/>
                  </a:lnTo>
                  <a:lnTo>
                    <a:pt x="2094357" y="70866"/>
                  </a:lnTo>
                  <a:close/>
                </a:path>
                <a:path w="7064375" h="128270">
                  <a:moveTo>
                    <a:pt x="3657981" y="70866"/>
                  </a:moveTo>
                  <a:lnTo>
                    <a:pt x="3619881" y="51816"/>
                  </a:lnTo>
                  <a:lnTo>
                    <a:pt x="3543681" y="13716"/>
                  </a:lnTo>
                  <a:lnTo>
                    <a:pt x="3543681" y="51816"/>
                  </a:lnTo>
                  <a:lnTo>
                    <a:pt x="3118104" y="51816"/>
                  </a:lnTo>
                  <a:lnTo>
                    <a:pt x="3118104" y="89916"/>
                  </a:lnTo>
                  <a:lnTo>
                    <a:pt x="3543681" y="89916"/>
                  </a:lnTo>
                  <a:lnTo>
                    <a:pt x="3543681" y="128016"/>
                  </a:lnTo>
                  <a:lnTo>
                    <a:pt x="3619881" y="89916"/>
                  </a:lnTo>
                  <a:lnTo>
                    <a:pt x="3657981" y="70866"/>
                  </a:lnTo>
                  <a:close/>
                </a:path>
                <a:path w="7064375" h="128270">
                  <a:moveTo>
                    <a:pt x="5340477" y="70866"/>
                  </a:moveTo>
                  <a:lnTo>
                    <a:pt x="5302377" y="51816"/>
                  </a:lnTo>
                  <a:lnTo>
                    <a:pt x="5226177" y="13716"/>
                  </a:lnTo>
                  <a:lnTo>
                    <a:pt x="5226177" y="51816"/>
                  </a:lnTo>
                  <a:lnTo>
                    <a:pt x="4800600" y="51816"/>
                  </a:lnTo>
                  <a:lnTo>
                    <a:pt x="4800600" y="89916"/>
                  </a:lnTo>
                  <a:lnTo>
                    <a:pt x="5226177" y="89916"/>
                  </a:lnTo>
                  <a:lnTo>
                    <a:pt x="5226177" y="128016"/>
                  </a:lnTo>
                  <a:lnTo>
                    <a:pt x="5302377" y="89916"/>
                  </a:lnTo>
                  <a:lnTo>
                    <a:pt x="5340477" y="70866"/>
                  </a:lnTo>
                  <a:close/>
                </a:path>
                <a:path w="7064375" h="128270">
                  <a:moveTo>
                    <a:pt x="7064121" y="57150"/>
                  </a:moveTo>
                  <a:lnTo>
                    <a:pt x="7026021" y="38100"/>
                  </a:lnTo>
                  <a:lnTo>
                    <a:pt x="6949821" y="0"/>
                  </a:lnTo>
                  <a:lnTo>
                    <a:pt x="6949821" y="38100"/>
                  </a:lnTo>
                  <a:lnTo>
                    <a:pt x="6524244" y="38100"/>
                  </a:lnTo>
                  <a:lnTo>
                    <a:pt x="6524244" y="76200"/>
                  </a:lnTo>
                  <a:lnTo>
                    <a:pt x="6949821" y="76200"/>
                  </a:lnTo>
                  <a:lnTo>
                    <a:pt x="6949821" y="114300"/>
                  </a:lnTo>
                  <a:lnTo>
                    <a:pt x="7026021" y="76200"/>
                  </a:lnTo>
                  <a:lnTo>
                    <a:pt x="7064121" y="571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65750" y="4276725"/>
              <a:ext cx="325755" cy="120014"/>
            </a:xfrm>
            <a:custGeom>
              <a:avLst/>
              <a:gdLst/>
              <a:ahLst/>
              <a:cxnLst/>
              <a:rect l="l" t="t" r="r" b="b"/>
              <a:pathLst>
                <a:path w="325754" h="120014">
                  <a:moveTo>
                    <a:pt x="188087" y="27305"/>
                  </a:moveTo>
                  <a:lnTo>
                    <a:pt x="177926" y="27305"/>
                  </a:lnTo>
                  <a:lnTo>
                    <a:pt x="177926" y="119633"/>
                  </a:lnTo>
                  <a:lnTo>
                    <a:pt x="188087" y="119633"/>
                  </a:lnTo>
                  <a:lnTo>
                    <a:pt x="188087" y="81406"/>
                  </a:lnTo>
                  <a:lnTo>
                    <a:pt x="196359" y="81406"/>
                  </a:lnTo>
                  <a:lnTo>
                    <a:pt x="189864" y="74422"/>
                  </a:lnTo>
                  <a:lnTo>
                    <a:pt x="188087" y="69976"/>
                  </a:lnTo>
                  <a:lnTo>
                    <a:pt x="188087" y="49656"/>
                  </a:lnTo>
                  <a:lnTo>
                    <a:pt x="189864" y="44576"/>
                  </a:lnTo>
                  <a:lnTo>
                    <a:pt x="193548" y="40512"/>
                  </a:lnTo>
                  <a:lnTo>
                    <a:pt x="195379" y="38354"/>
                  </a:lnTo>
                  <a:lnTo>
                    <a:pt x="188087" y="38354"/>
                  </a:lnTo>
                  <a:lnTo>
                    <a:pt x="188087" y="27305"/>
                  </a:lnTo>
                  <a:close/>
                </a:path>
                <a:path w="325754" h="120014">
                  <a:moveTo>
                    <a:pt x="196359" y="81406"/>
                  </a:moveTo>
                  <a:lnTo>
                    <a:pt x="188340" y="81406"/>
                  </a:lnTo>
                  <a:lnTo>
                    <a:pt x="192786" y="88518"/>
                  </a:lnTo>
                  <a:lnTo>
                    <a:pt x="199136" y="92075"/>
                  </a:lnTo>
                  <a:lnTo>
                    <a:pt x="216281" y="92075"/>
                  </a:lnTo>
                  <a:lnTo>
                    <a:pt x="223265" y="88773"/>
                  </a:lnTo>
                  <a:lnTo>
                    <a:pt x="227639" y="83438"/>
                  </a:lnTo>
                  <a:lnTo>
                    <a:pt x="200913" y="83438"/>
                  </a:lnTo>
                  <a:lnTo>
                    <a:pt x="196596" y="81661"/>
                  </a:lnTo>
                  <a:lnTo>
                    <a:pt x="196359" y="81406"/>
                  </a:lnTo>
                  <a:close/>
                </a:path>
                <a:path w="325754" h="120014">
                  <a:moveTo>
                    <a:pt x="229362" y="34289"/>
                  </a:moveTo>
                  <a:lnTo>
                    <a:pt x="213233" y="34289"/>
                  </a:lnTo>
                  <a:lnTo>
                    <a:pt x="217677" y="36322"/>
                  </a:lnTo>
                  <a:lnTo>
                    <a:pt x="224154" y="44323"/>
                  </a:lnTo>
                  <a:lnTo>
                    <a:pt x="225767" y="49656"/>
                  </a:lnTo>
                  <a:lnTo>
                    <a:pt x="225806" y="65277"/>
                  </a:lnTo>
                  <a:lnTo>
                    <a:pt x="224027" y="71755"/>
                  </a:lnTo>
                  <a:lnTo>
                    <a:pt x="220599" y="76454"/>
                  </a:lnTo>
                  <a:lnTo>
                    <a:pt x="217043" y="81152"/>
                  </a:lnTo>
                  <a:lnTo>
                    <a:pt x="212344" y="83438"/>
                  </a:lnTo>
                  <a:lnTo>
                    <a:pt x="227639" y="83438"/>
                  </a:lnTo>
                  <a:lnTo>
                    <a:pt x="236220" y="57023"/>
                  </a:lnTo>
                  <a:lnTo>
                    <a:pt x="236220" y="47498"/>
                  </a:lnTo>
                  <a:lnTo>
                    <a:pt x="233934" y="40005"/>
                  </a:lnTo>
                  <a:lnTo>
                    <a:pt x="229362" y="34289"/>
                  </a:lnTo>
                  <a:close/>
                </a:path>
                <a:path w="325754" h="120014">
                  <a:moveTo>
                    <a:pt x="218439" y="25781"/>
                  </a:moveTo>
                  <a:lnTo>
                    <a:pt x="200660" y="25781"/>
                  </a:lnTo>
                  <a:lnTo>
                    <a:pt x="193294" y="29972"/>
                  </a:lnTo>
                  <a:lnTo>
                    <a:pt x="188340" y="38354"/>
                  </a:lnTo>
                  <a:lnTo>
                    <a:pt x="195379" y="38354"/>
                  </a:lnTo>
                  <a:lnTo>
                    <a:pt x="197103" y="36322"/>
                  </a:lnTo>
                  <a:lnTo>
                    <a:pt x="201802" y="34289"/>
                  </a:lnTo>
                  <a:lnTo>
                    <a:pt x="229362" y="34289"/>
                  </a:lnTo>
                  <a:lnTo>
                    <a:pt x="224789" y="28575"/>
                  </a:lnTo>
                  <a:lnTo>
                    <a:pt x="218439" y="25781"/>
                  </a:lnTo>
                  <a:close/>
                </a:path>
                <a:path w="325754" h="120014">
                  <a:moveTo>
                    <a:pt x="145541" y="25781"/>
                  </a:moveTo>
                  <a:lnTo>
                    <a:pt x="129032" y="25781"/>
                  </a:lnTo>
                  <a:lnTo>
                    <a:pt x="122047" y="28956"/>
                  </a:lnTo>
                  <a:lnTo>
                    <a:pt x="108076" y="59181"/>
                  </a:lnTo>
                  <a:lnTo>
                    <a:pt x="108573" y="66544"/>
                  </a:lnTo>
                  <a:lnTo>
                    <a:pt x="127888" y="92075"/>
                  </a:lnTo>
                  <a:lnTo>
                    <a:pt x="146050" y="92075"/>
                  </a:lnTo>
                  <a:lnTo>
                    <a:pt x="153288" y="90043"/>
                  </a:lnTo>
                  <a:lnTo>
                    <a:pt x="158876" y="85979"/>
                  </a:lnTo>
                  <a:lnTo>
                    <a:pt x="158876" y="83438"/>
                  </a:lnTo>
                  <a:lnTo>
                    <a:pt x="132969" y="83438"/>
                  </a:lnTo>
                  <a:lnTo>
                    <a:pt x="127888" y="81533"/>
                  </a:lnTo>
                  <a:lnTo>
                    <a:pt x="124333" y="77724"/>
                  </a:lnTo>
                  <a:lnTo>
                    <a:pt x="120650" y="73913"/>
                  </a:lnTo>
                  <a:lnTo>
                    <a:pt x="118745" y="68452"/>
                  </a:lnTo>
                  <a:lnTo>
                    <a:pt x="118618" y="61468"/>
                  </a:lnTo>
                  <a:lnTo>
                    <a:pt x="163322" y="61468"/>
                  </a:lnTo>
                  <a:lnTo>
                    <a:pt x="163322" y="52831"/>
                  </a:lnTo>
                  <a:lnTo>
                    <a:pt x="118745" y="52831"/>
                  </a:lnTo>
                  <a:lnTo>
                    <a:pt x="119507" y="47370"/>
                  </a:lnTo>
                  <a:lnTo>
                    <a:pt x="121538" y="42925"/>
                  </a:lnTo>
                  <a:lnTo>
                    <a:pt x="124968" y="39497"/>
                  </a:lnTo>
                  <a:lnTo>
                    <a:pt x="128270" y="36068"/>
                  </a:lnTo>
                  <a:lnTo>
                    <a:pt x="132334" y="34289"/>
                  </a:lnTo>
                  <a:lnTo>
                    <a:pt x="156898" y="34289"/>
                  </a:lnTo>
                  <a:lnTo>
                    <a:pt x="152019" y="28448"/>
                  </a:lnTo>
                  <a:lnTo>
                    <a:pt x="145541" y="25781"/>
                  </a:lnTo>
                  <a:close/>
                </a:path>
                <a:path w="325754" h="120014">
                  <a:moveTo>
                    <a:pt x="158876" y="76454"/>
                  </a:moveTo>
                  <a:lnTo>
                    <a:pt x="152908" y="81152"/>
                  </a:lnTo>
                  <a:lnTo>
                    <a:pt x="146431" y="83438"/>
                  </a:lnTo>
                  <a:lnTo>
                    <a:pt x="158876" y="83438"/>
                  </a:lnTo>
                  <a:lnTo>
                    <a:pt x="158876" y="76454"/>
                  </a:lnTo>
                  <a:close/>
                </a:path>
                <a:path w="325754" h="120014">
                  <a:moveTo>
                    <a:pt x="156898" y="34289"/>
                  </a:moveTo>
                  <a:lnTo>
                    <a:pt x="141986" y="34289"/>
                  </a:lnTo>
                  <a:lnTo>
                    <a:pt x="145923" y="35941"/>
                  </a:lnTo>
                  <a:lnTo>
                    <a:pt x="148716" y="39243"/>
                  </a:lnTo>
                  <a:lnTo>
                    <a:pt x="151511" y="42418"/>
                  </a:lnTo>
                  <a:lnTo>
                    <a:pt x="152791" y="46608"/>
                  </a:lnTo>
                  <a:lnTo>
                    <a:pt x="152908" y="52831"/>
                  </a:lnTo>
                  <a:lnTo>
                    <a:pt x="163322" y="52831"/>
                  </a:lnTo>
                  <a:lnTo>
                    <a:pt x="163322" y="46608"/>
                  </a:lnTo>
                  <a:lnTo>
                    <a:pt x="161036" y="39243"/>
                  </a:lnTo>
                  <a:lnTo>
                    <a:pt x="156898" y="34289"/>
                  </a:lnTo>
                  <a:close/>
                </a:path>
                <a:path w="325754" h="120014">
                  <a:moveTo>
                    <a:pt x="83185" y="35941"/>
                  </a:moveTo>
                  <a:lnTo>
                    <a:pt x="73025" y="35941"/>
                  </a:lnTo>
                  <a:lnTo>
                    <a:pt x="73025" y="85725"/>
                  </a:lnTo>
                  <a:lnTo>
                    <a:pt x="78612" y="91948"/>
                  </a:lnTo>
                  <a:lnTo>
                    <a:pt x="93599" y="91948"/>
                  </a:lnTo>
                  <a:lnTo>
                    <a:pt x="96774" y="91186"/>
                  </a:lnTo>
                  <a:lnTo>
                    <a:pt x="99060" y="89916"/>
                  </a:lnTo>
                  <a:lnTo>
                    <a:pt x="99060" y="83312"/>
                  </a:lnTo>
                  <a:lnTo>
                    <a:pt x="89153" y="83312"/>
                  </a:lnTo>
                  <a:lnTo>
                    <a:pt x="86740" y="82423"/>
                  </a:lnTo>
                  <a:lnTo>
                    <a:pt x="83947" y="78867"/>
                  </a:lnTo>
                  <a:lnTo>
                    <a:pt x="83185" y="75818"/>
                  </a:lnTo>
                  <a:lnTo>
                    <a:pt x="83185" y="35941"/>
                  </a:lnTo>
                  <a:close/>
                </a:path>
                <a:path w="325754" h="120014">
                  <a:moveTo>
                    <a:pt x="99060" y="81280"/>
                  </a:moveTo>
                  <a:lnTo>
                    <a:pt x="97282" y="82676"/>
                  </a:lnTo>
                  <a:lnTo>
                    <a:pt x="95123" y="83312"/>
                  </a:lnTo>
                  <a:lnTo>
                    <a:pt x="99060" y="83312"/>
                  </a:lnTo>
                  <a:lnTo>
                    <a:pt x="99060" y="81280"/>
                  </a:lnTo>
                  <a:close/>
                </a:path>
                <a:path w="325754" h="120014">
                  <a:moveTo>
                    <a:pt x="99060" y="27305"/>
                  </a:moveTo>
                  <a:lnTo>
                    <a:pt x="62229" y="27305"/>
                  </a:lnTo>
                  <a:lnTo>
                    <a:pt x="62229" y="35941"/>
                  </a:lnTo>
                  <a:lnTo>
                    <a:pt x="99060" y="35941"/>
                  </a:lnTo>
                  <a:lnTo>
                    <a:pt x="99060" y="27305"/>
                  </a:lnTo>
                  <a:close/>
                </a:path>
                <a:path w="325754" h="120014">
                  <a:moveTo>
                    <a:pt x="83185" y="8508"/>
                  </a:moveTo>
                  <a:lnTo>
                    <a:pt x="73025" y="11811"/>
                  </a:lnTo>
                  <a:lnTo>
                    <a:pt x="73025" y="27305"/>
                  </a:lnTo>
                  <a:lnTo>
                    <a:pt x="83185" y="27305"/>
                  </a:lnTo>
                  <a:lnTo>
                    <a:pt x="83185" y="8508"/>
                  </a:lnTo>
                  <a:close/>
                </a:path>
                <a:path w="325754" h="120014">
                  <a:moveTo>
                    <a:pt x="0" y="74675"/>
                  </a:moveTo>
                  <a:lnTo>
                    <a:pt x="0" y="86994"/>
                  </a:lnTo>
                  <a:lnTo>
                    <a:pt x="1143" y="87756"/>
                  </a:lnTo>
                  <a:lnTo>
                    <a:pt x="20700" y="92075"/>
                  </a:lnTo>
                  <a:lnTo>
                    <a:pt x="26288" y="92075"/>
                  </a:lnTo>
                  <a:lnTo>
                    <a:pt x="49022" y="82676"/>
                  </a:lnTo>
                  <a:lnTo>
                    <a:pt x="21844" y="82676"/>
                  </a:lnTo>
                  <a:lnTo>
                    <a:pt x="19812" y="82550"/>
                  </a:lnTo>
                  <a:lnTo>
                    <a:pt x="15494" y="81787"/>
                  </a:lnTo>
                  <a:lnTo>
                    <a:pt x="13335" y="81280"/>
                  </a:lnTo>
                  <a:lnTo>
                    <a:pt x="11175" y="80518"/>
                  </a:lnTo>
                  <a:lnTo>
                    <a:pt x="9016" y="79882"/>
                  </a:lnTo>
                  <a:lnTo>
                    <a:pt x="4952" y="78105"/>
                  </a:lnTo>
                  <a:lnTo>
                    <a:pt x="3048" y="77088"/>
                  </a:lnTo>
                  <a:lnTo>
                    <a:pt x="1397" y="75945"/>
                  </a:lnTo>
                  <a:lnTo>
                    <a:pt x="0" y="74675"/>
                  </a:lnTo>
                  <a:close/>
                </a:path>
                <a:path w="325754" h="120014">
                  <a:moveTo>
                    <a:pt x="39497" y="507"/>
                  </a:moveTo>
                  <a:lnTo>
                    <a:pt x="27050" y="507"/>
                  </a:lnTo>
                  <a:lnTo>
                    <a:pt x="23240" y="888"/>
                  </a:lnTo>
                  <a:lnTo>
                    <a:pt x="19558" y="1905"/>
                  </a:lnTo>
                  <a:lnTo>
                    <a:pt x="15875" y="2793"/>
                  </a:lnTo>
                  <a:lnTo>
                    <a:pt x="126" y="20066"/>
                  </a:lnTo>
                  <a:lnTo>
                    <a:pt x="126" y="27431"/>
                  </a:lnTo>
                  <a:lnTo>
                    <a:pt x="13462" y="44576"/>
                  </a:lnTo>
                  <a:lnTo>
                    <a:pt x="16128" y="46227"/>
                  </a:lnTo>
                  <a:lnTo>
                    <a:pt x="18923" y="47879"/>
                  </a:lnTo>
                  <a:lnTo>
                    <a:pt x="22098" y="49402"/>
                  </a:lnTo>
                  <a:lnTo>
                    <a:pt x="27686" y="52324"/>
                  </a:lnTo>
                  <a:lnTo>
                    <a:pt x="42799" y="66548"/>
                  </a:lnTo>
                  <a:lnTo>
                    <a:pt x="42799" y="73406"/>
                  </a:lnTo>
                  <a:lnTo>
                    <a:pt x="41148" y="76707"/>
                  </a:lnTo>
                  <a:lnTo>
                    <a:pt x="37973" y="79120"/>
                  </a:lnTo>
                  <a:lnTo>
                    <a:pt x="34925" y="81533"/>
                  </a:lnTo>
                  <a:lnTo>
                    <a:pt x="30099" y="82676"/>
                  </a:lnTo>
                  <a:lnTo>
                    <a:pt x="49022" y="82676"/>
                  </a:lnTo>
                  <a:lnTo>
                    <a:pt x="49402" y="82295"/>
                  </a:lnTo>
                  <a:lnTo>
                    <a:pt x="52704" y="76200"/>
                  </a:lnTo>
                  <a:lnTo>
                    <a:pt x="53594" y="72517"/>
                  </a:lnTo>
                  <a:lnTo>
                    <a:pt x="53483" y="64388"/>
                  </a:lnTo>
                  <a:lnTo>
                    <a:pt x="52959" y="61975"/>
                  </a:lnTo>
                  <a:lnTo>
                    <a:pt x="50419" y="56895"/>
                  </a:lnTo>
                  <a:lnTo>
                    <a:pt x="48768" y="54482"/>
                  </a:lnTo>
                  <a:lnTo>
                    <a:pt x="46482" y="52324"/>
                  </a:lnTo>
                  <a:lnTo>
                    <a:pt x="44450" y="50292"/>
                  </a:lnTo>
                  <a:lnTo>
                    <a:pt x="42037" y="48387"/>
                  </a:lnTo>
                  <a:lnTo>
                    <a:pt x="39115" y="46736"/>
                  </a:lnTo>
                  <a:lnTo>
                    <a:pt x="36322" y="44957"/>
                  </a:lnTo>
                  <a:lnTo>
                    <a:pt x="33274" y="43306"/>
                  </a:lnTo>
                  <a:lnTo>
                    <a:pt x="30099" y="41782"/>
                  </a:lnTo>
                  <a:lnTo>
                    <a:pt x="27050" y="40258"/>
                  </a:lnTo>
                  <a:lnTo>
                    <a:pt x="19558" y="36322"/>
                  </a:lnTo>
                  <a:lnTo>
                    <a:pt x="17525" y="34925"/>
                  </a:lnTo>
                  <a:lnTo>
                    <a:pt x="16001" y="33527"/>
                  </a:lnTo>
                  <a:lnTo>
                    <a:pt x="14350" y="32257"/>
                  </a:lnTo>
                  <a:lnTo>
                    <a:pt x="13081" y="30733"/>
                  </a:lnTo>
                  <a:lnTo>
                    <a:pt x="11302" y="27431"/>
                  </a:lnTo>
                  <a:lnTo>
                    <a:pt x="10922" y="25526"/>
                  </a:lnTo>
                  <a:lnTo>
                    <a:pt x="10922" y="20827"/>
                  </a:lnTo>
                  <a:lnTo>
                    <a:pt x="16890" y="12954"/>
                  </a:lnTo>
                  <a:lnTo>
                    <a:pt x="18669" y="11811"/>
                  </a:lnTo>
                  <a:lnTo>
                    <a:pt x="20700" y="11049"/>
                  </a:lnTo>
                  <a:lnTo>
                    <a:pt x="22987" y="10541"/>
                  </a:lnTo>
                  <a:lnTo>
                    <a:pt x="25273" y="10160"/>
                  </a:lnTo>
                  <a:lnTo>
                    <a:pt x="27559" y="9906"/>
                  </a:lnTo>
                  <a:lnTo>
                    <a:pt x="49911" y="9906"/>
                  </a:lnTo>
                  <a:lnTo>
                    <a:pt x="49911" y="3682"/>
                  </a:lnTo>
                  <a:lnTo>
                    <a:pt x="45974" y="1524"/>
                  </a:lnTo>
                  <a:lnTo>
                    <a:pt x="39497" y="507"/>
                  </a:lnTo>
                  <a:close/>
                </a:path>
                <a:path w="325754" h="120014">
                  <a:moveTo>
                    <a:pt x="49911" y="9906"/>
                  </a:moveTo>
                  <a:lnTo>
                    <a:pt x="37973" y="9906"/>
                  </a:lnTo>
                  <a:lnTo>
                    <a:pt x="44703" y="11683"/>
                  </a:lnTo>
                  <a:lnTo>
                    <a:pt x="49911" y="15239"/>
                  </a:lnTo>
                  <a:lnTo>
                    <a:pt x="49911" y="9906"/>
                  </a:lnTo>
                  <a:close/>
                </a:path>
                <a:path w="325754" h="120014">
                  <a:moveTo>
                    <a:pt x="325247" y="13969"/>
                  </a:moveTo>
                  <a:lnTo>
                    <a:pt x="315087" y="13969"/>
                  </a:lnTo>
                  <a:lnTo>
                    <a:pt x="315087" y="90550"/>
                  </a:lnTo>
                  <a:lnTo>
                    <a:pt x="325247" y="90550"/>
                  </a:lnTo>
                  <a:lnTo>
                    <a:pt x="325247" y="13969"/>
                  </a:lnTo>
                  <a:close/>
                </a:path>
                <a:path w="325754" h="120014">
                  <a:moveTo>
                    <a:pt x="325247" y="0"/>
                  </a:moveTo>
                  <a:lnTo>
                    <a:pt x="321437" y="0"/>
                  </a:lnTo>
                  <a:lnTo>
                    <a:pt x="319786" y="1397"/>
                  </a:lnTo>
                  <a:lnTo>
                    <a:pt x="318008" y="2793"/>
                  </a:lnTo>
                  <a:lnTo>
                    <a:pt x="294639" y="14224"/>
                  </a:lnTo>
                  <a:lnTo>
                    <a:pt x="294639" y="24511"/>
                  </a:lnTo>
                  <a:lnTo>
                    <a:pt x="315087" y="13969"/>
                  </a:lnTo>
                  <a:lnTo>
                    <a:pt x="325247" y="13969"/>
                  </a:lnTo>
                  <a:lnTo>
                    <a:pt x="325247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52434" y="4304919"/>
              <a:ext cx="236220" cy="11912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58715" y="4304918"/>
              <a:ext cx="3435985" cy="1322705"/>
            </a:xfrm>
            <a:custGeom>
              <a:avLst/>
              <a:gdLst/>
              <a:ahLst/>
              <a:cxnLst/>
              <a:rect l="l" t="t" r="r" b="b"/>
              <a:pathLst>
                <a:path w="3435984" h="1322704">
                  <a:moveTo>
                    <a:pt x="53721" y="1265301"/>
                  </a:moveTo>
                  <a:lnTo>
                    <a:pt x="39243" y="1239520"/>
                  </a:lnTo>
                  <a:lnTo>
                    <a:pt x="36322" y="1237742"/>
                  </a:lnTo>
                  <a:lnTo>
                    <a:pt x="33401" y="1236091"/>
                  </a:lnTo>
                  <a:lnTo>
                    <a:pt x="27051" y="1233043"/>
                  </a:lnTo>
                  <a:lnTo>
                    <a:pt x="21971" y="1230376"/>
                  </a:lnTo>
                  <a:lnTo>
                    <a:pt x="11049" y="1218311"/>
                  </a:lnTo>
                  <a:lnTo>
                    <a:pt x="11049" y="1213612"/>
                  </a:lnTo>
                  <a:lnTo>
                    <a:pt x="11557" y="1211580"/>
                  </a:lnTo>
                  <a:lnTo>
                    <a:pt x="12700" y="1209802"/>
                  </a:lnTo>
                  <a:lnTo>
                    <a:pt x="13716" y="1208151"/>
                  </a:lnTo>
                  <a:lnTo>
                    <a:pt x="15240" y="1206754"/>
                  </a:lnTo>
                  <a:lnTo>
                    <a:pt x="17018" y="1205738"/>
                  </a:lnTo>
                  <a:lnTo>
                    <a:pt x="18796" y="1204595"/>
                  </a:lnTo>
                  <a:lnTo>
                    <a:pt x="20828" y="1203833"/>
                  </a:lnTo>
                  <a:lnTo>
                    <a:pt x="22987" y="1203325"/>
                  </a:lnTo>
                  <a:lnTo>
                    <a:pt x="25273" y="1202944"/>
                  </a:lnTo>
                  <a:lnTo>
                    <a:pt x="27559" y="1202690"/>
                  </a:lnTo>
                  <a:lnTo>
                    <a:pt x="37973" y="1202690"/>
                  </a:lnTo>
                  <a:lnTo>
                    <a:pt x="44704" y="1204468"/>
                  </a:lnTo>
                  <a:lnTo>
                    <a:pt x="49911" y="1208151"/>
                  </a:lnTo>
                  <a:lnTo>
                    <a:pt x="49911" y="1202690"/>
                  </a:lnTo>
                  <a:lnTo>
                    <a:pt x="49911" y="1196467"/>
                  </a:lnTo>
                  <a:lnTo>
                    <a:pt x="45974" y="1194308"/>
                  </a:lnTo>
                  <a:lnTo>
                    <a:pt x="39624" y="1193292"/>
                  </a:lnTo>
                  <a:lnTo>
                    <a:pt x="27051" y="1193292"/>
                  </a:lnTo>
                  <a:lnTo>
                    <a:pt x="9779" y="1199007"/>
                  </a:lnTo>
                  <a:lnTo>
                    <a:pt x="6858" y="1200912"/>
                  </a:lnTo>
                  <a:lnTo>
                    <a:pt x="4572" y="1203452"/>
                  </a:lnTo>
                  <a:lnTo>
                    <a:pt x="2794" y="1206373"/>
                  </a:lnTo>
                  <a:lnTo>
                    <a:pt x="1016" y="1209421"/>
                  </a:lnTo>
                  <a:lnTo>
                    <a:pt x="127" y="1212850"/>
                  </a:lnTo>
                  <a:lnTo>
                    <a:pt x="127" y="1220216"/>
                  </a:lnTo>
                  <a:lnTo>
                    <a:pt x="22098" y="1242187"/>
                  </a:lnTo>
                  <a:lnTo>
                    <a:pt x="25019" y="1243711"/>
                  </a:lnTo>
                  <a:lnTo>
                    <a:pt x="36830" y="1250696"/>
                  </a:lnTo>
                  <a:lnTo>
                    <a:pt x="38735" y="1252093"/>
                  </a:lnTo>
                  <a:lnTo>
                    <a:pt x="40132" y="1253744"/>
                  </a:lnTo>
                  <a:lnTo>
                    <a:pt x="41275" y="1255522"/>
                  </a:lnTo>
                  <a:lnTo>
                    <a:pt x="42291" y="1257300"/>
                  </a:lnTo>
                  <a:lnTo>
                    <a:pt x="42799" y="1259332"/>
                  </a:lnTo>
                  <a:lnTo>
                    <a:pt x="42799" y="1266190"/>
                  </a:lnTo>
                  <a:lnTo>
                    <a:pt x="41275" y="1269619"/>
                  </a:lnTo>
                  <a:lnTo>
                    <a:pt x="38100" y="1271905"/>
                  </a:lnTo>
                  <a:lnTo>
                    <a:pt x="34925" y="1274318"/>
                  </a:lnTo>
                  <a:lnTo>
                    <a:pt x="30099" y="1275461"/>
                  </a:lnTo>
                  <a:lnTo>
                    <a:pt x="21971" y="1275461"/>
                  </a:lnTo>
                  <a:lnTo>
                    <a:pt x="5080" y="1270889"/>
                  </a:lnTo>
                  <a:lnTo>
                    <a:pt x="3048" y="1269873"/>
                  </a:lnTo>
                  <a:lnTo>
                    <a:pt x="1397" y="1268730"/>
                  </a:lnTo>
                  <a:lnTo>
                    <a:pt x="0" y="1267587"/>
                  </a:lnTo>
                  <a:lnTo>
                    <a:pt x="0" y="1279779"/>
                  </a:lnTo>
                  <a:lnTo>
                    <a:pt x="17018" y="1284478"/>
                  </a:lnTo>
                  <a:lnTo>
                    <a:pt x="19050" y="1284706"/>
                  </a:lnTo>
                  <a:lnTo>
                    <a:pt x="20828" y="1284820"/>
                  </a:lnTo>
                  <a:lnTo>
                    <a:pt x="26416" y="1284820"/>
                  </a:lnTo>
                  <a:lnTo>
                    <a:pt x="49034" y="1275461"/>
                  </a:lnTo>
                  <a:lnTo>
                    <a:pt x="49403" y="1275080"/>
                  </a:lnTo>
                  <a:lnTo>
                    <a:pt x="51117" y="1271905"/>
                  </a:lnTo>
                  <a:lnTo>
                    <a:pt x="52832" y="1268984"/>
                  </a:lnTo>
                  <a:lnTo>
                    <a:pt x="53721" y="1265301"/>
                  </a:lnTo>
                  <a:close/>
                </a:path>
                <a:path w="3435984" h="1322704">
                  <a:moveTo>
                    <a:pt x="99187" y="1220089"/>
                  </a:moveTo>
                  <a:lnTo>
                    <a:pt x="83185" y="1220089"/>
                  </a:lnTo>
                  <a:lnTo>
                    <a:pt x="83185" y="1201420"/>
                  </a:lnTo>
                  <a:lnTo>
                    <a:pt x="73152" y="1204595"/>
                  </a:lnTo>
                  <a:lnTo>
                    <a:pt x="73152" y="1220089"/>
                  </a:lnTo>
                  <a:lnTo>
                    <a:pt x="62230" y="1220089"/>
                  </a:lnTo>
                  <a:lnTo>
                    <a:pt x="62230" y="1228725"/>
                  </a:lnTo>
                  <a:lnTo>
                    <a:pt x="73152" y="1228725"/>
                  </a:lnTo>
                  <a:lnTo>
                    <a:pt x="73152" y="1278509"/>
                  </a:lnTo>
                  <a:lnTo>
                    <a:pt x="78613" y="1284693"/>
                  </a:lnTo>
                  <a:lnTo>
                    <a:pt x="93599" y="1284693"/>
                  </a:lnTo>
                  <a:lnTo>
                    <a:pt x="96774" y="1284046"/>
                  </a:lnTo>
                  <a:lnTo>
                    <a:pt x="99187" y="1282700"/>
                  </a:lnTo>
                  <a:lnTo>
                    <a:pt x="99187" y="1276223"/>
                  </a:lnTo>
                  <a:lnTo>
                    <a:pt x="99187" y="1274064"/>
                  </a:lnTo>
                  <a:lnTo>
                    <a:pt x="97282" y="1275461"/>
                  </a:lnTo>
                  <a:lnTo>
                    <a:pt x="95123" y="1276223"/>
                  </a:lnTo>
                  <a:lnTo>
                    <a:pt x="89281" y="1276223"/>
                  </a:lnTo>
                  <a:lnTo>
                    <a:pt x="86868" y="1275207"/>
                  </a:lnTo>
                  <a:lnTo>
                    <a:pt x="85344" y="1273429"/>
                  </a:lnTo>
                  <a:lnTo>
                    <a:pt x="83947" y="1271651"/>
                  </a:lnTo>
                  <a:lnTo>
                    <a:pt x="83185" y="1268603"/>
                  </a:lnTo>
                  <a:lnTo>
                    <a:pt x="83185" y="1228725"/>
                  </a:lnTo>
                  <a:lnTo>
                    <a:pt x="99187" y="1228725"/>
                  </a:lnTo>
                  <a:lnTo>
                    <a:pt x="99187" y="1220089"/>
                  </a:lnTo>
                  <a:close/>
                </a:path>
                <a:path w="3435984" h="1322704">
                  <a:moveTo>
                    <a:pt x="163322" y="1239393"/>
                  </a:moveTo>
                  <a:lnTo>
                    <a:pt x="161036" y="1232027"/>
                  </a:lnTo>
                  <a:lnTo>
                    <a:pt x="156895" y="1227074"/>
                  </a:lnTo>
                  <a:lnTo>
                    <a:pt x="152908" y="1222298"/>
                  </a:lnTo>
                  <a:lnTo>
                    <a:pt x="152908" y="1245616"/>
                  </a:lnTo>
                  <a:lnTo>
                    <a:pt x="118745" y="1245616"/>
                  </a:lnTo>
                  <a:lnTo>
                    <a:pt x="152908" y="1245616"/>
                  </a:lnTo>
                  <a:lnTo>
                    <a:pt x="152908" y="1222298"/>
                  </a:lnTo>
                  <a:lnTo>
                    <a:pt x="152019" y="1221232"/>
                  </a:lnTo>
                  <a:lnTo>
                    <a:pt x="145669" y="1218565"/>
                  </a:lnTo>
                  <a:lnTo>
                    <a:pt x="129032" y="1218565"/>
                  </a:lnTo>
                  <a:lnTo>
                    <a:pt x="108204" y="1251966"/>
                  </a:lnTo>
                  <a:lnTo>
                    <a:pt x="108673" y="1259357"/>
                  </a:lnTo>
                  <a:lnTo>
                    <a:pt x="128016" y="1284820"/>
                  </a:lnTo>
                  <a:lnTo>
                    <a:pt x="146050" y="1284820"/>
                  </a:lnTo>
                  <a:lnTo>
                    <a:pt x="153416" y="1282827"/>
                  </a:lnTo>
                  <a:lnTo>
                    <a:pt x="159004" y="1278763"/>
                  </a:lnTo>
                  <a:lnTo>
                    <a:pt x="159004" y="1276350"/>
                  </a:lnTo>
                  <a:lnTo>
                    <a:pt x="159004" y="1269238"/>
                  </a:lnTo>
                  <a:lnTo>
                    <a:pt x="153035" y="1273937"/>
                  </a:lnTo>
                  <a:lnTo>
                    <a:pt x="146431" y="1276350"/>
                  </a:lnTo>
                  <a:lnTo>
                    <a:pt x="132969" y="1276350"/>
                  </a:lnTo>
                  <a:lnTo>
                    <a:pt x="128016" y="1274445"/>
                  </a:lnTo>
                  <a:lnTo>
                    <a:pt x="120777" y="1266698"/>
                  </a:lnTo>
                  <a:lnTo>
                    <a:pt x="118872" y="1261237"/>
                  </a:lnTo>
                  <a:lnTo>
                    <a:pt x="118618" y="1254252"/>
                  </a:lnTo>
                  <a:lnTo>
                    <a:pt x="163322" y="1254252"/>
                  </a:lnTo>
                  <a:lnTo>
                    <a:pt x="163322" y="1245616"/>
                  </a:lnTo>
                  <a:lnTo>
                    <a:pt x="163322" y="1239393"/>
                  </a:lnTo>
                  <a:close/>
                </a:path>
                <a:path w="3435984" h="1322704">
                  <a:moveTo>
                    <a:pt x="236220" y="1240409"/>
                  </a:moveTo>
                  <a:lnTo>
                    <a:pt x="233934" y="1232789"/>
                  </a:lnTo>
                  <a:lnTo>
                    <a:pt x="229362" y="1227074"/>
                  </a:lnTo>
                  <a:lnTo>
                    <a:pt x="225806" y="1222730"/>
                  </a:lnTo>
                  <a:lnTo>
                    <a:pt x="225806" y="1258062"/>
                  </a:lnTo>
                  <a:lnTo>
                    <a:pt x="224155" y="1264539"/>
                  </a:lnTo>
                  <a:lnTo>
                    <a:pt x="220599" y="1269238"/>
                  </a:lnTo>
                  <a:lnTo>
                    <a:pt x="217170" y="1273937"/>
                  </a:lnTo>
                  <a:lnTo>
                    <a:pt x="212344" y="1276350"/>
                  </a:lnTo>
                  <a:lnTo>
                    <a:pt x="200914" y="1276350"/>
                  </a:lnTo>
                  <a:lnTo>
                    <a:pt x="196596" y="1274445"/>
                  </a:lnTo>
                  <a:lnTo>
                    <a:pt x="196354" y="1274191"/>
                  </a:lnTo>
                  <a:lnTo>
                    <a:pt x="189865" y="1267206"/>
                  </a:lnTo>
                  <a:lnTo>
                    <a:pt x="188214" y="1262761"/>
                  </a:lnTo>
                  <a:lnTo>
                    <a:pt x="188214" y="1242568"/>
                  </a:lnTo>
                  <a:lnTo>
                    <a:pt x="189992" y="1237361"/>
                  </a:lnTo>
                  <a:lnTo>
                    <a:pt x="195326" y="1231265"/>
                  </a:lnTo>
                  <a:lnTo>
                    <a:pt x="197104" y="1229233"/>
                  </a:lnTo>
                  <a:lnTo>
                    <a:pt x="201803" y="1227074"/>
                  </a:lnTo>
                  <a:lnTo>
                    <a:pt x="213360" y="1227074"/>
                  </a:lnTo>
                  <a:lnTo>
                    <a:pt x="217678" y="1229106"/>
                  </a:lnTo>
                  <a:lnTo>
                    <a:pt x="224155" y="1237107"/>
                  </a:lnTo>
                  <a:lnTo>
                    <a:pt x="225767" y="1242568"/>
                  </a:lnTo>
                  <a:lnTo>
                    <a:pt x="225806" y="1258062"/>
                  </a:lnTo>
                  <a:lnTo>
                    <a:pt x="225806" y="1222730"/>
                  </a:lnTo>
                  <a:lnTo>
                    <a:pt x="224790" y="1221486"/>
                  </a:lnTo>
                  <a:lnTo>
                    <a:pt x="218440" y="1218565"/>
                  </a:lnTo>
                  <a:lnTo>
                    <a:pt x="200660" y="1218565"/>
                  </a:lnTo>
                  <a:lnTo>
                    <a:pt x="193421" y="1222756"/>
                  </a:lnTo>
                  <a:lnTo>
                    <a:pt x="188468" y="1231265"/>
                  </a:lnTo>
                  <a:lnTo>
                    <a:pt x="188214" y="1231265"/>
                  </a:lnTo>
                  <a:lnTo>
                    <a:pt x="188214" y="1220089"/>
                  </a:lnTo>
                  <a:lnTo>
                    <a:pt x="178054" y="1220089"/>
                  </a:lnTo>
                  <a:lnTo>
                    <a:pt x="178054" y="1312430"/>
                  </a:lnTo>
                  <a:lnTo>
                    <a:pt x="188214" y="1312430"/>
                  </a:lnTo>
                  <a:lnTo>
                    <a:pt x="188214" y="1274191"/>
                  </a:lnTo>
                  <a:lnTo>
                    <a:pt x="188468" y="1274191"/>
                  </a:lnTo>
                  <a:lnTo>
                    <a:pt x="192913" y="1281303"/>
                  </a:lnTo>
                  <a:lnTo>
                    <a:pt x="199136" y="1284820"/>
                  </a:lnTo>
                  <a:lnTo>
                    <a:pt x="216281" y="1284820"/>
                  </a:lnTo>
                  <a:lnTo>
                    <a:pt x="223393" y="1281684"/>
                  </a:lnTo>
                  <a:lnTo>
                    <a:pt x="227660" y="1276350"/>
                  </a:lnTo>
                  <a:lnTo>
                    <a:pt x="228473" y="1275334"/>
                  </a:lnTo>
                  <a:lnTo>
                    <a:pt x="231876" y="1270114"/>
                  </a:lnTo>
                  <a:lnTo>
                    <a:pt x="234289" y="1264145"/>
                  </a:lnTo>
                  <a:lnTo>
                    <a:pt x="235737" y="1257388"/>
                  </a:lnTo>
                  <a:lnTo>
                    <a:pt x="236220" y="1249807"/>
                  </a:lnTo>
                  <a:lnTo>
                    <a:pt x="236220" y="1240409"/>
                  </a:lnTo>
                  <a:close/>
                </a:path>
                <a:path w="3435984" h="1322704">
                  <a:moveTo>
                    <a:pt x="325247" y="1192784"/>
                  </a:moveTo>
                  <a:lnTo>
                    <a:pt x="321437" y="1192784"/>
                  </a:lnTo>
                  <a:lnTo>
                    <a:pt x="319913" y="1194181"/>
                  </a:lnTo>
                  <a:lnTo>
                    <a:pt x="318008" y="1195578"/>
                  </a:lnTo>
                  <a:lnTo>
                    <a:pt x="311531" y="1199769"/>
                  </a:lnTo>
                  <a:lnTo>
                    <a:pt x="306705" y="1202309"/>
                  </a:lnTo>
                  <a:lnTo>
                    <a:pt x="304165" y="1203452"/>
                  </a:lnTo>
                  <a:lnTo>
                    <a:pt x="301752" y="1204595"/>
                  </a:lnTo>
                  <a:lnTo>
                    <a:pt x="299212" y="1205611"/>
                  </a:lnTo>
                  <a:lnTo>
                    <a:pt x="296799" y="1206500"/>
                  </a:lnTo>
                  <a:lnTo>
                    <a:pt x="294640" y="1207008"/>
                  </a:lnTo>
                  <a:lnTo>
                    <a:pt x="294640" y="1217295"/>
                  </a:lnTo>
                  <a:lnTo>
                    <a:pt x="308483" y="1211453"/>
                  </a:lnTo>
                  <a:lnTo>
                    <a:pt x="310261" y="1210564"/>
                  </a:lnTo>
                  <a:lnTo>
                    <a:pt x="311658" y="1209548"/>
                  </a:lnTo>
                  <a:lnTo>
                    <a:pt x="313182" y="1208532"/>
                  </a:lnTo>
                  <a:lnTo>
                    <a:pt x="314325" y="1207643"/>
                  </a:lnTo>
                  <a:lnTo>
                    <a:pt x="315087" y="1206754"/>
                  </a:lnTo>
                  <a:lnTo>
                    <a:pt x="315087" y="1283335"/>
                  </a:lnTo>
                  <a:lnTo>
                    <a:pt x="325247" y="1283335"/>
                  </a:lnTo>
                  <a:lnTo>
                    <a:pt x="325247" y="1206754"/>
                  </a:lnTo>
                  <a:lnTo>
                    <a:pt x="325247" y="1192784"/>
                  </a:lnTo>
                  <a:close/>
                </a:path>
                <a:path w="3435984" h="1322704">
                  <a:moveTo>
                    <a:pt x="3091307" y="1275207"/>
                  </a:moveTo>
                  <a:lnTo>
                    <a:pt x="3084195" y="1255014"/>
                  </a:lnTo>
                  <a:lnTo>
                    <a:pt x="3082163" y="1252982"/>
                  </a:lnTo>
                  <a:lnTo>
                    <a:pt x="3079750" y="1251077"/>
                  </a:lnTo>
                  <a:lnTo>
                    <a:pt x="3076829" y="1249426"/>
                  </a:lnTo>
                  <a:lnTo>
                    <a:pt x="3074035" y="1247648"/>
                  </a:lnTo>
                  <a:lnTo>
                    <a:pt x="3070987" y="1245997"/>
                  </a:lnTo>
                  <a:lnTo>
                    <a:pt x="3067812" y="1244473"/>
                  </a:lnTo>
                  <a:lnTo>
                    <a:pt x="3064764" y="1242949"/>
                  </a:lnTo>
                  <a:lnTo>
                    <a:pt x="3048635" y="1228217"/>
                  </a:lnTo>
                  <a:lnTo>
                    <a:pt x="3048635" y="1223518"/>
                  </a:lnTo>
                  <a:lnTo>
                    <a:pt x="3054604" y="1215644"/>
                  </a:lnTo>
                  <a:lnTo>
                    <a:pt x="3056382" y="1214501"/>
                  </a:lnTo>
                  <a:lnTo>
                    <a:pt x="3058414" y="1213739"/>
                  </a:lnTo>
                  <a:lnTo>
                    <a:pt x="3060700" y="1213231"/>
                  </a:lnTo>
                  <a:lnTo>
                    <a:pt x="3062986" y="1212850"/>
                  </a:lnTo>
                  <a:lnTo>
                    <a:pt x="3065272" y="1212596"/>
                  </a:lnTo>
                  <a:lnTo>
                    <a:pt x="3075686" y="1212596"/>
                  </a:lnTo>
                  <a:lnTo>
                    <a:pt x="3082417" y="1214374"/>
                  </a:lnTo>
                  <a:lnTo>
                    <a:pt x="3087624" y="1218057"/>
                  </a:lnTo>
                  <a:lnTo>
                    <a:pt x="3087624" y="1212596"/>
                  </a:lnTo>
                  <a:lnTo>
                    <a:pt x="3087624" y="1206373"/>
                  </a:lnTo>
                  <a:lnTo>
                    <a:pt x="3083687" y="1204214"/>
                  </a:lnTo>
                  <a:lnTo>
                    <a:pt x="3077210" y="1203198"/>
                  </a:lnTo>
                  <a:lnTo>
                    <a:pt x="3064764" y="1203198"/>
                  </a:lnTo>
                  <a:lnTo>
                    <a:pt x="3037840" y="1222756"/>
                  </a:lnTo>
                  <a:lnTo>
                    <a:pt x="3037840" y="1230122"/>
                  </a:lnTo>
                  <a:lnTo>
                    <a:pt x="3038348" y="1233043"/>
                  </a:lnTo>
                  <a:lnTo>
                    <a:pt x="3040634" y="1237869"/>
                  </a:lnTo>
                  <a:lnTo>
                    <a:pt x="3042158" y="1240155"/>
                  </a:lnTo>
                  <a:lnTo>
                    <a:pt x="3044190" y="1242060"/>
                  </a:lnTo>
                  <a:lnTo>
                    <a:pt x="3046095" y="1243965"/>
                  </a:lnTo>
                  <a:lnTo>
                    <a:pt x="3048508" y="1245743"/>
                  </a:lnTo>
                  <a:lnTo>
                    <a:pt x="3051175" y="1247394"/>
                  </a:lnTo>
                  <a:lnTo>
                    <a:pt x="3053842" y="1248918"/>
                  </a:lnTo>
                  <a:lnTo>
                    <a:pt x="3056636" y="1250569"/>
                  </a:lnTo>
                  <a:lnTo>
                    <a:pt x="3059811" y="1252093"/>
                  </a:lnTo>
                  <a:lnTo>
                    <a:pt x="3065399" y="1255014"/>
                  </a:lnTo>
                  <a:lnTo>
                    <a:pt x="3067939" y="1256284"/>
                  </a:lnTo>
                  <a:lnTo>
                    <a:pt x="3080512" y="1269238"/>
                  </a:lnTo>
                  <a:lnTo>
                    <a:pt x="3080512" y="1276096"/>
                  </a:lnTo>
                  <a:lnTo>
                    <a:pt x="3078861" y="1279525"/>
                  </a:lnTo>
                  <a:lnTo>
                    <a:pt x="3075686" y="1281811"/>
                  </a:lnTo>
                  <a:lnTo>
                    <a:pt x="3072638" y="1284211"/>
                  </a:lnTo>
                  <a:lnTo>
                    <a:pt x="3067812" y="1285392"/>
                  </a:lnTo>
                  <a:lnTo>
                    <a:pt x="3059557" y="1285392"/>
                  </a:lnTo>
                  <a:lnTo>
                    <a:pt x="3037713" y="1277366"/>
                  </a:lnTo>
                  <a:lnTo>
                    <a:pt x="3037713" y="1289659"/>
                  </a:lnTo>
                  <a:lnTo>
                    <a:pt x="3058414" y="1294714"/>
                  </a:lnTo>
                  <a:lnTo>
                    <a:pt x="3064002" y="1294714"/>
                  </a:lnTo>
                  <a:lnTo>
                    <a:pt x="3086709" y="1285392"/>
                  </a:lnTo>
                  <a:lnTo>
                    <a:pt x="3087116" y="1284986"/>
                  </a:lnTo>
                  <a:lnTo>
                    <a:pt x="3090418" y="1278890"/>
                  </a:lnTo>
                  <a:lnTo>
                    <a:pt x="3091307" y="1275207"/>
                  </a:lnTo>
                  <a:close/>
                </a:path>
                <a:path w="3435984" h="1322704">
                  <a:moveTo>
                    <a:pt x="3136773" y="1229995"/>
                  </a:moveTo>
                  <a:lnTo>
                    <a:pt x="3120898" y="1229995"/>
                  </a:lnTo>
                  <a:lnTo>
                    <a:pt x="3120898" y="1211326"/>
                  </a:lnTo>
                  <a:lnTo>
                    <a:pt x="3110738" y="1214501"/>
                  </a:lnTo>
                  <a:lnTo>
                    <a:pt x="3110738" y="1229995"/>
                  </a:lnTo>
                  <a:lnTo>
                    <a:pt x="3099943" y="1229995"/>
                  </a:lnTo>
                  <a:lnTo>
                    <a:pt x="3099943" y="1238631"/>
                  </a:lnTo>
                  <a:lnTo>
                    <a:pt x="3110738" y="1238631"/>
                  </a:lnTo>
                  <a:lnTo>
                    <a:pt x="3110738" y="1288415"/>
                  </a:lnTo>
                  <a:lnTo>
                    <a:pt x="3116326" y="1294599"/>
                  </a:lnTo>
                  <a:lnTo>
                    <a:pt x="3131312" y="1294599"/>
                  </a:lnTo>
                  <a:lnTo>
                    <a:pt x="3134487" y="1293939"/>
                  </a:lnTo>
                  <a:lnTo>
                    <a:pt x="3136773" y="1292618"/>
                  </a:lnTo>
                  <a:lnTo>
                    <a:pt x="3136773" y="1286078"/>
                  </a:lnTo>
                  <a:lnTo>
                    <a:pt x="3136773" y="1283970"/>
                  </a:lnTo>
                  <a:lnTo>
                    <a:pt x="3134995" y="1285367"/>
                  </a:lnTo>
                  <a:lnTo>
                    <a:pt x="3132836" y="1286078"/>
                  </a:lnTo>
                  <a:lnTo>
                    <a:pt x="3126867" y="1286078"/>
                  </a:lnTo>
                  <a:lnTo>
                    <a:pt x="3124454" y="1285163"/>
                  </a:lnTo>
                  <a:lnTo>
                    <a:pt x="3121660" y="1281557"/>
                  </a:lnTo>
                  <a:lnTo>
                    <a:pt x="3120898" y="1278509"/>
                  </a:lnTo>
                  <a:lnTo>
                    <a:pt x="3120898" y="1238631"/>
                  </a:lnTo>
                  <a:lnTo>
                    <a:pt x="3136773" y="1238631"/>
                  </a:lnTo>
                  <a:lnTo>
                    <a:pt x="3136773" y="1229995"/>
                  </a:lnTo>
                  <a:close/>
                </a:path>
                <a:path w="3435984" h="1322704">
                  <a:moveTo>
                    <a:pt x="3201035" y="1249299"/>
                  </a:moveTo>
                  <a:lnTo>
                    <a:pt x="3198749" y="1241933"/>
                  </a:lnTo>
                  <a:lnTo>
                    <a:pt x="3194494" y="1236980"/>
                  </a:lnTo>
                  <a:lnTo>
                    <a:pt x="3190621" y="1232230"/>
                  </a:lnTo>
                  <a:lnTo>
                    <a:pt x="3190621" y="1255522"/>
                  </a:lnTo>
                  <a:lnTo>
                    <a:pt x="3156458" y="1255522"/>
                  </a:lnTo>
                  <a:lnTo>
                    <a:pt x="3157220" y="1250061"/>
                  </a:lnTo>
                  <a:lnTo>
                    <a:pt x="3159252" y="1245616"/>
                  </a:lnTo>
                  <a:lnTo>
                    <a:pt x="3162681" y="1242187"/>
                  </a:lnTo>
                  <a:lnTo>
                    <a:pt x="3165983" y="1238758"/>
                  </a:lnTo>
                  <a:lnTo>
                    <a:pt x="3170047" y="1236980"/>
                  </a:lnTo>
                  <a:lnTo>
                    <a:pt x="3179699" y="1236980"/>
                  </a:lnTo>
                  <a:lnTo>
                    <a:pt x="3183636" y="1238631"/>
                  </a:lnTo>
                  <a:lnTo>
                    <a:pt x="3186430" y="1241933"/>
                  </a:lnTo>
                  <a:lnTo>
                    <a:pt x="3189224" y="1245108"/>
                  </a:lnTo>
                  <a:lnTo>
                    <a:pt x="3190494" y="1249299"/>
                  </a:lnTo>
                  <a:lnTo>
                    <a:pt x="3190621" y="1255522"/>
                  </a:lnTo>
                  <a:lnTo>
                    <a:pt x="3190621" y="1232230"/>
                  </a:lnTo>
                  <a:lnTo>
                    <a:pt x="3189732" y="1231138"/>
                  </a:lnTo>
                  <a:lnTo>
                    <a:pt x="3183255" y="1228471"/>
                  </a:lnTo>
                  <a:lnTo>
                    <a:pt x="3166745" y="1228471"/>
                  </a:lnTo>
                  <a:lnTo>
                    <a:pt x="3145790" y="1261872"/>
                  </a:lnTo>
                  <a:lnTo>
                    <a:pt x="3146285" y="1269263"/>
                  </a:lnTo>
                  <a:lnTo>
                    <a:pt x="3165602" y="1294714"/>
                  </a:lnTo>
                  <a:lnTo>
                    <a:pt x="3183763" y="1294714"/>
                  </a:lnTo>
                  <a:lnTo>
                    <a:pt x="3191002" y="1292707"/>
                  </a:lnTo>
                  <a:lnTo>
                    <a:pt x="3196590" y="1288669"/>
                  </a:lnTo>
                  <a:lnTo>
                    <a:pt x="3196590" y="1286192"/>
                  </a:lnTo>
                  <a:lnTo>
                    <a:pt x="3196590" y="1279144"/>
                  </a:lnTo>
                  <a:lnTo>
                    <a:pt x="3190621" y="1283843"/>
                  </a:lnTo>
                  <a:lnTo>
                    <a:pt x="3184144" y="1286192"/>
                  </a:lnTo>
                  <a:lnTo>
                    <a:pt x="3170682" y="1286192"/>
                  </a:lnTo>
                  <a:lnTo>
                    <a:pt x="3165602" y="1284287"/>
                  </a:lnTo>
                  <a:lnTo>
                    <a:pt x="3162046" y="1280414"/>
                  </a:lnTo>
                  <a:lnTo>
                    <a:pt x="3158363" y="1276604"/>
                  </a:lnTo>
                  <a:lnTo>
                    <a:pt x="3156458" y="1271143"/>
                  </a:lnTo>
                  <a:lnTo>
                    <a:pt x="3156331" y="1264158"/>
                  </a:lnTo>
                  <a:lnTo>
                    <a:pt x="3201035" y="1264158"/>
                  </a:lnTo>
                  <a:lnTo>
                    <a:pt x="3201035" y="1255522"/>
                  </a:lnTo>
                  <a:lnTo>
                    <a:pt x="3201035" y="1249299"/>
                  </a:lnTo>
                  <a:close/>
                </a:path>
                <a:path w="3435984" h="1322704">
                  <a:moveTo>
                    <a:pt x="3273933" y="1250188"/>
                  </a:moveTo>
                  <a:lnTo>
                    <a:pt x="3271647" y="1242695"/>
                  </a:lnTo>
                  <a:lnTo>
                    <a:pt x="3267075" y="1236980"/>
                  </a:lnTo>
                  <a:lnTo>
                    <a:pt x="3263519" y="1232636"/>
                  </a:lnTo>
                  <a:lnTo>
                    <a:pt x="3263519" y="1252474"/>
                  </a:lnTo>
                  <a:lnTo>
                    <a:pt x="3263519" y="1267968"/>
                  </a:lnTo>
                  <a:lnTo>
                    <a:pt x="3261741" y="1274445"/>
                  </a:lnTo>
                  <a:lnTo>
                    <a:pt x="3258312" y="1279144"/>
                  </a:lnTo>
                  <a:lnTo>
                    <a:pt x="3254756" y="1283843"/>
                  </a:lnTo>
                  <a:lnTo>
                    <a:pt x="3250057" y="1286192"/>
                  </a:lnTo>
                  <a:lnTo>
                    <a:pt x="3238627" y="1286192"/>
                  </a:lnTo>
                  <a:lnTo>
                    <a:pt x="3234309" y="1284376"/>
                  </a:lnTo>
                  <a:lnTo>
                    <a:pt x="3234042" y="1284097"/>
                  </a:lnTo>
                  <a:lnTo>
                    <a:pt x="3227578" y="1277112"/>
                  </a:lnTo>
                  <a:lnTo>
                    <a:pt x="3225800" y="1272667"/>
                  </a:lnTo>
                  <a:lnTo>
                    <a:pt x="3225800" y="1252474"/>
                  </a:lnTo>
                  <a:lnTo>
                    <a:pt x="3227578" y="1247267"/>
                  </a:lnTo>
                  <a:lnTo>
                    <a:pt x="3231362" y="1243076"/>
                  </a:lnTo>
                  <a:lnTo>
                    <a:pt x="3233039" y="1241171"/>
                  </a:lnTo>
                  <a:lnTo>
                    <a:pt x="3234817" y="1239139"/>
                  </a:lnTo>
                  <a:lnTo>
                    <a:pt x="3239516" y="1236980"/>
                  </a:lnTo>
                  <a:lnTo>
                    <a:pt x="3250946" y="1236980"/>
                  </a:lnTo>
                  <a:lnTo>
                    <a:pt x="3255391" y="1239012"/>
                  </a:lnTo>
                  <a:lnTo>
                    <a:pt x="3258667" y="1243203"/>
                  </a:lnTo>
                  <a:lnTo>
                    <a:pt x="3261868" y="1247013"/>
                  </a:lnTo>
                  <a:lnTo>
                    <a:pt x="3263519" y="1252474"/>
                  </a:lnTo>
                  <a:lnTo>
                    <a:pt x="3263519" y="1232636"/>
                  </a:lnTo>
                  <a:lnTo>
                    <a:pt x="3262503" y="1231392"/>
                  </a:lnTo>
                  <a:lnTo>
                    <a:pt x="3256153" y="1228471"/>
                  </a:lnTo>
                  <a:lnTo>
                    <a:pt x="3238373" y="1228471"/>
                  </a:lnTo>
                  <a:lnTo>
                    <a:pt x="3231007" y="1232662"/>
                  </a:lnTo>
                  <a:lnTo>
                    <a:pt x="3226054" y="1241171"/>
                  </a:lnTo>
                  <a:lnTo>
                    <a:pt x="3225800" y="1241171"/>
                  </a:lnTo>
                  <a:lnTo>
                    <a:pt x="3225800" y="1229995"/>
                  </a:lnTo>
                  <a:lnTo>
                    <a:pt x="3215640" y="1229995"/>
                  </a:lnTo>
                  <a:lnTo>
                    <a:pt x="3215640" y="1322324"/>
                  </a:lnTo>
                  <a:lnTo>
                    <a:pt x="3225800" y="1322324"/>
                  </a:lnTo>
                  <a:lnTo>
                    <a:pt x="3225800" y="1284097"/>
                  </a:lnTo>
                  <a:lnTo>
                    <a:pt x="3226054" y="1284097"/>
                  </a:lnTo>
                  <a:lnTo>
                    <a:pt x="3230499" y="1291183"/>
                  </a:lnTo>
                  <a:lnTo>
                    <a:pt x="3236849" y="1294714"/>
                  </a:lnTo>
                  <a:lnTo>
                    <a:pt x="3253994" y="1294714"/>
                  </a:lnTo>
                  <a:lnTo>
                    <a:pt x="3260979" y="1291539"/>
                  </a:lnTo>
                  <a:lnTo>
                    <a:pt x="3265347" y="1286192"/>
                  </a:lnTo>
                  <a:lnTo>
                    <a:pt x="3266186" y="1285176"/>
                  </a:lnTo>
                  <a:lnTo>
                    <a:pt x="3269538" y="1279994"/>
                  </a:lnTo>
                  <a:lnTo>
                    <a:pt x="3271964" y="1274051"/>
                  </a:lnTo>
                  <a:lnTo>
                    <a:pt x="3273425" y="1267294"/>
                  </a:lnTo>
                  <a:lnTo>
                    <a:pt x="3273933" y="1259713"/>
                  </a:lnTo>
                  <a:lnTo>
                    <a:pt x="3273933" y="1250188"/>
                  </a:lnTo>
                  <a:close/>
                </a:path>
                <a:path w="3435984" h="1322704">
                  <a:moveTo>
                    <a:pt x="3379597" y="1284160"/>
                  </a:moveTo>
                  <a:lnTo>
                    <a:pt x="3335528" y="1284160"/>
                  </a:lnTo>
                  <a:lnTo>
                    <a:pt x="3335540" y="1281684"/>
                  </a:lnTo>
                  <a:lnTo>
                    <a:pt x="3335782" y="1279652"/>
                  </a:lnTo>
                  <a:lnTo>
                    <a:pt x="3336417" y="1277874"/>
                  </a:lnTo>
                  <a:lnTo>
                    <a:pt x="3337052" y="1275969"/>
                  </a:lnTo>
                  <a:lnTo>
                    <a:pt x="3359912" y="1256411"/>
                  </a:lnTo>
                  <a:lnTo>
                    <a:pt x="3362706" y="1254125"/>
                  </a:lnTo>
                  <a:lnTo>
                    <a:pt x="3376168" y="1230503"/>
                  </a:lnTo>
                  <a:lnTo>
                    <a:pt x="3376066" y="1222629"/>
                  </a:lnTo>
                  <a:lnTo>
                    <a:pt x="3375533" y="1219835"/>
                  </a:lnTo>
                  <a:lnTo>
                    <a:pt x="3374263" y="1216787"/>
                  </a:lnTo>
                  <a:lnTo>
                    <a:pt x="3372993" y="1213866"/>
                  </a:lnTo>
                  <a:lnTo>
                    <a:pt x="3371570" y="1211834"/>
                  </a:lnTo>
                  <a:lnTo>
                    <a:pt x="3371215" y="1211326"/>
                  </a:lnTo>
                  <a:lnTo>
                    <a:pt x="3368929" y="1209421"/>
                  </a:lnTo>
                  <a:lnTo>
                    <a:pt x="3366643" y="1207389"/>
                  </a:lnTo>
                  <a:lnTo>
                    <a:pt x="3363976" y="1205865"/>
                  </a:lnTo>
                  <a:lnTo>
                    <a:pt x="3360928" y="1204722"/>
                  </a:lnTo>
                  <a:lnTo>
                    <a:pt x="3357753" y="1203706"/>
                  </a:lnTo>
                  <a:lnTo>
                    <a:pt x="3354451" y="1203198"/>
                  </a:lnTo>
                  <a:lnTo>
                    <a:pt x="3345815" y="1203198"/>
                  </a:lnTo>
                  <a:lnTo>
                    <a:pt x="3328416" y="1211707"/>
                  </a:lnTo>
                  <a:lnTo>
                    <a:pt x="3328416" y="1222629"/>
                  </a:lnTo>
                  <a:lnTo>
                    <a:pt x="3329813" y="1220978"/>
                  </a:lnTo>
                  <a:lnTo>
                    <a:pt x="3331464" y="1219454"/>
                  </a:lnTo>
                  <a:lnTo>
                    <a:pt x="3347593" y="1211834"/>
                  </a:lnTo>
                  <a:lnTo>
                    <a:pt x="3351911" y="1211834"/>
                  </a:lnTo>
                  <a:lnTo>
                    <a:pt x="3354070" y="1212088"/>
                  </a:lnTo>
                  <a:lnTo>
                    <a:pt x="3355975" y="1212723"/>
                  </a:lnTo>
                  <a:lnTo>
                    <a:pt x="3358007" y="1213358"/>
                  </a:lnTo>
                  <a:lnTo>
                    <a:pt x="3359658" y="1214374"/>
                  </a:lnTo>
                  <a:lnTo>
                    <a:pt x="3362579" y="1217041"/>
                  </a:lnTo>
                  <a:lnTo>
                    <a:pt x="3363849" y="1218819"/>
                  </a:lnTo>
                  <a:lnTo>
                    <a:pt x="3364661" y="1220978"/>
                  </a:lnTo>
                  <a:lnTo>
                    <a:pt x="3365436" y="1222629"/>
                  </a:lnTo>
                  <a:lnTo>
                    <a:pt x="3365550" y="1223137"/>
                  </a:lnTo>
                  <a:lnTo>
                    <a:pt x="3365881" y="1225169"/>
                  </a:lnTo>
                  <a:lnTo>
                    <a:pt x="3365855" y="1230503"/>
                  </a:lnTo>
                  <a:lnTo>
                    <a:pt x="3344545" y="1257300"/>
                  </a:lnTo>
                  <a:lnTo>
                    <a:pt x="3340735" y="1260221"/>
                  </a:lnTo>
                  <a:lnTo>
                    <a:pt x="3337687" y="1262888"/>
                  </a:lnTo>
                  <a:lnTo>
                    <a:pt x="3334639" y="1265428"/>
                  </a:lnTo>
                  <a:lnTo>
                    <a:pt x="3332099" y="1268095"/>
                  </a:lnTo>
                  <a:lnTo>
                    <a:pt x="3330321" y="1270635"/>
                  </a:lnTo>
                  <a:lnTo>
                    <a:pt x="3328416" y="1273175"/>
                  </a:lnTo>
                  <a:lnTo>
                    <a:pt x="3327019" y="1275969"/>
                  </a:lnTo>
                  <a:lnTo>
                    <a:pt x="3326130" y="1278890"/>
                  </a:lnTo>
                  <a:lnTo>
                    <a:pt x="3325368" y="1281684"/>
                  </a:lnTo>
                  <a:lnTo>
                    <a:pt x="3325088" y="1284160"/>
                  </a:lnTo>
                  <a:lnTo>
                    <a:pt x="3324987" y="1293241"/>
                  </a:lnTo>
                  <a:lnTo>
                    <a:pt x="3379597" y="1293241"/>
                  </a:lnTo>
                  <a:lnTo>
                    <a:pt x="3379597" y="1284160"/>
                  </a:lnTo>
                  <a:close/>
                </a:path>
                <a:path w="3435984" h="1322704">
                  <a:moveTo>
                    <a:pt x="3435731" y="81026"/>
                  </a:moveTo>
                  <a:lnTo>
                    <a:pt x="3391662" y="81026"/>
                  </a:lnTo>
                  <a:lnTo>
                    <a:pt x="3391662" y="78613"/>
                  </a:lnTo>
                  <a:lnTo>
                    <a:pt x="3415919" y="53340"/>
                  </a:lnTo>
                  <a:lnTo>
                    <a:pt x="3418840" y="50927"/>
                  </a:lnTo>
                  <a:lnTo>
                    <a:pt x="3432302" y="27305"/>
                  </a:lnTo>
                  <a:lnTo>
                    <a:pt x="3432302" y="20066"/>
                  </a:lnTo>
                  <a:lnTo>
                    <a:pt x="3410585" y="0"/>
                  </a:lnTo>
                  <a:lnTo>
                    <a:pt x="3406902" y="0"/>
                  </a:lnTo>
                  <a:lnTo>
                    <a:pt x="3401822" y="0"/>
                  </a:lnTo>
                  <a:lnTo>
                    <a:pt x="3397631" y="762"/>
                  </a:lnTo>
                  <a:lnTo>
                    <a:pt x="3390519" y="3683"/>
                  </a:lnTo>
                  <a:lnTo>
                    <a:pt x="3387344" y="5842"/>
                  </a:lnTo>
                  <a:lnTo>
                    <a:pt x="3384550" y="8509"/>
                  </a:lnTo>
                  <a:lnTo>
                    <a:pt x="3384550" y="19431"/>
                  </a:lnTo>
                  <a:lnTo>
                    <a:pt x="3385947" y="17780"/>
                  </a:lnTo>
                  <a:lnTo>
                    <a:pt x="3389122" y="14986"/>
                  </a:lnTo>
                  <a:lnTo>
                    <a:pt x="3403727" y="8636"/>
                  </a:lnTo>
                  <a:lnTo>
                    <a:pt x="3408045" y="8636"/>
                  </a:lnTo>
                  <a:lnTo>
                    <a:pt x="3422015" y="21971"/>
                  </a:lnTo>
                  <a:lnTo>
                    <a:pt x="3422015" y="27178"/>
                  </a:lnTo>
                  <a:lnTo>
                    <a:pt x="3396869" y="57150"/>
                  </a:lnTo>
                  <a:lnTo>
                    <a:pt x="3390773" y="62230"/>
                  </a:lnTo>
                  <a:lnTo>
                    <a:pt x="3380994" y="81915"/>
                  </a:lnTo>
                  <a:lnTo>
                    <a:pt x="3380994" y="90043"/>
                  </a:lnTo>
                  <a:lnTo>
                    <a:pt x="3435731" y="90043"/>
                  </a:lnTo>
                  <a:lnTo>
                    <a:pt x="3435731" y="81026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95344" y="3448811"/>
              <a:ext cx="4508500" cy="287020"/>
            </a:xfrm>
            <a:custGeom>
              <a:avLst/>
              <a:gdLst/>
              <a:ahLst/>
              <a:cxnLst/>
              <a:rect l="l" t="t" r="r" b="b"/>
              <a:pathLst>
                <a:path w="4508500" h="287020">
                  <a:moveTo>
                    <a:pt x="4507992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4507992" y="286512"/>
                  </a:lnTo>
                  <a:lnTo>
                    <a:pt x="45079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83581" y="3513454"/>
              <a:ext cx="2850768" cy="17589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077973" y="4161027"/>
              <a:ext cx="844550" cy="114935"/>
            </a:xfrm>
            <a:custGeom>
              <a:avLst/>
              <a:gdLst/>
              <a:ahLst/>
              <a:cxnLst/>
              <a:rect l="l" t="t" r="r" b="b"/>
              <a:pathLst>
                <a:path w="844550" h="114935">
                  <a:moveTo>
                    <a:pt x="803989" y="45212"/>
                  </a:moveTo>
                  <a:lnTo>
                    <a:pt x="791463" y="45212"/>
                  </a:lnTo>
                  <a:lnTo>
                    <a:pt x="796670" y="51689"/>
                  </a:lnTo>
                  <a:lnTo>
                    <a:pt x="796670" y="64643"/>
                  </a:lnTo>
                  <a:lnTo>
                    <a:pt x="754951" y="75723"/>
                  </a:lnTo>
                  <a:lnTo>
                    <a:pt x="748664" y="92583"/>
                  </a:lnTo>
                  <a:lnTo>
                    <a:pt x="748664" y="99314"/>
                  </a:lnTo>
                  <a:lnTo>
                    <a:pt x="750824" y="104648"/>
                  </a:lnTo>
                  <a:lnTo>
                    <a:pt x="755142" y="108585"/>
                  </a:lnTo>
                  <a:lnTo>
                    <a:pt x="759459" y="112649"/>
                  </a:lnTo>
                  <a:lnTo>
                    <a:pt x="765301" y="114681"/>
                  </a:lnTo>
                  <a:lnTo>
                    <a:pt x="772921" y="114681"/>
                  </a:lnTo>
                  <a:lnTo>
                    <a:pt x="780182" y="113823"/>
                  </a:lnTo>
                  <a:lnTo>
                    <a:pt x="786526" y="111252"/>
                  </a:lnTo>
                  <a:lnTo>
                    <a:pt x="791942" y="106965"/>
                  </a:lnTo>
                  <a:lnTo>
                    <a:pt x="793859" y="104394"/>
                  </a:lnTo>
                  <a:lnTo>
                    <a:pt x="771398" y="104394"/>
                  </a:lnTo>
                  <a:lnTo>
                    <a:pt x="767842" y="103251"/>
                  </a:lnTo>
                  <a:lnTo>
                    <a:pt x="765175" y="100838"/>
                  </a:lnTo>
                  <a:lnTo>
                    <a:pt x="762507" y="98552"/>
                  </a:lnTo>
                  <a:lnTo>
                    <a:pt x="761111" y="95504"/>
                  </a:lnTo>
                  <a:lnTo>
                    <a:pt x="761111" y="86614"/>
                  </a:lnTo>
                  <a:lnTo>
                    <a:pt x="762634" y="83058"/>
                  </a:lnTo>
                  <a:lnTo>
                    <a:pt x="765428" y="81026"/>
                  </a:lnTo>
                  <a:lnTo>
                    <a:pt x="768350" y="78994"/>
                  </a:lnTo>
                  <a:lnTo>
                    <a:pt x="772668" y="77597"/>
                  </a:lnTo>
                  <a:lnTo>
                    <a:pt x="796670" y="74295"/>
                  </a:lnTo>
                  <a:lnTo>
                    <a:pt x="808863" y="74295"/>
                  </a:lnTo>
                  <a:lnTo>
                    <a:pt x="808863" y="63373"/>
                  </a:lnTo>
                  <a:lnTo>
                    <a:pt x="807194" y="50891"/>
                  </a:lnTo>
                  <a:lnTo>
                    <a:pt x="803989" y="45212"/>
                  </a:lnTo>
                  <a:close/>
                </a:path>
                <a:path w="844550" h="114935">
                  <a:moveTo>
                    <a:pt x="808863" y="100965"/>
                  </a:moveTo>
                  <a:lnTo>
                    <a:pt x="796670" y="100965"/>
                  </a:lnTo>
                  <a:lnTo>
                    <a:pt x="796670" y="112903"/>
                  </a:lnTo>
                  <a:lnTo>
                    <a:pt x="808863" y="112903"/>
                  </a:lnTo>
                  <a:lnTo>
                    <a:pt x="808863" y="100965"/>
                  </a:lnTo>
                  <a:close/>
                </a:path>
                <a:path w="844550" h="114935">
                  <a:moveTo>
                    <a:pt x="808863" y="74295"/>
                  </a:moveTo>
                  <a:lnTo>
                    <a:pt x="796670" y="74295"/>
                  </a:lnTo>
                  <a:lnTo>
                    <a:pt x="796670" y="88392"/>
                  </a:lnTo>
                  <a:lnTo>
                    <a:pt x="794638" y="93726"/>
                  </a:lnTo>
                  <a:lnTo>
                    <a:pt x="790701" y="98044"/>
                  </a:lnTo>
                  <a:lnTo>
                    <a:pt x="786764" y="102235"/>
                  </a:lnTo>
                  <a:lnTo>
                    <a:pt x="781812" y="104394"/>
                  </a:lnTo>
                  <a:lnTo>
                    <a:pt x="793859" y="104394"/>
                  </a:lnTo>
                  <a:lnTo>
                    <a:pt x="796417" y="100965"/>
                  </a:lnTo>
                  <a:lnTo>
                    <a:pt x="808863" y="100965"/>
                  </a:lnTo>
                  <a:lnTo>
                    <a:pt x="808863" y="74295"/>
                  </a:lnTo>
                  <a:close/>
                </a:path>
                <a:path w="844550" h="114935">
                  <a:moveTo>
                    <a:pt x="782065" y="34925"/>
                  </a:moveTo>
                  <a:lnTo>
                    <a:pt x="756157" y="54483"/>
                  </a:lnTo>
                  <a:lnTo>
                    <a:pt x="761849" y="50409"/>
                  </a:lnTo>
                  <a:lnTo>
                    <a:pt x="767873" y="47513"/>
                  </a:lnTo>
                  <a:lnTo>
                    <a:pt x="774231" y="45785"/>
                  </a:lnTo>
                  <a:lnTo>
                    <a:pt x="780923" y="45212"/>
                  </a:lnTo>
                  <a:lnTo>
                    <a:pt x="803989" y="45212"/>
                  </a:lnTo>
                  <a:lnTo>
                    <a:pt x="802179" y="42005"/>
                  </a:lnTo>
                  <a:lnTo>
                    <a:pt x="793807" y="36691"/>
                  </a:lnTo>
                  <a:lnTo>
                    <a:pt x="782065" y="34925"/>
                  </a:lnTo>
                  <a:close/>
                </a:path>
                <a:path w="844550" h="114935">
                  <a:moveTo>
                    <a:pt x="334597" y="45212"/>
                  </a:moveTo>
                  <a:lnTo>
                    <a:pt x="322071" y="45212"/>
                  </a:lnTo>
                  <a:lnTo>
                    <a:pt x="327278" y="51689"/>
                  </a:lnTo>
                  <a:lnTo>
                    <a:pt x="327278" y="64643"/>
                  </a:lnTo>
                  <a:lnTo>
                    <a:pt x="285559" y="75723"/>
                  </a:lnTo>
                  <a:lnTo>
                    <a:pt x="279273" y="92583"/>
                  </a:lnTo>
                  <a:lnTo>
                    <a:pt x="279273" y="99314"/>
                  </a:lnTo>
                  <a:lnTo>
                    <a:pt x="281431" y="104648"/>
                  </a:lnTo>
                  <a:lnTo>
                    <a:pt x="285750" y="108585"/>
                  </a:lnTo>
                  <a:lnTo>
                    <a:pt x="290068" y="112649"/>
                  </a:lnTo>
                  <a:lnTo>
                    <a:pt x="295909" y="114681"/>
                  </a:lnTo>
                  <a:lnTo>
                    <a:pt x="303530" y="114681"/>
                  </a:lnTo>
                  <a:lnTo>
                    <a:pt x="310790" y="113823"/>
                  </a:lnTo>
                  <a:lnTo>
                    <a:pt x="317134" y="111252"/>
                  </a:lnTo>
                  <a:lnTo>
                    <a:pt x="322550" y="106965"/>
                  </a:lnTo>
                  <a:lnTo>
                    <a:pt x="324467" y="104394"/>
                  </a:lnTo>
                  <a:lnTo>
                    <a:pt x="302006" y="104394"/>
                  </a:lnTo>
                  <a:lnTo>
                    <a:pt x="298450" y="103251"/>
                  </a:lnTo>
                  <a:lnTo>
                    <a:pt x="295782" y="100838"/>
                  </a:lnTo>
                  <a:lnTo>
                    <a:pt x="293115" y="98552"/>
                  </a:lnTo>
                  <a:lnTo>
                    <a:pt x="291719" y="95504"/>
                  </a:lnTo>
                  <a:lnTo>
                    <a:pt x="291719" y="86614"/>
                  </a:lnTo>
                  <a:lnTo>
                    <a:pt x="293243" y="83058"/>
                  </a:lnTo>
                  <a:lnTo>
                    <a:pt x="296037" y="81026"/>
                  </a:lnTo>
                  <a:lnTo>
                    <a:pt x="298957" y="78994"/>
                  </a:lnTo>
                  <a:lnTo>
                    <a:pt x="303275" y="77597"/>
                  </a:lnTo>
                  <a:lnTo>
                    <a:pt x="327278" y="74295"/>
                  </a:lnTo>
                  <a:lnTo>
                    <a:pt x="339470" y="74295"/>
                  </a:lnTo>
                  <a:lnTo>
                    <a:pt x="339470" y="63373"/>
                  </a:lnTo>
                  <a:lnTo>
                    <a:pt x="337802" y="50891"/>
                  </a:lnTo>
                  <a:lnTo>
                    <a:pt x="334597" y="45212"/>
                  </a:lnTo>
                  <a:close/>
                </a:path>
                <a:path w="844550" h="114935">
                  <a:moveTo>
                    <a:pt x="339470" y="100965"/>
                  </a:moveTo>
                  <a:lnTo>
                    <a:pt x="327278" y="100965"/>
                  </a:lnTo>
                  <a:lnTo>
                    <a:pt x="327278" y="112903"/>
                  </a:lnTo>
                  <a:lnTo>
                    <a:pt x="339470" y="112903"/>
                  </a:lnTo>
                  <a:lnTo>
                    <a:pt x="339470" y="100965"/>
                  </a:lnTo>
                  <a:close/>
                </a:path>
                <a:path w="844550" h="114935">
                  <a:moveTo>
                    <a:pt x="339470" y="74295"/>
                  </a:moveTo>
                  <a:lnTo>
                    <a:pt x="327278" y="74295"/>
                  </a:lnTo>
                  <a:lnTo>
                    <a:pt x="327278" y="88392"/>
                  </a:lnTo>
                  <a:lnTo>
                    <a:pt x="325246" y="93726"/>
                  </a:lnTo>
                  <a:lnTo>
                    <a:pt x="321309" y="98044"/>
                  </a:lnTo>
                  <a:lnTo>
                    <a:pt x="317373" y="102235"/>
                  </a:lnTo>
                  <a:lnTo>
                    <a:pt x="312419" y="104394"/>
                  </a:lnTo>
                  <a:lnTo>
                    <a:pt x="324467" y="104394"/>
                  </a:lnTo>
                  <a:lnTo>
                    <a:pt x="327025" y="100965"/>
                  </a:lnTo>
                  <a:lnTo>
                    <a:pt x="339470" y="100965"/>
                  </a:lnTo>
                  <a:lnTo>
                    <a:pt x="339470" y="74295"/>
                  </a:lnTo>
                  <a:close/>
                </a:path>
                <a:path w="844550" h="114935">
                  <a:moveTo>
                    <a:pt x="312674" y="34925"/>
                  </a:moveTo>
                  <a:lnTo>
                    <a:pt x="286765" y="54483"/>
                  </a:lnTo>
                  <a:lnTo>
                    <a:pt x="292457" y="50409"/>
                  </a:lnTo>
                  <a:lnTo>
                    <a:pt x="298481" y="47513"/>
                  </a:lnTo>
                  <a:lnTo>
                    <a:pt x="304839" y="45785"/>
                  </a:lnTo>
                  <a:lnTo>
                    <a:pt x="311531" y="45212"/>
                  </a:lnTo>
                  <a:lnTo>
                    <a:pt x="334597" y="45212"/>
                  </a:lnTo>
                  <a:lnTo>
                    <a:pt x="332787" y="42005"/>
                  </a:lnTo>
                  <a:lnTo>
                    <a:pt x="324415" y="36691"/>
                  </a:lnTo>
                  <a:lnTo>
                    <a:pt x="312674" y="34925"/>
                  </a:lnTo>
                  <a:close/>
                </a:path>
                <a:path w="844550" h="114935">
                  <a:moveTo>
                    <a:pt x="611124" y="34925"/>
                  </a:moveTo>
                  <a:lnTo>
                    <a:pt x="574976" y="58562"/>
                  </a:lnTo>
                  <a:lnTo>
                    <a:pt x="572388" y="75692"/>
                  </a:lnTo>
                  <a:lnTo>
                    <a:pt x="573010" y="84046"/>
                  </a:lnTo>
                  <a:lnTo>
                    <a:pt x="601370" y="114014"/>
                  </a:lnTo>
                  <a:lnTo>
                    <a:pt x="609345" y="114681"/>
                  </a:lnTo>
                  <a:lnTo>
                    <a:pt x="617583" y="113990"/>
                  </a:lnTo>
                  <a:lnTo>
                    <a:pt x="624951" y="111918"/>
                  </a:lnTo>
                  <a:lnTo>
                    <a:pt x="631438" y="108465"/>
                  </a:lnTo>
                  <a:lnTo>
                    <a:pt x="636150" y="104394"/>
                  </a:lnTo>
                  <a:lnTo>
                    <a:pt x="602488" y="104394"/>
                  </a:lnTo>
                  <a:lnTo>
                    <a:pt x="596392" y="101727"/>
                  </a:lnTo>
                  <a:lnTo>
                    <a:pt x="591819" y="96520"/>
                  </a:lnTo>
                  <a:lnTo>
                    <a:pt x="587120" y="91313"/>
                  </a:lnTo>
                  <a:lnTo>
                    <a:pt x="584875" y="84328"/>
                  </a:lnTo>
                  <a:lnTo>
                    <a:pt x="584955" y="65405"/>
                  </a:lnTo>
                  <a:lnTo>
                    <a:pt x="587120" y="58547"/>
                  </a:lnTo>
                  <a:lnTo>
                    <a:pt x="596264" y="47879"/>
                  </a:lnTo>
                  <a:lnTo>
                    <a:pt x="602488" y="45212"/>
                  </a:lnTo>
                  <a:lnTo>
                    <a:pt x="637648" y="45212"/>
                  </a:lnTo>
                  <a:lnTo>
                    <a:pt x="632555" y="40765"/>
                  </a:lnTo>
                  <a:lnTo>
                    <a:pt x="626363" y="37512"/>
                  </a:lnTo>
                  <a:lnTo>
                    <a:pt x="619220" y="35569"/>
                  </a:lnTo>
                  <a:lnTo>
                    <a:pt x="611124" y="34925"/>
                  </a:lnTo>
                  <a:close/>
                </a:path>
                <a:path w="844550" h="114935">
                  <a:moveTo>
                    <a:pt x="637648" y="45212"/>
                  </a:moveTo>
                  <a:lnTo>
                    <a:pt x="618236" y="45212"/>
                  </a:lnTo>
                  <a:lnTo>
                    <a:pt x="624205" y="47752"/>
                  </a:lnTo>
                  <a:lnTo>
                    <a:pt x="632713" y="58039"/>
                  </a:lnTo>
                  <a:lnTo>
                    <a:pt x="634873" y="65405"/>
                  </a:lnTo>
                  <a:lnTo>
                    <a:pt x="634873" y="84328"/>
                  </a:lnTo>
                  <a:lnTo>
                    <a:pt x="632713" y="91567"/>
                  </a:lnTo>
                  <a:lnTo>
                    <a:pt x="628523" y="96774"/>
                  </a:lnTo>
                  <a:lnTo>
                    <a:pt x="624205" y="101854"/>
                  </a:lnTo>
                  <a:lnTo>
                    <a:pt x="618236" y="104394"/>
                  </a:lnTo>
                  <a:lnTo>
                    <a:pt x="636150" y="104394"/>
                  </a:lnTo>
                  <a:lnTo>
                    <a:pt x="647319" y="74422"/>
                  </a:lnTo>
                  <a:lnTo>
                    <a:pt x="646787" y="66597"/>
                  </a:lnTo>
                  <a:lnTo>
                    <a:pt x="646664" y="65405"/>
                  </a:lnTo>
                  <a:lnTo>
                    <a:pt x="644937" y="57880"/>
                  </a:lnTo>
                  <a:lnTo>
                    <a:pt x="641961" y="51097"/>
                  </a:lnTo>
                  <a:lnTo>
                    <a:pt x="637794" y="45339"/>
                  </a:lnTo>
                  <a:lnTo>
                    <a:pt x="637648" y="45212"/>
                  </a:lnTo>
                  <a:close/>
                </a:path>
                <a:path w="844550" h="114935">
                  <a:moveTo>
                    <a:pt x="392302" y="34925"/>
                  </a:moveTo>
                  <a:lnTo>
                    <a:pt x="359886" y="59547"/>
                  </a:lnTo>
                  <a:lnTo>
                    <a:pt x="357505" y="76581"/>
                  </a:lnTo>
                  <a:lnTo>
                    <a:pt x="358030" y="84909"/>
                  </a:lnTo>
                  <a:lnTo>
                    <a:pt x="379475" y="114681"/>
                  </a:lnTo>
                  <a:lnTo>
                    <a:pt x="389000" y="114681"/>
                  </a:lnTo>
                  <a:lnTo>
                    <a:pt x="397285" y="113754"/>
                  </a:lnTo>
                  <a:lnTo>
                    <a:pt x="404415" y="110982"/>
                  </a:lnTo>
                  <a:lnTo>
                    <a:pt x="410378" y="106376"/>
                  </a:lnTo>
                  <a:lnTo>
                    <a:pt x="411854" y="104394"/>
                  </a:lnTo>
                  <a:lnTo>
                    <a:pt x="385699" y="104394"/>
                  </a:lnTo>
                  <a:lnTo>
                    <a:pt x="380238" y="101854"/>
                  </a:lnTo>
                  <a:lnTo>
                    <a:pt x="376046" y="96774"/>
                  </a:lnTo>
                  <a:lnTo>
                    <a:pt x="371982" y="91694"/>
                  </a:lnTo>
                  <a:lnTo>
                    <a:pt x="370009" y="84909"/>
                  </a:lnTo>
                  <a:lnTo>
                    <a:pt x="369950" y="66294"/>
                  </a:lnTo>
                  <a:lnTo>
                    <a:pt x="372109" y="58801"/>
                  </a:lnTo>
                  <a:lnTo>
                    <a:pt x="376300" y="53340"/>
                  </a:lnTo>
                  <a:lnTo>
                    <a:pt x="380619" y="47879"/>
                  </a:lnTo>
                  <a:lnTo>
                    <a:pt x="386461" y="45212"/>
                  </a:lnTo>
                  <a:lnTo>
                    <a:pt x="413632" y="45212"/>
                  </a:lnTo>
                  <a:lnTo>
                    <a:pt x="411091" y="41836"/>
                  </a:lnTo>
                  <a:lnTo>
                    <a:pt x="405923" y="37988"/>
                  </a:lnTo>
                  <a:lnTo>
                    <a:pt x="399661" y="35688"/>
                  </a:lnTo>
                  <a:lnTo>
                    <a:pt x="392302" y="34925"/>
                  </a:lnTo>
                  <a:close/>
                </a:path>
                <a:path w="844550" h="114935">
                  <a:moveTo>
                    <a:pt x="427736" y="99949"/>
                  </a:moveTo>
                  <a:lnTo>
                    <a:pt x="415544" y="99949"/>
                  </a:lnTo>
                  <a:lnTo>
                    <a:pt x="415544" y="112903"/>
                  </a:lnTo>
                  <a:lnTo>
                    <a:pt x="427736" y="112903"/>
                  </a:lnTo>
                  <a:lnTo>
                    <a:pt x="427736" y="99949"/>
                  </a:lnTo>
                  <a:close/>
                </a:path>
                <a:path w="844550" h="114935">
                  <a:moveTo>
                    <a:pt x="413632" y="45212"/>
                  </a:moveTo>
                  <a:lnTo>
                    <a:pt x="400176" y="45212"/>
                  </a:lnTo>
                  <a:lnTo>
                    <a:pt x="405383" y="47244"/>
                  </a:lnTo>
                  <a:lnTo>
                    <a:pt x="413512" y="55880"/>
                  </a:lnTo>
                  <a:lnTo>
                    <a:pt x="415544" y="61087"/>
                  </a:lnTo>
                  <a:lnTo>
                    <a:pt x="415544" y="85852"/>
                  </a:lnTo>
                  <a:lnTo>
                    <a:pt x="413384" y="92075"/>
                  </a:lnTo>
                  <a:lnTo>
                    <a:pt x="409194" y="97028"/>
                  </a:lnTo>
                  <a:lnTo>
                    <a:pt x="404875" y="101981"/>
                  </a:lnTo>
                  <a:lnTo>
                    <a:pt x="399414" y="104394"/>
                  </a:lnTo>
                  <a:lnTo>
                    <a:pt x="411854" y="104394"/>
                  </a:lnTo>
                  <a:lnTo>
                    <a:pt x="415163" y="99949"/>
                  </a:lnTo>
                  <a:lnTo>
                    <a:pt x="427736" y="99949"/>
                  </a:lnTo>
                  <a:lnTo>
                    <a:pt x="427736" y="47244"/>
                  </a:lnTo>
                  <a:lnTo>
                    <a:pt x="415163" y="47244"/>
                  </a:lnTo>
                  <a:lnTo>
                    <a:pt x="413632" y="45212"/>
                  </a:lnTo>
                  <a:close/>
                </a:path>
                <a:path w="844550" h="114935">
                  <a:moveTo>
                    <a:pt x="427736" y="0"/>
                  </a:moveTo>
                  <a:lnTo>
                    <a:pt x="415544" y="0"/>
                  </a:lnTo>
                  <a:lnTo>
                    <a:pt x="415544" y="47244"/>
                  </a:lnTo>
                  <a:lnTo>
                    <a:pt x="427736" y="47244"/>
                  </a:lnTo>
                  <a:lnTo>
                    <a:pt x="427736" y="0"/>
                  </a:lnTo>
                  <a:close/>
                </a:path>
                <a:path w="844550" h="114935">
                  <a:moveTo>
                    <a:pt x="553212" y="36703"/>
                  </a:moveTo>
                  <a:lnTo>
                    <a:pt x="541019" y="36703"/>
                  </a:lnTo>
                  <a:lnTo>
                    <a:pt x="541019" y="112903"/>
                  </a:lnTo>
                  <a:lnTo>
                    <a:pt x="553212" y="112903"/>
                  </a:lnTo>
                  <a:lnTo>
                    <a:pt x="553212" y="36703"/>
                  </a:lnTo>
                  <a:close/>
                </a:path>
                <a:path w="844550" h="114935">
                  <a:moveTo>
                    <a:pt x="464819" y="36703"/>
                  </a:moveTo>
                  <a:lnTo>
                    <a:pt x="452627" y="36703"/>
                  </a:lnTo>
                  <a:lnTo>
                    <a:pt x="452627" y="112903"/>
                  </a:lnTo>
                  <a:lnTo>
                    <a:pt x="464819" y="112903"/>
                  </a:lnTo>
                  <a:lnTo>
                    <a:pt x="464819" y="36703"/>
                  </a:lnTo>
                  <a:close/>
                </a:path>
                <a:path w="844550" h="114935">
                  <a:moveTo>
                    <a:pt x="243839" y="36703"/>
                  </a:moveTo>
                  <a:lnTo>
                    <a:pt x="231648" y="36703"/>
                  </a:lnTo>
                  <a:lnTo>
                    <a:pt x="231648" y="112903"/>
                  </a:lnTo>
                  <a:lnTo>
                    <a:pt x="243839" y="112903"/>
                  </a:lnTo>
                  <a:lnTo>
                    <a:pt x="243839" y="65532"/>
                  </a:lnTo>
                  <a:lnTo>
                    <a:pt x="245490" y="58801"/>
                  </a:lnTo>
                  <a:lnTo>
                    <a:pt x="249046" y="53975"/>
                  </a:lnTo>
                  <a:lnTo>
                    <a:pt x="250232" y="52324"/>
                  </a:lnTo>
                  <a:lnTo>
                    <a:pt x="243839" y="52324"/>
                  </a:lnTo>
                  <a:lnTo>
                    <a:pt x="243839" y="36703"/>
                  </a:lnTo>
                  <a:close/>
                </a:path>
                <a:path w="844550" h="114935">
                  <a:moveTo>
                    <a:pt x="267207" y="35306"/>
                  </a:moveTo>
                  <a:lnTo>
                    <a:pt x="259587" y="35306"/>
                  </a:lnTo>
                  <a:lnTo>
                    <a:pt x="255650" y="36830"/>
                  </a:lnTo>
                  <a:lnTo>
                    <a:pt x="252094" y="39878"/>
                  </a:lnTo>
                  <a:lnTo>
                    <a:pt x="248538" y="42799"/>
                  </a:lnTo>
                  <a:lnTo>
                    <a:pt x="245871" y="46990"/>
                  </a:lnTo>
                  <a:lnTo>
                    <a:pt x="244094" y="52324"/>
                  </a:lnTo>
                  <a:lnTo>
                    <a:pt x="250232" y="52324"/>
                  </a:lnTo>
                  <a:lnTo>
                    <a:pt x="252602" y="49022"/>
                  </a:lnTo>
                  <a:lnTo>
                    <a:pt x="256920" y="46609"/>
                  </a:lnTo>
                  <a:lnTo>
                    <a:pt x="271271" y="46609"/>
                  </a:lnTo>
                  <a:lnTo>
                    <a:pt x="271271" y="36322"/>
                  </a:lnTo>
                  <a:lnTo>
                    <a:pt x="269620" y="35687"/>
                  </a:lnTo>
                  <a:lnTo>
                    <a:pt x="267207" y="35306"/>
                  </a:lnTo>
                  <a:close/>
                </a:path>
                <a:path w="844550" h="114935">
                  <a:moveTo>
                    <a:pt x="271271" y="46609"/>
                  </a:moveTo>
                  <a:lnTo>
                    <a:pt x="266064" y="46609"/>
                  </a:lnTo>
                  <a:lnTo>
                    <a:pt x="269239" y="47371"/>
                  </a:lnTo>
                  <a:lnTo>
                    <a:pt x="271271" y="49022"/>
                  </a:lnTo>
                  <a:lnTo>
                    <a:pt x="271271" y="46609"/>
                  </a:lnTo>
                  <a:close/>
                </a:path>
                <a:path w="844550" h="114935">
                  <a:moveTo>
                    <a:pt x="679703" y="36703"/>
                  </a:moveTo>
                  <a:lnTo>
                    <a:pt x="667512" y="36703"/>
                  </a:lnTo>
                  <a:lnTo>
                    <a:pt x="667512" y="112903"/>
                  </a:lnTo>
                  <a:lnTo>
                    <a:pt x="679703" y="112903"/>
                  </a:lnTo>
                  <a:lnTo>
                    <a:pt x="679703" y="62484"/>
                  </a:lnTo>
                  <a:lnTo>
                    <a:pt x="681608" y="56642"/>
                  </a:lnTo>
                  <a:lnTo>
                    <a:pt x="685673" y="52070"/>
                  </a:lnTo>
                  <a:lnTo>
                    <a:pt x="688078" y="49276"/>
                  </a:lnTo>
                  <a:lnTo>
                    <a:pt x="679703" y="49276"/>
                  </a:lnTo>
                  <a:lnTo>
                    <a:pt x="679703" y="36703"/>
                  </a:lnTo>
                  <a:close/>
                </a:path>
                <a:path w="844550" h="114935">
                  <a:moveTo>
                    <a:pt x="725894" y="45212"/>
                  </a:moveTo>
                  <a:lnTo>
                    <a:pt x="700786" y="45212"/>
                  </a:lnTo>
                  <a:lnTo>
                    <a:pt x="708546" y="46716"/>
                  </a:lnTo>
                  <a:lnTo>
                    <a:pt x="714105" y="51244"/>
                  </a:lnTo>
                  <a:lnTo>
                    <a:pt x="717448" y="58820"/>
                  </a:lnTo>
                  <a:lnTo>
                    <a:pt x="718565" y="69469"/>
                  </a:lnTo>
                  <a:lnTo>
                    <a:pt x="718565" y="112903"/>
                  </a:lnTo>
                  <a:lnTo>
                    <a:pt x="730757" y="112903"/>
                  </a:lnTo>
                  <a:lnTo>
                    <a:pt x="730757" y="56134"/>
                  </a:lnTo>
                  <a:lnTo>
                    <a:pt x="728471" y="48387"/>
                  </a:lnTo>
                  <a:lnTo>
                    <a:pt x="725894" y="45212"/>
                  </a:lnTo>
                  <a:close/>
                </a:path>
                <a:path w="844550" h="114935">
                  <a:moveTo>
                    <a:pt x="713358" y="34925"/>
                  </a:moveTo>
                  <a:lnTo>
                    <a:pt x="704976" y="34925"/>
                  </a:lnTo>
                  <a:lnTo>
                    <a:pt x="697263" y="35827"/>
                  </a:lnTo>
                  <a:lnTo>
                    <a:pt x="690514" y="38528"/>
                  </a:lnTo>
                  <a:lnTo>
                    <a:pt x="684742" y="43015"/>
                  </a:lnTo>
                  <a:lnTo>
                    <a:pt x="679957" y="49276"/>
                  </a:lnTo>
                  <a:lnTo>
                    <a:pt x="688078" y="49276"/>
                  </a:lnTo>
                  <a:lnTo>
                    <a:pt x="689609" y="47498"/>
                  </a:lnTo>
                  <a:lnTo>
                    <a:pt x="694689" y="45212"/>
                  </a:lnTo>
                  <a:lnTo>
                    <a:pt x="725894" y="45212"/>
                  </a:lnTo>
                  <a:lnTo>
                    <a:pt x="719708" y="37592"/>
                  </a:lnTo>
                  <a:lnTo>
                    <a:pt x="713358" y="34925"/>
                  </a:lnTo>
                  <a:close/>
                </a:path>
                <a:path w="844550" h="114935">
                  <a:moveTo>
                    <a:pt x="51815" y="36703"/>
                  </a:moveTo>
                  <a:lnTo>
                    <a:pt x="39624" y="36703"/>
                  </a:lnTo>
                  <a:lnTo>
                    <a:pt x="39624" y="112903"/>
                  </a:lnTo>
                  <a:lnTo>
                    <a:pt x="51815" y="112903"/>
                  </a:lnTo>
                  <a:lnTo>
                    <a:pt x="51815" y="62484"/>
                  </a:lnTo>
                  <a:lnTo>
                    <a:pt x="53720" y="56642"/>
                  </a:lnTo>
                  <a:lnTo>
                    <a:pt x="57784" y="52070"/>
                  </a:lnTo>
                  <a:lnTo>
                    <a:pt x="60190" y="49276"/>
                  </a:lnTo>
                  <a:lnTo>
                    <a:pt x="51815" y="49276"/>
                  </a:lnTo>
                  <a:lnTo>
                    <a:pt x="51815" y="36703"/>
                  </a:lnTo>
                  <a:close/>
                </a:path>
                <a:path w="844550" h="114935">
                  <a:moveTo>
                    <a:pt x="98006" y="45212"/>
                  </a:moveTo>
                  <a:lnTo>
                    <a:pt x="72898" y="45212"/>
                  </a:lnTo>
                  <a:lnTo>
                    <a:pt x="80658" y="46716"/>
                  </a:lnTo>
                  <a:lnTo>
                    <a:pt x="86217" y="51244"/>
                  </a:lnTo>
                  <a:lnTo>
                    <a:pt x="89560" y="58820"/>
                  </a:lnTo>
                  <a:lnTo>
                    <a:pt x="90677" y="69469"/>
                  </a:lnTo>
                  <a:lnTo>
                    <a:pt x="90677" y="112903"/>
                  </a:lnTo>
                  <a:lnTo>
                    <a:pt x="102869" y="112903"/>
                  </a:lnTo>
                  <a:lnTo>
                    <a:pt x="102869" y="56134"/>
                  </a:lnTo>
                  <a:lnTo>
                    <a:pt x="100583" y="48387"/>
                  </a:lnTo>
                  <a:lnTo>
                    <a:pt x="98006" y="45212"/>
                  </a:lnTo>
                  <a:close/>
                </a:path>
                <a:path w="844550" h="114935">
                  <a:moveTo>
                    <a:pt x="85470" y="34925"/>
                  </a:moveTo>
                  <a:lnTo>
                    <a:pt x="77088" y="34925"/>
                  </a:lnTo>
                  <a:lnTo>
                    <a:pt x="69375" y="35827"/>
                  </a:lnTo>
                  <a:lnTo>
                    <a:pt x="62626" y="38528"/>
                  </a:lnTo>
                  <a:lnTo>
                    <a:pt x="56854" y="43015"/>
                  </a:lnTo>
                  <a:lnTo>
                    <a:pt x="52069" y="49276"/>
                  </a:lnTo>
                  <a:lnTo>
                    <a:pt x="60190" y="49276"/>
                  </a:lnTo>
                  <a:lnTo>
                    <a:pt x="61721" y="47498"/>
                  </a:lnTo>
                  <a:lnTo>
                    <a:pt x="66801" y="45212"/>
                  </a:lnTo>
                  <a:lnTo>
                    <a:pt x="98006" y="45212"/>
                  </a:lnTo>
                  <a:lnTo>
                    <a:pt x="91820" y="37592"/>
                  </a:lnTo>
                  <a:lnTo>
                    <a:pt x="85470" y="34925"/>
                  </a:lnTo>
                  <a:close/>
                </a:path>
                <a:path w="844550" h="114935">
                  <a:moveTo>
                    <a:pt x="505332" y="47117"/>
                  </a:moveTo>
                  <a:lnTo>
                    <a:pt x="493140" y="47117"/>
                  </a:lnTo>
                  <a:lnTo>
                    <a:pt x="493140" y="92202"/>
                  </a:lnTo>
                  <a:lnTo>
                    <a:pt x="494381" y="101963"/>
                  </a:lnTo>
                  <a:lnTo>
                    <a:pt x="498109" y="108950"/>
                  </a:lnTo>
                  <a:lnTo>
                    <a:pt x="504338" y="113151"/>
                  </a:lnTo>
                  <a:lnTo>
                    <a:pt x="513080" y="114554"/>
                  </a:lnTo>
                  <a:lnTo>
                    <a:pt x="517778" y="114554"/>
                  </a:lnTo>
                  <a:lnTo>
                    <a:pt x="521588" y="113665"/>
                  </a:lnTo>
                  <a:lnTo>
                    <a:pt x="524509" y="112141"/>
                  </a:lnTo>
                  <a:lnTo>
                    <a:pt x="524509" y="104267"/>
                  </a:lnTo>
                  <a:lnTo>
                    <a:pt x="512571" y="104267"/>
                  </a:lnTo>
                  <a:lnTo>
                    <a:pt x="509650" y="103124"/>
                  </a:lnTo>
                  <a:lnTo>
                    <a:pt x="507873" y="100965"/>
                  </a:lnTo>
                  <a:lnTo>
                    <a:pt x="506221" y="98806"/>
                  </a:lnTo>
                  <a:lnTo>
                    <a:pt x="505332" y="95123"/>
                  </a:lnTo>
                  <a:lnTo>
                    <a:pt x="505332" y="47117"/>
                  </a:lnTo>
                  <a:close/>
                </a:path>
                <a:path w="844550" h="114935">
                  <a:moveTo>
                    <a:pt x="524509" y="101727"/>
                  </a:moveTo>
                  <a:lnTo>
                    <a:pt x="522224" y="103378"/>
                  </a:lnTo>
                  <a:lnTo>
                    <a:pt x="519556" y="104267"/>
                  </a:lnTo>
                  <a:lnTo>
                    <a:pt x="524509" y="104267"/>
                  </a:lnTo>
                  <a:lnTo>
                    <a:pt x="524509" y="101727"/>
                  </a:lnTo>
                  <a:close/>
                </a:path>
                <a:path w="844550" h="114935">
                  <a:moveTo>
                    <a:pt x="524509" y="36703"/>
                  </a:moveTo>
                  <a:lnTo>
                    <a:pt x="480059" y="36703"/>
                  </a:lnTo>
                  <a:lnTo>
                    <a:pt x="480059" y="47117"/>
                  </a:lnTo>
                  <a:lnTo>
                    <a:pt x="524509" y="47117"/>
                  </a:lnTo>
                  <a:lnTo>
                    <a:pt x="524509" y="36703"/>
                  </a:lnTo>
                  <a:close/>
                </a:path>
                <a:path w="844550" h="114935">
                  <a:moveTo>
                    <a:pt x="505332" y="14097"/>
                  </a:moveTo>
                  <a:lnTo>
                    <a:pt x="493140" y="18034"/>
                  </a:lnTo>
                  <a:lnTo>
                    <a:pt x="493140" y="36703"/>
                  </a:lnTo>
                  <a:lnTo>
                    <a:pt x="505332" y="36703"/>
                  </a:lnTo>
                  <a:lnTo>
                    <a:pt x="505332" y="14097"/>
                  </a:lnTo>
                  <a:close/>
                </a:path>
                <a:path w="844550" h="114935">
                  <a:moveTo>
                    <a:pt x="200025" y="17526"/>
                  </a:moveTo>
                  <a:lnTo>
                    <a:pt x="187451" y="17526"/>
                  </a:lnTo>
                  <a:lnTo>
                    <a:pt x="187451" y="112903"/>
                  </a:lnTo>
                  <a:lnTo>
                    <a:pt x="200025" y="112903"/>
                  </a:lnTo>
                  <a:lnTo>
                    <a:pt x="200025" y="17526"/>
                  </a:lnTo>
                  <a:close/>
                </a:path>
                <a:path w="844550" h="114935">
                  <a:moveTo>
                    <a:pt x="230758" y="6223"/>
                  </a:moveTo>
                  <a:lnTo>
                    <a:pt x="156718" y="6223"/>
                  </a:lnTo>
                  <a:lnTo>
                    <a:pt x="156718" y="17526"/>
                  </a:lnTo>
                  <a:lnTo>
                    <a:pt x="230758" y="17526"/>
                  </a:lnTo>
                  <a:lnTo>
                    <a:pt x="230758" y="6223"/>
                  </a:lnTo>
                  <a:close/>
                </a:path>
                <a:path w="844550" h="114935">
                  <a:moveTo>
                    <a:pt x="12573" y="6223"/>
                  </a:moveTo>
                  <a:lnTo>
                    <a:pt x="0" y="6223"/>
                  </a:lnTo>
                  <a:lnTo>
                    <a:pt x="0" y="112903"/>
                  </a:lnTo>
                  <a:lnTo>
                    <a:pt x="12573" y="112903"/>
                  </a:lnTo>
                  <a:lnTo>
                    <a:pt x="12573" y="6223"/>
                  </a:lnTo>
                  <a:close/>
                </a:path>
                <a:path w="844550" h="114935">
                  <a:moveTo>
                    <a:pt x="549401" y="1524"/>
                  </a:moveTo>
                  <a:lnTo>
                    <a:pt x="545083" y="1524"/>
                  </a:lnTo>
                  <a:lnTo>
                    <a:pt x="543178" y="2286"/>
                  </a:lnTo>
                  <a:lnTo>
                    <a:pt x="541655" y="3683"/>
                  </a:lnTo>
                  <a:lnTo>
                    <a:pt x="540131" y="5207"/>
                  </a:lnTo>
                  <a:lnTo>
                    <a:pt x="539369" y="7112"/>
                  </a:lnTo>
                  <a:lnTo>
                    <a:pt x="539369" y="11684"/>
                  </a:lnTo>
                  <a:lnTo>
                    <a:pt x="540131" y="13589"/>
                  </a:lnTo>
                  <a:lnTo>
                    <a:pt x="543178" y="16637"/>
                  </a:lnTo>
                  <a:lnTo>
                    <a:pt x="545083" y="17272"/>
                  </a:lnTo>
                  <a:lnTo>
                    <a:pt x="549401" y="17272"/>
                  </a:lnTo>
                  <a:lnTo>
                    <a:pt x="551307" y="16510"/>
                  </a:lnTo>
                  <a:lnTo>
                    <a:pt x="552957" y="14986"/>
                  </a:lnTo>
                  <a:lnTo>
                    <a:pt x="554482" y="13462"/>
                  </a:lnTo>
                  <a:lnTo>
                    <a:pt x="555244" y="11684"/>
                  </a:lnTo>
                  <a:lnTo>
                    <a:pt x="555244" y="7112"/>
                  </a:lnTo>
                  <a:lnTo>
                    <a:pt x="554482" y="5207"/>
                  </a:lnTo>
                  <a:lnTo>
                    <a:pt x="552957" y="3683"/>
                  </a:lnTo>
                  <a:lnTo>
                    <a:pt x="551307" y="2286"/>
                  </a:lnTo>
                  <a:lnTo>
                    <a:pt x="549401" y="1524"/>
                  </a:lnTo>
                  <a:close/>
                </a:path>
                <a:path w="844550" h="114935">
                  <a:moveTo>
                    <a:pt x="461009" y="1524"/>
                  </a:moveTo>
                  <a:lnTo>
                    <a:pt x="456692" y="1524"/>
                  </a:lnTo>
                  <a:lnTo>
                    <a:pt x="454787" y="2286"/>
                  </a:lnTo>
                  <a:lnTo>
                    <a:pt x="453263" y="3683"/>
                  </a:lnTo>
                  <a:lnTo>
                    <a:pt x="451738" y="5207"/>
                  </a:lnTo>
                  <a:lnTo>
                    <a:pt x="450976" y="7112"/>
                  </a:lnTo>
                  <a:lnTo>
                    <a:pt x="450976" y="11684"/>
                  </a:lnTo>
                  <a:lnTo>
                    <a:pt x="451738" y="13589"/>
                  </a:lnTo>
                  <a:lnTo>
                    <a:pt x="454787" y="16637"/>
                  </a:lnTo>
                  <a:lnTo>
                    <a:pt x="456692" y="17272"/>
                  </a:lnTo>
                  <a:lnTo>
                    <a:pt x="461009" y="17272"/>
                  </a:lnTo>
                  <a:lnTo>
                    <a:pt x="462914" y="16510"/>
                  </a:lnTo>
                  <a:lnTo>
                    <a:pt x="464565" y="14986"/>
                  </a:lnTo>
                  <a:lnTo>
                    <a:pt x="466089" y="13462"/>
                  </a:lnTo>
                  <a:lnTo>
                    <a:pt x="466851" y="11684"/>
                  </a:lnTo>
                  <a:lnTo>
                    <a:pt x="466851" y="7112"/>
                  </a:lnTo>
                  <a:lnTo>
                    <a:pt x="466089" y="5207"/>
                  </a:lnTo>
                  <a:lnTo>
                    <a:pt x="464565" y="3683"/>
                  </a:lnTo>
                  <a:lnTo>
                    <a:pt x="462914" y="2286"/>
                  </a:lnTo>
                  <a:lnTo>
                    <a:pt x="461009" y="1524"/>
                  </a:lnTo>
                  <a:close/>
                </a:path>
                <a:path w="844550" h="114935">
                  <a:moveTo>
                    <a:pt x="844295" y="0"/>
                  </a:moveTo>
                  <a:lnTo>
                    <a:pt x="832103" y="0"/>
                  </a:lnTo>
                  <a:lnTo>
                    <a:pt x="832103" y="112903"/>
                  </a:lnTo>
                  <a:lnTo>
                    <a:pt x="844295" y="112903"/>
                  </a:lnTo>
                  <a:lnTo>
                    <a:pt x="844295" y="0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77973" y="4325619"/>
              <a:ext cx="777494" cy="14795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449575" y="5576442"/>
              <a:ext cx="529590" cy="147955"/>
            </a:xfrm>
            <a:custGeom>
              <a:avLst/>
              <a:gdLst/>
              <a:ahLst/>
              <a:cxnLst/>
              <a:rect l="l" t="t" r="r" b="b"/>
              <a:pathLst>
                <a:path w="529589" h="147954">
                  <a:moveTo>
                    <a:pt x="384818" y="45072"/>
                  </a:moveTo>
                  <a:lnTo>
                    <a:pt x="372237" y="45072"/>
                  </a:lnTo>
                  <a:lnTo>
                    <a:pt x="377444" y="51549"/>
                  </a:lnTo>
                  <a:lnTo>
                    <a:pt x="377444" y="64490"/>
                  </a:lnTo>
                  <a:lnTo>
                    <a:pt x="335851" y="75655"/>
                  </a:lnTo>
                  <a:lnTo>
                    <a:pt x="329565" y="92544"/>
                  </a:lnTo>
                  <a:lnTo>
                    <a:pt x="329565" y="99199"/>
                  </a:lnTo>
                  <a:lnTo>
                    <a:pt x="331597" y="104520"/>
                  </a:lnTo>
                  <a:lnTo>
                    <a:pt x="340232" y="112560"/>
                  </a:lnTo>
                  <a:lnTo>
                    <a:pt x="346201" y="114566"/>
                  </a:lnTo>
                  <a:lnTo>
                    <a:pt x="353822" y="114566"/>
                  </a:lnTo>
                  <a:lnTo>
                    <a:pt x="352171" y="104305"/>
                  </a:lnTo>
                  <a:lnTo>
                    <a:pt x="348615" y="103123"/>
                  </a:lnTo>
                  <a:lnTo>
                    <a:pt x="343281" y="98412"/>
                  </a:lnTo>
                  <a:lnTo>
                    <a:pt x="342011" y="95376"/>
                  </a:lnTo>
                  <a:lnTo>
                    <a:pt x="342011" y="86537"/>
                  </a:lnTo>
                  <a:lnTo>
                    <a:pt x="343407" y="82981"/>
                  </a:lnTo>
                  <a:lnTo>
                    <a:pt x="349250" y="78968"/>
                  </a:lnTo>
                  <a:lnTo>
                    <a:pt x="353441" y="77558"/>
                  </a:lnTo>
                  <a:lnTo>
                    <a:pt x="377444" y="74244"/>
                  </a:lnTo>
                  <a:lnTo>
                    <a:pt x="389763" y="74244"/>
                  </a:lnTo>
                  <a:lnTo>
                    <a:pt x="389763" y="63233"/>
                  </a:lnTo>
                  <a:lnTo>
                    <a:pt x="388074" y="50791"/>
                  </a:lnTo>
                  <a:lnTo>
                    <a:pt x="384818" y="45072"/>
                  </a:lnTo>
                  <a:close/>
                </a:path>
                <a:path w="529589" h="147954">
                  <a:moveTo>
                    <a:pt x="389763" y="100876"/>
                  </a:moveTo>
                  <a:lnTo>
                    <a:pt x="377444" y="100876"/>
                  </a:lnTo>
                  <a:lnTo>
                    <a:pt x="377444" y="112788"/>
                  </a:lnTo>
                  <a:lnTo>
                    <a:pt x="389763" y="112788"/>
                  </a:lnTo>
                  <a:lnTo>
                    <a:pt x="389763" y="100876"/>
                  </a:lnTo>
                  <a:close/>
                </a:path>
                <a:path w="529589" h="147954">
                  <a:moveTo>
                    <a:pt x="389763" y="74244"/>
                  </a:moveTo>
                  <a:lnTo>
                    <a:pt x="377444" y="74244"/>
                  </a:lnTo>
                  <a:lnTo>
                    <a:pt x="377444" y="88328"/>
                  </a:lnTo>
                  <a:lnTo>
                    <a:pt x="375538" y="93700"/>
                  </a:lnTo>
                  <a:lnTo>
                    <a:pt x="367665" y="102184"/>
                  </a:lnTo>
                  <a:lnTo>
                    <a:pt x="362585" y="104305"/>
                  </a:lnTo>
                  <a:lnTo>
                    <a:pt x="374640" y="104305"/>
                  </a:lnTo>
                  <a:lnTo>
                    <a:pt x="377190" y="100876"/>
                  </a:lnTo>
                  <a:lnTo>
                    <a:pt x="389763" y="100876"/>
                  </a:lnTo>
                  <a:lnTo>
                    <a:pt x="389763" y="74244"/>
                  </a:lnTo>
                  <a:close/>
                </a:path>
                <a:path w="529589" h="147954">
                  <a:moveTo>
                    <a:pt x="362838" y="34797"/>
                  </a:moveTo>
                  <a:lnTo>
                    <a:pt x="336931" y="54444"/>
                  </a:lnTo>
                  <a:lnTo>
                    <a:pt x="342642" y="50344"/>
                  </a:lnTo>
                  <a:lnTo>
                    <a:pt x="348710" y="47415"/>
                  </a:lnTo>
                  <a:lnTo>
                    <a:pt x="355111" y="45658"/>
                  </a:lnTo>
                  <a:lnTo>
                    <a:pt x="361823" y="45072"/>
                  </a:lnTo>
                  <a:lnTo>
                    <a:pt x="384818" y="45072"/>
                  </a:lnTo>
                  <a:lnTo>
                    <a:pt x="383016" y="41905"/>
                  </a:lnTo>
                  <a:lnTo>
                    <a:pt x="374600" y="36574"/>
                  </a:lnTo>
                  <a:lnTo>
                    <a:pt x="362838" y="34797"/>
                  </a:lnTo>
                  <a:close/>
                </a:path>
                <a:path w="529589" h="147954">
                  <a:moveTo>
                    <a:pt x="258953" y="36588"/>
                  </a:moveTo>
                  <a:lnTo>
                    <a:pt x="246761" y="36588"/>
                  </a:lnTo>
                  <a:lnTo>
                    <a:pt x="246761" y="147840"/>
                  </a:lnTo>
                  <a:lnTo>
                    <a:pt x="258953" y="147840"/>
                  </a:lnTo>
                  <a:lnTo>
                    <a:pt x="258953" y="101777"/>
                  </a:lnTo>
                  <a:lnTo>
                    <a:pt x="268934" y="101777"/>
                  </a:lnTo>
                  <a:lnTo>
                    <a:pt x="265175" y="97713"/>
                  </a:lnTo>
                  <a:lnTo>
                    <a:pt x="260985" y="93332"/>
                  </a:lnTo>
                  <a:lnTo>
                    <a:pt x="258953" y="87985"/>
                  </a:lnTo>
                  <a:lnTo>
                    <a:pt x="258953" y="63601"/>
                  </a:lnTo>
                  <a:lnTo>
                    <a:pt x="261112" y="57416"/>
                  </a:lnTo>
                  <a:lnTo>
                    <a:pt x="267605" y="49987"/>
                  </a:lnTo>
                  <a:lnTo>
                    <a:pt x="258953" y="49987"/>
                  </a:lnTo>
                  <a:lnTo>
                    <a:pt x="258953" y="36588"/>
                  </a:lnTo>
                  <a:close/>
                </a:path>
                <a:path w="529589" h="147954">
                  <a:moveTo>
                    <a:pt x="268934" y="101777"/>
                  </a:moveTo>
                  <a:lnTo>
                    <a:pt x="259334" y="101777"/>
                  </a:lnTo>
                  <a:lnTo>
                    <a:pt x="263761" y="107376"/>
                  </a:lnTo>
                  <a:lnTo>
                    <a:pt x="269033" y="111372"/>
                  </a:lnTo>
                  <a:lnTo>
                    <a:pt x="275139" y="113768"/>
                  </a:lnTo>
                  <a:lnTo>
                    <a:pt x="282067" y="114566"/>
                  </a:lnTo>
                  <a:lnTo>
                    <a:pt x="289734" y="113849"/>
                  </a:lnTo>
                  <a:lnTo>
                    <a:pt x="296544" y="111696"/>
                  </a:lnTo>
                  <a:lnTo>
                    <a:pt x="302498" y="108105"/>
                  </a:lnTo>
                  <a:lnTo>
                    <a:pt x="306346" y="104305"/>
                  </a:lnTo>
                  <a:lnTo>
                    <a:pt x="274447" y="104305"/>
                  </a:lnTo>
                  <a:lnTo>
                    <a:pt x="269240" y="102107"/>
                  </a:lnTo>
                  <a:lnTo>
                    <a:pt x="268934" y="101777"/>
                  </a:lnTo>
                  <a:close/>
                </a:path>
                <a:path w="529589" h="147954">
                  <a:moveTo>
                    <a:pt x="308634" y="45072"/>
                  </a:moveTo>
                  <a:lnTo>
                    <a:pt x="289306" y="45072"/>
                  </a:lnTo>
                  <a:lnTo>
                    <a:pt x="294513" y="47472"/>
                  </a:lnTo>
                  <a:lnTo>
                    <a:pt x="302387" y="57099"/>
                  </a:lnTo>
                  <a:lnTo>
                    <a:pt x="304372" y="63601"/>
                  </a:lnTo>
                  <a:lnTo>
                    <a:pt x="304419" y="82295"/>
                  </a:lnTo>
                  <a:lnTo>
                    <a:pt x="302260" y="90169"/>
                  </a:lnTo>
                  <a:lnTo>
                    <a:pt x="293878" y="101472"/>
                  </a:lnTo>
                  <a:lnTo>
                    <a:pt x="288036" y="104305"/>
                  </a:lnTo>
                  <a:lnTo>
                    <a:pt x="306346" y="104305"/>
                  </a:lnTo>
                  <a:lnTo>
                    <a:pt x="316865" y="72453"/>
                  </a:lnTo>
                  <a:lnTo>
                    <a:pt x="316343" y="64295"/>
                  </a:lnTo>
                  <a:lnTo>
                    <a:pt x="314785" y="57005"/>
                  </a:lnTo>
                  <a:lnTo>
                    <a:pt x="312203" y="50584"/>
                  </a:lnTo>
                  <a:lnTo>
                    <a:pt x="308634" y="45072"/>
                  </a:lnTo>
                  <a:close/>
                </a:path>
                <a:path w="529589" h="147954">
                  <a:moveTo>
                    <a:pt x="295401" y="34797"/>
                  </a:moveTo>
                  <a:lnTo>
                    <a:pt x="285623" y="34797"/>
                  </a:lnTo>
                  <a:lnTo>
                    <a:pt x="277479" y="35747"/>
                  </a:lnTo>
                  <a:lnTo>
                    <a:pt x="270383" y="38596"/>
                  </a:lnTo>
                  <a:lnTo>
                    <a:pt x="264334" y="43343"/>
                  </a:lnTo>
                  <a:lnTo>
                    <a:pt x="259334" y="49987"/>
                  </a:lnTo>
                  <a:lnTo>
                    <a:pt x="267605" y="49987"/>
                  </a:lnTo>
                  <a:lnTo>
                    <a:pt x="269748" y="47536"/>
                  </a:lnTo>
                  <a:lnTo>
                    <a:pt x="275463" y="45072"/>
                  </a:lnTo>
                  <a:lnTo>
                    <a:pt x="308634" y="45072"/>
                  </a:lnTo>
                  <a:lnTo>
                    <a:pt x="303149" y="38214"/>
                  </a:lnTo>
                  <a:lnTo>
                    <a:pt x="295401" y="34797"/>
                  </a:lnTo>
                  <a:close/>
                </a:path>
                <a:path w="529589" h="147954">
                  <a:moveTo>
                    <a:pt x="425069" y="36588"/>
                  </a:moveTo>
                  <a:lnTo>
                    <a:pt x="412876" y="36588"/>
                  </a:lnTo>
                  <a:lnTo>
                    <a:pt x="412876" y="112788"/>
                  </a:lnTo>
                  <a:lnTo>
                    <a:pt x="425069" y="112788"/>
                  </a:lnTo>
                  <a:lnTo>
                    <a:pt x="425069" y="65455"/>
                  </a:lnTo>
                  <a:lnTo>
                    <a:pt x="426847" y="58762"/>
                  </a:lnTo>
                  <a:lnTo>
                    <a:pt x="430275" y="53847"/>
                  </a:lnTo>
                  <a:lnTo>
                    <a:pt x="431409" y="52285"/>
                  </a:lnTo>
                  <a:lnTo>
                    <a:pt x="425069" y="52285"/>
                  </a:lnTo>
                  <a:lnTo>
                    <a:pt x="425069" y="36588"/>
                  </a:lnTo>
                  <a:close/>
                </a:path>
                <a:path w="529589" h="147954">
                  <a:moveTo>
                    <a:pt x="448563" y="35242"/>
                  </a:moveTo>
                  <a:lnTo>
                    <a:pt x="440944" y="35242"/>
                  </a:lnTo>
                  <a:lnTo>
                    <a:pt x="436880" y="36753"/>
                  </a:lnTo>
                  <a:lnTo>
                    <a:pt x="429768" y="42748"/>
                  </a:lnTo>
                  <a:lnTo>
                    <a:pt x="427100" y="46926"/>
                  </a:lnTo>
                  <a:lnTo>
                    <a:pt x="425450" y="52285"/>
                  </a:lnTo>
                  <a:lnTo>
                    <a:pt x="431409" y="52285"/>
                  </a:lnTo>
                  <a:lnTo>
                    <a:pt x="433831" y="48945"/>
                  </a:lnTo>
                  <a:lnTo>
                    <a:pt x="438150" y="46481"/>
                  </a:lnTo>
                  <a:lnTo>
                    <a:pt x="452628" y="46481"/>
                  </a:lnTo>
                  <a:lnTo>
                    <a:pt x="452628" y="36283"/>
                  </a:lnTo>
                  <a:lnTo>
                    <a:pt x="450976" y="35598"/>
                  </a:lnTo>
                  <a:lnTo>
                    <a:pt x="448563" y="35242"/>
                  </a:lnTo>
                  <a:close/>
                </a:path>
                <a:path w="529589" h="147954">
                  <a:moveTo>
                    <a:pt x="452628" y="46481"/>
                  </a:moveTo>
                  <a:lnTo>
                    <a:pt x="447421" y="46481"/>
                  </a:lnTo>
                  <a:lnTo>
                    <a:pt x="450469" y="47307"/>
                  </a:lnTo>
                  <a:lnTo>
                    <a:pt x="452628" y="48945"/>
                  </a:lnTo>
                  <a:lnTo>
                    <a:pt x="452628" y="46481"/>
                  </a:lnTo>
                  <a:close/>
                </a:path>
                <a:path w="529589" h="147954">
                  <a:moveTo>
                    <a:pt x="51688" y="36588"/>
                  </a:moveTo>
                  <a:lnTo>
                    <a:pt x="39497" y="36588"/>
                  </a:lnTo>
                  <a:lnTo>
                    <a:pt x="39497" y="112788"/>
                  </a:lnTo>
                  <a:lnTo>
                    <a:pt x="51688" y="112788"/>
                  </a:lnTo>
                  <a:lnTo>
                    <a:pt x="51688" y="62331"/>
                  </a:lnTo>
                  <a:lnTo>
                    <a:pt x="53721" y="56540"/>
                  </a:lnTo>
                  <a:lnTo>
                    <a:pt x="57657" y="51955"/>
                  </a:lnTo>
                  <a:lnTo>
                    <a:pt x="60060" y="49237"/>
                  </a:lnTo>
                  <a:lnTo>
                    <a:pt x="51688" y="49237"/>
                  </a:lnTo>
                  <a:lnTo>
                    <a:pt x="51688" y="36588"/>
                  </a:lnTo>
                  <a:close/>
                </a:path>
                <a:path w="529589" h="147954">
                  <a:moveTo>
                    <a:pt x="97952" y="45072"/>
                  </a:moveTo>
                  <a:lnTo>
                    <a:pt x="72898" y="45072"/>
                  </a:lnTo>
                  <a:lnTo>
                    <a:pt x="80639" y="46588"/>
                  </a:lnTo>
                  <a:lnTo>
                    <a:pt x="86153" y="51138"/>
                  </a:lnTo>
                  <a:lnTo>
                    <a:pt x="89453" y="58718"/>
                  </a:lnTo>
                  <a:lnTo>
                    <a:pt x="90550" y="69329"/>
                  </a:lnTo>
                  <a:lnTo>
                    <a:pt x="90550" y="112788"/>
                  </a:lnTo>
                  <a:lnTo>
                    <a:pt x="102743" y="112788"/>
                  </a:lnTo>
                  <a:lnTo>
                    <a:pt x="102743" y="56032"/>
                  </a:lnTo>
                  <a:lnTo>
                    <a:pt x="100584" y="48259"/>
                  </a:lnTo>
                  <a:lnTo>
                    <a:pt x="97952" y="45072"/>
                  </a:lnTo>
                  <a:close/>
                </a:path>
                <a:path w="529589" h="147954">
                  <a:moveTo>
                    <a:pt x="85343" y="34797"/>
                  </a:moveTo>
                  <a:lnTo>
                    <a:pt x="76962" y="34797"/>
                  </a:lnTo>
                  <a:lnTo>
                    <a:pt x="69268" y="35700"/>
                  </a:lnTo>
                  <a:lnTo>
                    <a:pt x="62563" y="38407"/>
                  </a:lnTo>
                  <a:lnTo>
                    <a:pt x="56834" y="42920"/>
                  </a:lnTo>
                  <a:lnTo>
                    <a:pt x="52069" y="49237"/>
                  </a:lnTo>
                  <a:lnTo>
                    <a:pt x="60060" y="49237"/>
                  </a:lnTo>
                  <a:lnTo>
                    <a:pt x="61722" y="47358"/>
                  </a:lnTo>
                  <a:lnTo>
                    <a:pt x="66801" y="45072"/>
                  </a:lnTo>
                  <a:lnTo>
                    <a:pt x="97952" y="45072"/>
                  </a:lnTo>
                  <a:lnTo>
                    <a:pt x="91693" y="37490"/>
                  </a:lnTo>
                  <a:lnTo>
                    <a:pt x="85343" y="34797"/>
                  </a:lnTo>
                  <a:close/>
                </a:path>
                <a:path w="529589" h="147954">
                  <a:moveTo>
                    <a:pt x="12446" y="6095"/>
                  </a:moveTo>
                  <a:lnTo>
                    <a:pt x="0" y="6095"/>
                  </a:lnTo>
                  <a:lnTo>
                    <a:pt x="0" y="112788"/>
                  </a:lnTo>
                  <a:lnTo>
                    <a:pt x="12446" y="112788"/>
                  </a:lnTo>
                  <a:lnTo>
                    <a:pt x="12446" y="6095"/>
                  </a:lnTo>
                  <a:close/>
                </a:path>
                <a:path w="529589" h="147954">
                  <a:moveTo>
                    <a:pt x="162687" y="93738"/>
                  </a:moveTo>
                  <a:lnTo>
                    <a:pt x="162687" y="108470"/>
                  </a:lnTo>
                  <a:lnTo>
                    <a:pt x="164084" y="109410"/>
                  </a:lnTo>
                  <a:lnTo>
                    <a:pt x="183134" y="114160"/>
                  </a:lnTo>
                  <a:lnTo>
                    <a:pt x="185547" y="114439"/>
                  </a:lnTo>
                  <a:lnTo>
                    <a:pt x="187706" y="114566"/>
                  </a:lnTo>
                  <a:lnTo>
                    <a:pt x="194437" y="114566"/>
                  </a:lnTo>
                  <a:lnTo>
                    <a:pt x="221667" y="103339"/>
                  </a:lnTo>
                  <a:lnTo>
                    <a:pt x="189103" y="103339"/>
                  </a:lnTo>
                  <a:lnTo>
                    <a:pt x="186690" y="103111"/>
                  </a:lnTo>
                  <a:lnTo>
                    <a:pt x="164337" y="95224"/>
                  </a:lnTo>
                  <a:lnTo>
                    <a:pt x="162687" y="93738"/>
                  </a:lnTo>
                  <a:close/>
                </a:path>
                <a:path w="529589" h="147954">
                  <a:moveTo>
                    <a:pt x="210312" y="4317"/>
                  </a:moveTo>
                  <a:lnTo>
                    <a:pt x="195199" y="4317"/>
                  </a:lnTo>
                  <a:lnTo>
                    <a:pt x="190754" y="4825"/>
                  </a:lnTo>
                  <a:lnTo>
                    <a:pt x="162813" y="27927"/>
                  </a:lnTo>
                  <a:lnTo>
                    <a:pt x="162813" y="36766"/>
                  </a:lnTo>
                  <a:lnTo>
                    <a:pt x="192786" y="65011"/>
                  </a:lnTo>
                  <a:lnTo>
                    <a:pt x="196087" y="66713"/>
                  </a:lnTo>
                  <a:lnTo>
                    <a:pt x="214249" y="83870"/>
                  </a:lnTo>
                  <a:lnTo>
                    <a:pt x="214249" y="92100"/>
                  </a:lnTo>
                  <a:lnTo>
                    <a:pt x="212344" y="96202"/>
                  </a:lnTo>
                  <a:lnTo>
                    <a:pt x="204724" y="101904"/>
                  </a:lnTo>
                  <a:lnTo>
                    <a:pt x="199009" y="103339"/>
                  </a:lnTo>
                  <a:lnTo>
                    <a:pt x="221667" y="103339"/>
                  </a:lnTo>
                  <a:lnTo>
                    <a:pt x="222123" y="102857"/>
                  </a:lnTo>
                  <a:lnTo>
                    <a:pt x="224281" y="99212"/>
                  </a:lnTo>
                  <a:lnTo>
                    <a:pt x="226313" y="95554"/>
                  </a:lnTo>
                  <a:lnTo>
                    <a:pt x="227330" y="91109"/>
                  </a:lnTo>
                  <a:lnTo>
                    <a:pt x="227217" y="81356"/>
                  </a:lnTo>
                  <a:lnTo>
                    <a:pt x="199009" y="54000"/>
                  </a:lnTo>
                  <a:lnTo>
                    <a:pt x="192024" y="50482"/>
                  </a:lnTo>
                  <a:lnTo>
                    <a:pt x="189230" y="48945"/>
                  </a:lnTo>
                  <a:lnTo>
                    <a:pt x="186309" y="47396"/>
                  </a:lnTo>
                  <a:lnTo>
                    <a:pt x="183896" y="45808"/>
                  </a:lnTo>
                  <a:lnTo>
                    <a:pt x="175894" y="34404"/>
                  </a:lnTo>
                  <a:lnTo>
                    <a:pt x="175894" y="28752"/>
                  </a:lnTo>
                  <a:lnTo>
                    <a:pt x="176530" y="26263"/>
                  </a:lnTo>
                  <a:lnTo>
                    <a:pt x="177926" y="24231"/>
                  </a:lnTo>
                  <a:lnTo>
                    <a:pt x="179197" y="22199"/>
                  </a:lnTo>
                  <a:lnTo>
                    <a:pt x="195834" y="15608"/>
                  </a:lnTo>
                  <a:lnTo>
                    <a:pt x="222885" y="15608"/>
                  </a:lnTo>
                  <a:lnTo>
                    <a:pt x="222885" y="8127"/>
                  </a:lnTo>
                  <a:lnTo>
                    <a:pt x="218059" y="5587"/>
                  </a:lnTo>
                  <a:lnTo>
                    <a:pt x="210312" y="4317"/>
                  </a:lnTo>
                  <a:close/>
                </a:path>
                <a:path w="529589" h="147954">
                  <a:moveTo>
                    <a:pt x="222885" y="15608"/>
                  </a:moveTo>
                  <a:lnTo>
                    <a:pt x="208406" y="15608"/>
                  </a:lnTo>
                  <a:lnTo>
                    <a:pt x="216535" y="17779"/>
                  </a:lnTo>
                  <a:lnTo>
                    <a:pt x="222885" y="22148"/>
                  </a:lnTo>
                  <a:lnTo>
                    <a:pt x="222885" y="15608"/>
                  </a:lnTo>
                  <a:close/>
                </a:path>
                <a:path w="529589" h="147954">
                  <a:moveTo>
                    <a:pt x="478409" y="0"/>
                  </a:moveTo>
                  <a:lnTo>
                    <a:pt x="466217" y="0"/>
                  </a:lnTo>
                  <a:lnTo>
                    <a:pt x="466217" y="112788"/>
                  </a:lnTo>
                  <a:lnTo>
                    <a:pt x="478409" y="112788"/>
                  </a:lnTo>
                  <a:lnTo>
                    <a:pt x="478409" y="76174"/>
                  </a:lnTo>
                  <a:lnTo>
                    <a:pt x="494098" y="76174"/>
                  </a:lnTo>
                  <a:lnTo>
                    <a:pt x="491363" y="73342"/>
                  </a:lnTo>
                  <a:lnTo>
                    <a:pt x="493144" y="71488"/>
                  </a:lnTo>
                  <a:lnTo>
                    <a:pt x="478409" y="71488"/>
                  </a:lnTo>
                  <a:lnTo>
                    <a:pt x="478409" y="0"/>
                  </a:lnTo>
                  <a:close/>
                </a:path>
                <a:path w="529589" h="147954">
                  <a:moveTo>
                    <a:pt x="494098" y="76174"/>
                  </a:moveTo>
                  <a:lnTo>
                    <a:pt x="478790" y="76174"/>
                  </a:lnTo>
                  <a:lnTo>
                    <a:pt x="512318" y="112788"/>
                  </a:lnTo>
                  <a:lnTo>
                    <a:pt x="529463" y="112788"/>
                  </a:lnTo>
                  <a:lnTo>
                    <a:pt x="494098" y="76174"/>
                  </a:lnTo>
                  <a:close/>
                </a:path>
                <a:path w="529589" h="147954">
                  <a:moveTo>
                    <a:pt x="526669" y="36588"/>
                  </a:moveTo>
                  <a:lnTo>
                    <a:pt x="510667" y="36588"/>
                  </a:lnTo>
                  <a:lnTo>
                    <a:pt x="478790" y="71488"/>
                  </a:lnTo>
                  <a:lnTo>
                    <a:pt x="493144" y="71488"/>
                  </a:lnTo>
                  <a:lnTo>
                    <a:pt x="526669" y="36588"/>
                  </a:lnTo>
                  <a:close/>
                </a:path>
              </a:pathLst>
            </a:custGeom>
            <a:solidFill>
              <a:srgbClr val="68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90721" y="5144846"/>
            <a:ext cx="597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ts val="1140"/>
              </a:lnSpc>
              <a:spcBef>
                <a:spcPts val="95"/>
              </a:spcBef>
            </a:pPr>
            <a:r>
              <a:rPr sz="1000" spc="-10" dirty="0">
                <a:solidFill>
                  <a:srgbClr val="686868"/>
                </a:solidFill>
                <a:latin typeface="Segoe UI"/>
                <a:cs typeface="Segoe UI"/>
              </a:rPr>
              <a:t>Rea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d</a:t>
            </a:r>
            <a:r>
              <a:rPr sz="1000" spc="10" dirty="0">
                <a:solidFill>
                  <a:srgbClr val="686868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from</a:t>
            </a:r>
            <a:endParaRPr sz="1000">
              <a:latin typeface="Segoe UI"/>
              <a:cs typeface="Segoe UI"/>
            </a:endParaRPr>
          </a:p>
          <a:p>
            <a:pPr marR="6985" algn="ctr">
              <a:lnSpc>
                <a:spcPts val="1140"/>
              </a:lnSpc>
            </a:pPr>
            <a:r>
              <a:rPr sz="1000" spc="-5" dirty="0">
                <a:solidFill>
                  <a:srgbClr val="686868"/>
                </a:solidFill>
                <a:latin typeface="Segoe UI"/>
                <a:cs typeface="Segoe UI"/>
              </a:rPr>
              <a:t>HDFS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41236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79" name="object 79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3908" y="38480"/>
              <a:ext cx="18807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06" y="155092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213" y="1494916"/>
            <a:ext cx="4565840" cy="1545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977" y="1716532"/>
            <a:ext cx="4637608" cy="19659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9006" y="214223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787" y="2086229"/>
            <a:ext cx="4359541" cy="3740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9006" y="273354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787" y="2677541"/>
            <a:ext cx="4600587" cy="1757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699" y="2899155"/>
            <a:ext cx="2145766" cy="19773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79006" y="332485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1"/>
                </a:lnTo>
                <a:lnTo>
                  <a:pt x="0" y="32003"/>
                </a:lnTo>
                <a:lnTo>
                  <a:pt x="2451" y="37973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3"/>
                </a:lnTo>
                <a:lnTo>
                  <a:pt x="50177" y="32003"/>
                </a:lnTo>
                <a:lnTo>
                  <a:pt x="50177" y="18161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7301" y="3268853"/>
            <a:ext cx="3958310" cy="1545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1157" y="3490467"/>
            <a:ext cx="3381844" cy="19773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79006" y="391617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1965" y="0"/>
                </a:moveTo>
                <a:lnTo>
                  <a:pt x="25031" y="0"/>
                </a:lnTo>
                <a:lnTo>
                  <a:pt x="18173" y="0"/>
                </a:lnTo>
                <a:lnTo>
                  <a:pt x="12280" y="2539"/>
                </a:lnTo>
                <a:lnTo>
                  <a:pt x="2451" y="12318"/>
                </a:lnTo>
                <a:lnTo>
                  <a:pt x="0" y="18160"/>
                </a:lnTo>
                <a:lnTo>
                  <a:pt x="0" y="32003"/>
                </a:lnTo>
                <a:lnTo>
                  <a:pt x="2451" y="37972"/>
                </a:lnTo>
                <a:lnTo>
                  <a:pt x="12280" y="47751"/>
                </a:lnTo>
                <a:lnTo>
                  <a:pt x="18173" y="50291"/>
                </a:lnTo>
                <a:lnTo>
                  <a:pt x="31965" y="50291"/>
                </a:lnTo>
                <a:lnTo>
                  <a:pt x="37884" y="47751"/>
                </a:lnTo>
                <a:lnTo>
                  <a:pt x="47713" y="37972"/>
                </a:lnTo>
                <a:lnTo>
                  <a:pt x="50177" y="32003"/>
                </a:lnTo>
                <a:lnTo>
                  <a:pt x="50177" y="18160"/>
                </a:lnTo>
                <a:lnTo>
                  <a:pt x="47713" y="12318"/>
                </a:lnTo>
                <a:lnTo>
                  <a:pt x="37884" y="2539"/>
                </a:lnTo>
                <a:lnTo>
                  <a:pt x="31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7301" y="3862323"/>
            <a:ext cx="4570704" cy="152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8972" y="4081779"/>
            <a:ext cx="3742169" cy="19773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323576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89035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0759" y="3910584"/>
            <a:ext cx="1330960" cy="1043940"/>
          </a:xfrm>
          <a:custGeom>
            <a:avLst/>
            <a:gdLst/>
            <a:ahLst/>
            <a:cxnLst/>
            <a:rect l="l" t="t" r="r" b="b"/>
            <a:pathLst>
              <a:path w="1330959" h="1043939">
                <a:moveTo>
                  <a:pt x="1330452" y="0"/>
                </a:moveTo>
                <a:lnTo>
                  <a:pt x="0" y="0"/>
                </a:lnTo>
                <a:lnTo>
                  <a:pt x="0" y="1043939"/>
                </a:lnTo>
                <a:lnTo>
                  <a:pt x="1330452" y="1043939"/>
                </a:lnTo>
                <a:lnTo>
                  <a:pt x="133045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83808" y="5626608"/>
            <a:ext cx="5741035" cy="693420"/>
          </a:xfrm>
          <a:custGeom>
            <a:avLst/>
            <a:gdLst/>
            <a:ahLst/>
            <a:cxnLst/>
            <a:rect l="l" t="t" r="r" b="b"/>
            <a:pathLst>
              <a:path w="5741034" h="693420">
                <a:moveTo>
                  <a:pt x="5625338" y="0"/>
                </a:moveTo>
                <a:lnTo>
                  <a:pt x="115569" y="0"/>
                </a:lnTo>
                <a:lnTo>
                  <a:pt x="70562" y="9081"/>
                </a:lnTo>
                <a:lnTo>
                  <a:pt x="33829" y="33848"/>
                </a:lnTo>
                <a:lnTo>
                  <a:pt x="9074" y="70583"/>
                </a:lnTo>
                <a:lnTo>
                  <a:pt x="0" y="115569"/>
                </a:lnTo>
                <a:lnTo>
                  <a:pt x="0" y="577849"/>
                </a:lnTo>
                <a:lnTo>
                  <a:pt x="9074" y="622836"/>
                </a:lnTo>
                <a:lnTo>
                  <a:pt x="33829" y="659571"/>
                </a:lnTo>
                <a:lnTo>
                  <a:pt x="70562" y="684338"/>
                </a:lnTo>
                <a:lnTo>
                  <a:pt x="115569" y="693419"/>
                </a:lnTo>
                <a:lnTo>
                  <a:pt x="5625338" y="693419"/>
                </a:lnTo>
                <a:lnTo>
                  <a:pt x="5670345" y="684338"/>
                </a:lnTo>
                <a:lnTo>
                  <a:pt x="5707078" y="659571"/>
                </a:lnTo>
                <a:lnTo>
                  <a:pt x="5731833" y="622836"/>
                </a:lnTo>
                <a:lnTo>
                  <a:pt x="5740908" y="577849"/>
                </a:lnTo>
                <a:lnTo>
                  <a:pt x="5740908" y="115569"/>
                </a:lnTo>
                <a:lnTo>
                  <a:pt x="5731833" y="70583"/>
                </a:lnTo>
                <a:lnTo>
                  <a:pt x="5707078" y="33848"/>
                </a:lnTo>
                <a:lnTo>
                  <a:pt x="5670345" y="9081"/>
                </a:lnTo>
                <a:lnTo>
                  <a:pt x="5625338" y="0"/>
                </a:lnTo>
                <a:close/>
              </a:path>
            </a:pathLst>
          </a:custGeom>
          <a:solidFill>
            <a:srgbClr val="4EB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51293" y="5804712"/>
            <a:ext cx="381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Sources</a:t>
            </a:r>
            <a:r>
              <a:rPr sz="180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(HDFS,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SQL,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NoSQL,</a:t>
            </a:r>
            <a:r>
              <a:rPr sz="18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…)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1147" y="2599944"/>
            <a:ext cx="2586355" cy="62801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19875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1565"/>
              </a:spcBef>
            </a:pP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Cluster</a:t>
            </a:r>
            <a:r>
              <a:rPr sz="1600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Manager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973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25205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66170" y="3540963"/>
            <a:ext cx="4584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686868"/>
                </a:solidFill>
                <a:latin typeface="Segoe UI Semibold"/>
                <a:cs typeface="Segoe UI Semibold"/>
              </a:rPr>
              <a:t>No</a:t>
            </a:r>
            <a:r>
              <a:rPr sz="1400" spc="-10" dirty="0">
                <a:solidFill>
                  <a:srgbClr val="686868"/>
                </a:solidFill>
                <a:latin typeface="Segoe UI Semibold"/>
                <a:cs typeface="Segoe UI Semibold"/>
              </a:rPr>
              <a:t>d</a:t>
            </a:r>
            <a:r>
              <a:rPr sz="1400" dirty="0">
                <a:solidFill>
                  <a:srgbClr val="686868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41364" y="4472940"/>
            <a:ext cx="5052060" cy="1165860"/>
            <a:chOff x="6341364" y="4472940"/>
            <a:chExt cx="5052060" cy="1165860"/>
          </a:xfrm>
        </p:grpSpPr>
        <p:sp>
          <p:nvSpPr>
            <p:cNvPr id="26" name="object 26"/>
            <p:cNvSpPr/>
            <p:nvPr/>
          </p:nvSpPr>
          <p:spPr>
            <a:xfrm>
              <a:off x="6660401" y="4955159"/>
              <a:ext cx="4414520" cy="683895"/>
            </a:xfrm>
            <a:custGeom>
              <a:avLst/>
              <a:gdLst/>
              <a:ahLst/>
              <a:cxnLst/>
              <a:rect l="l" t="t" r="r" b="b"/>
              <a:pathLst>
                <a:path w="4414520" h="683895">
                  <a:moveTo>
                    <a:pt x="171157" y="149694"/>
                  </a:moveTo>
                  <a:lnTo>
                    <a:pt x="168770" y="142494"/>
                  </a:lnTo>
                  <a:lnTo>
                    <a:pt x="107670" y="37846"/>
                  </a:lnTo>
                  <a:lnTo>
                    <a:pt x="85585" y="0"/>
                  </a:lnTo>
                  <a:lnTo>
                    <a:pt x="2400" y="142494"/>
                  </a:lnTo>
                  <a:lnTo>
                    <a:pt x="0" y="149694"/>
                  </a:lnTo>
                  <a:lnTo>
                    <a:pt x="495" y="157010"/>
                  </a:lnTo>
                  <a:lnTo>
                    <a:pt x="3644" y="163614"/>
                  </a:lnTo>
                  <a:lnTo>
                    <a:pt x="9258" y="168656"/>
                  </a:lnTo>
                  <a:lnTo>
                    <a:pt x="16446" y="171056"/>
                  </a:lnTo>
                  <a:lnTo>
                    <a:pt x="23761" y="170573"/>
                  </a:lnTo>
                  <a:lnTo>
                    <a:pt x="30365" y="167411"/>
                  </a:lnTo>
                  <a:lnTo>
                    <a:pt x="35420" y="161798"/>
                  </a:lnTo>
                  <a:lnTo>
                    <a:pt x="66535" y="108470"/>
                  </a:lnTo>
                  <a:lnTo>
                    <a:pt x="66535" y="536460"/>
                  </a:lnTo>
                  <a:lnTo>
                    <a:pt x="35420" y="483108"/>
                  </a:lnTo>
                  <a:lnTo>
                    <a:pt x="30365" y="477431"/>
                  </a:lnTo>
                  <a:lnTo>
                    <a:pt x="23761" y="474256"/>
                  </a:lnTo>
                  <a:lnTo>
                    <a:pt x="16446" y="473786"/>
                  </a:lnTo>
                  <a:lnTo>
                    <a:pt x="9258" y="476250"/>
                  </a:lnTo>
                  <a:lnTo>
                    <a:pt x="3644" y="481304"/>
                  </a:lnTo>
                  <a:lnTo>
                    <a:pt x="495" y="487895"/>
                  </a:lnTo>
                  <a:lnTo>
                    <a:pt x="0" y="495173"/>
                  </a:lnTo>
                  <a:lnTo>
                    <a:pt x="2400" y="502285"/>
                  </a:lnTo>
                  <a:lnTo>
                    <a:pt x="85585" y="644817"/>
                  </a:lnTo>
                  <a:lnTo>
                    <a:pt x="107619" y="607060"/>
                  </a:lnTo>
                  <a:lnTo>
                    <a:pt x="168770" y="502285"/>
                  </a:lnTo>
                  <a:lnTo>
                    <a:pt x="171157" y="495173"/>
                  </a:lnTo>
                  <a:lnTo>
                    <a:pt x="170675" y="487895"/>
                  </a:lnTo>
                  <a:lnTo>
                    <a:pt x="167513" y="481304"/>
                  </a:lnTo>
                  <a:lnTo>
                    <a:pt x="161912" y="476250"/>
                  </a:lnTo>
                  <a:lnTo>
                    <a:pt x="154711" y="473786"/>
                  </a:lnTo>
                  <a:lnTo>
                    <a:pt x="147396" y="474256"/>
                  </a:lnTo>
                  <a:lnTo>
                    <a:pt x="140792" y="477431"/>
                  </a:lnTo>
                  <a:lnTo>
                    <a:pt x="135750" y="483108"/>
                  </a:lnTo>
                  <a:lnTo>
                    <a:pt x="104635" y="536460"/>
                  </a:lnTo>
                  <a:lnTo>
                    <a:pt x="104635" y="108470"/>
                  </a:lnTo>
                  <a:lnTo>
                    <a:pt x="135750" y="161798"/>
                  </a:lnTo>
                  <a:lnTo>
                    <a:pt x="140792" y="167411"/>
                  </a:lnTo>
                  <a:lnTo>
                    <a:pt x="147396" y="170573"/>
                  </a:lnTo>
                  <a:lnTo>
                    <a:pt x="154711" y="171056"/>
                  </a:lnTo>
                  <a:lnTo>
                    <a:pt x="161912" y="168656"/>
                  </a:lnTo>
                  <a:lnTo>
                    <a:pt x="167513" y="163614"/>
                  </a:lnTo>
                  <a:lnTo>
                    <a:pt x="170675" y="157010"/>
                  </a:lnTo>
                  <a:lnTo>
                    <a:pt x="171157" y="149694"/>
                  </a:lnTo>
                  <a:close/>
                </a:path>
                <a:path w="4414520" h="683895">
                  <a:moveTo>
                    <a:pt x="2381008" y="149948"/>
                  </a:moveTo>
                  <a:lnTo>
                    <a:pt x="2378570" y="142748"/>
                  </a:lnTo>
                  <a:lnTo>
                    <a:pt x="2317800" y="37846"/>
                  </a:lnTo>
                  <a:lnTo>
                    <a:pt x="2295893" y="0"/>
                  </a:lnTo>
                  <a:lnTo>
                    <a:pt x="2212327" y="142240"/>
                  </a:lnTo>
                  <a:lnTo>
                    <a:pt x="2209850" y="149440"/>
                  </a:lnTo>
                  <a:lnTo>
                    <a:pt x="2210320" y="156756"/>
                  </a:lnTo>
                  <a:lnTo>
                    <a:pt x="2213495" y="163360"/>
                  </a:lnTo>
                  <a:lnTo>
                    <a:pt x="2219185" y="168402"/>
                  </a:lnTo>
                  <a:lnTo>
                    <a:pt x="2226297" y="170878"/>
                  </a:lnTo>
                  <a:lnTo>
                    <a:pt x="2233574" y="170408"/>
                  </a:lnTo>
                  <a:lnTo>
                    <a:pt x="2240165" y="167233"/>
                  </a:lnTo>
                  <a:lnTo>
                    <a:pt x="2245220" y="161544"/>
                  </a:lnTo>
                  <a:lnTo>
                    <a:pt x="2276487" y="108356"/>
                  </a:lnTo>
                  <a:lnTo>
                    <a:pt x="2276716" y="37846"/>
                  </a:lnTo>
                  <a:lnTo>
                    <a:pt x="2276500" y="108331"/>
                  </a:lnTo>
                  <a:lnTo>
                    <a:pt x="2275306" y="519658"/>
                  </a:lnTo>
                  <a:lnTo>
                    <a:pt x="2275179" y="575221"/>
                  </a:lnTo>
                  <a:lnTo>
                    <a:pt x="2294102" y="607847"/>
                  </a:lnTo>
                  <a:lnTo>
                    <a:pt x="2275141" y="575157"/>
                  </a:lnTo>
                  <a:lnTo>
                    <a:pt x="2244077" y="521589"/>
                  </a:lnTo>
                  <a:lnTo>
                    <a:pt x="2239086" y="515912"/>
                  </a:lnTo>
                  <a:lnTo>
                    <a:pt x="2232533" y="512724"/>
                  </a:lnTo>
                  <a:lnTo>
                    <a:pt x="2225230" y="512216"/>
                  </a:lnTo>
                  <a:lnTo>
                    <a:pt x="2218042" y="514604"/>
                  </a:lnTo>
                  <a:lnTo>
                    <a:pt x="2212416" y="519658"/>
                  </a:lnTo>
                  <a:lnTo>
                    <a:pt x="2209228" y="526249"/>
                  </a:lnTo>
                  <a:lnTo>
                    <a:pt x="2208733" y="533527"/>
                  </a:lnTo>
                  <a:lnTo>
                    <a:pt x="2211184" y="540639"/>
                  </a:lnTo>
                  <a:lnTo>
                    <a:pt x="2293861" y="683450"/>
                  </a:lnTo>
                  <a:lnTo>
                    <a:pt x="2316022" y="645706"/>
                  </a:lnTo>
                  <a:lnTo>
                    <a:pt x="2377427" y="541147"/>
                  </a:lnTo>
                  <a:lnTo>
                    <a:pt x="2379891" y="534035"/>
                  </a:lnTo>
                  <a:lnTo>
                    <a:pt x="2379434" y="526757"/>
                  </a:lnTo>
                  <a:lnTo>
                    <a:pt x="2376297" y="520166"/>
                  </a:lnTo>
                  <a:lnTo>
                    <a:pt x="2370696" y="515112"/>
                  </a:lnTo>
                  <a:lnTo>
                    <a:pt x="2363495" y="512648"/>
                  </a:lnTo>
                  <a:lnTo>
                    <a:pt x="2356180" y="513105"/>
                  </a:lnTo>
                  <a:lnTo>
                    <a:pt x="2349576" y="516242"/>
                  </a:lnTo>
                  <a:lnTo>
                    <a:pt x="2344534" y="521843"/>
                  </a:lnTo>
                  <a:lnTo>
                    <a:pt x="2313241" y="575221"/>
                  </a:lnTo>
                  <a:lnTo>
                    <a:pt x="2314575" y="108343"/>
                  </a:lnTo>
                  <a:lnTo>
                    <a:pt x="2345677" y="161925"/>
                  </a:lnTo>
                  <a:lnTo>
                    <a:pt x="2350655" y="167551"/>
                  </a:lnTo>
                  <a:lnTo>
                    <a:pt x="2357209" y="170738"/>
                  </a:lnTo>
                  <a:lnTo>
                    <a:pt x="2364511" y="171234"/>
                  </a:lnTo>
                  <a:lnTo>
                    <a:pt x="2371712" y="168783"/>
                  </a:lnTo>
                  <a:lnTo>
                    <a:pt x="2377325" y="163804"/>
                  </a:lnTo>
                  <a:lnTo>
                    <a:pt x="2380513" y="157251"/>
                  </a:lnTo>
                  <a:lnTo>
                    <a:pt x="2381008" y="149948"/>
                  </a:lnTo>
                  <a:close/>
                </a:path>
                <a:path w="4414520" h="683895">
                  <a:moveTo>
                    <a:pt x="4413974" y="158838"/>
                  </a:moveTo>
                  <a:lnTo>
                    <a:pt x="4411586" y="151638"/>
                  </a:lnTo>
                  <a:lnTo>
                    <a:pt x="4350486" y="46990"/>
                  </a:lnTo>
                  <a:lnTo>
                    <a:pt x="4328401" y="9144"/>
                  </a:lnTo>
                  <a:lnTo>
                    <a:pt x="4245216" y="151638"/>
                  </a:lnTo>
                  <a:lnTo>
                    <a:pt x="4242816" y="158838"/>
                  </a:lnTo>
                  <a:lnTo>
                    <a:pt x="4243311" y="166154"/>
                  </a:lnTo>
                  <a:lnTo>
                    <a:pt x="4246461" y="172758"/>
                  </a:lnTo>
                  <a:lnTo>
                    <a:pt x="4252074" y="177800"/>
                  </a:lnTo>
                  <a:lnTo>
                    <a:pt x="4259262" y="180200"/>
                  </a:lnTo>
                  <a:lnTo>
                    <a:pt x="4266577" y="179717"/>
                  </a:lnTo>
                  <a:lnTo>
                    <a:pt x="4273181" y="176555"/>
                  </a:lnTo>
                  <a:lnTo>
                    <a:pt x="4278236" y="170942"/>
                  </a:lnTo>
                  <a:lnTo>
                    <a:pt x="4309351" y="117602"/>
                  </a:lnTo>
                  <a:lnTo>
                    <a:pt x="4309351" y="545604"/>
                  </a:lnTo>
                  <a:lnTo>
                    <a:pt x="4278236" y="492252"/>
                  </a:lnTo>
                  <a:lnTo>
                    <a:pt x="4273181" y="486575"/>
                  </a:lnTo>
                  <a:lnTo>
                    <a:pt x="4266577" y="483400"/>
                  </a:lnTo>
                  <a:lnTo>
                    <a:pt x="4259262" y="482930"/>
                  </a:lnTo>
                  <a:lnTo>
                    <a:pt x="4252074" y="485394"/>
                  </a:lnTo>
                  <a:lnTo>
                    <a:pt x="4246461" y="490448"/>
                  </a:lnTo>
                  <a:lnTo>
                    <a:pt x="4243311" y="497039"/>
                  </a:lnTo>
                  <a:lnTo>
                    <a:pt x="4242816" y="504317"/>
                  </a:lnTo>
                  <a:lnTo>
                    <a:pt x="4245216" y="511429"/>
                  </a:lnTo>
                  <a:lnTo>
                    <a:pt x="4328401" y="653961"/>
                  </a:lnTo>
                  <a:lnTo>
                    <a:pt x="4350436" y="616204"/>
                  </a:lnTo>
                  <a:lnTo>
                    <a:pt x="4411586" y="511429"/>
                  </a:lnTo>
                  <a:lnTo>
                    <a:pt x="4413974" y="504317"/>
                  </a:lnTo>
                  <a:lnTo>
                    <a:pt x="4413491" y="497039"/>
                  </a:lnTo>
                  <a:lnTo>
                    <a:pt x="4410329" y="490448"/>
                  </a:lnTo>
                  <a:lnTo>
                    <a:pt x="4404728" y="485394"/>
                  </a:lnTo>
                  <a:lnTo>
                    <a:pt x="4397527" y="482930"/>
                  </a:lnTo>
                  <a:lnTo>
                    <a:pt x="4390212" y="483400"/>
                  </a:lnTo>
                  <a:lnTo>
                    <a:pt x="4383608" y="486575"/>
                  </a:lnTo>
                  <a:lnTo>
                    <a:pt x="4378566" y="492252"/>
                  </a:lnTo>
                  <a:lnTo>
                    <a:pt x="4347451" y="545604"/>
                  </a:lnTo>
                  <a:lnTo>
                    <a:pt x="4347451" y="117602"/>
                  </a:lnTo>
                  <a:lnTo>
                    <a:pt x="4378566" y="170942"/>
                  </a:lnTo>
                  <a:lnTo>
                    <a:pt x="4383608" y="176555"/>
                  </a:lnTo>
                  <a:lnTo>
                    <a:pt x="4390212" y="179717"/>
                  </a:lnTo>
                  <a:lnTo>
                    <a:pt x="4397527" y="180200"/>
                  </a:lnTo>
                  <a:lnTo>
                    <a:pt x="4404728" y="177800"/>
                  </a:lnTo>
                  <a:lnTo>
                    <a:pt x="4410329" y="172758"/>
                  </a:lnTo>
                  <a:lnTo>
                    <a:pt x="4413491" y="166154"/>
                  </a:lnTo>
                  <a:lnTo>
                    <a:pt x="4413974" y="158838"/>
                  </a:lnTo>
                  <a:close/>
                </a:path>
              </a:pathLst>
            </a:custGeom>
            <a:solidFill>
              <a:srgbClr val="005A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1364" y="4472940"/>
              <a:ext cx="5052060" cy="386080"/>
            </a:xfrm>
            <a:custGeom>
              <a:avLst/>
              <a:gdLst/>
              <a:ahLst/>
              <a:cxnLst/>
              <a:rect l="l" t="t" r="r" b="b"/>
              <a:pathLst>
                <a:path w="5052059" h="386079">
                  <a:moveTo>
                    <a:pt x="809244" y="48768"/>
                  </a:moveTo>
                  <a:lnTo>
                    <a:pt x="0" y="48768"/>
                  </a:lnTo>
                  <a:lnTo>
                    <a:pt x="0" y="385572"/>
                  </a:lnTo>
                  <a:lnTo>
                    <a:pt x="809244" y="385572"/>
                  </a:lnTo>
                  <a:lnTo>
                    <a:pt x="809244" y="48768"/>
                  </a:lnTo>
                  <a:close/>
                </a:path>
                <a:path w="5052059" h="386079">
                  <a:moveTo>
                    <a:pt x="3017520" y="0"/>
                  </a:moveTo>
                  <a:lnTo>
                    <a:pt x="2208276" y="0"/>
                  </a:lnTo>
                  <a:lnTo>
                    <a:pt x="2208276" y="336804"/>
                  </a:lnTo>
                  <a:lnTo>
                    <a:pt x="3017520" y="336804"/>
                  </a:lnTo>
                  <a:lnTo>
                    <a:pt x="3017520" y="0"/>
                  </a:lnTo>
                  <a:close/>
                </a:path>
                <a:path w="5052059" h="386079">
                  <a:moveTo>
                    <a:pt x="5052060" y="25908"/>
                  </a:moveTo>
                  <a:lnTo>
                    <a:pt x="4242816" y="25908"/>
                  </a:lnTo>
                  <a:lnTo>
                    <a:pt x="4242816" y="362712"/>
                  </a:lnTo>
                  <a:lnTo>
                    <a:pt x="5052060" y="362712"/>
                  </a:lnTo>
                  <a:lnTo>
                    <a:pt x="5052060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45935" y="4067555"/>
            <a:ext cx="800100" cy="33845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577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45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0495" y="4014215"/>
            <a:ext cx="809625" cy="33718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71755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56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84180" y="4026408"/>
            <a:ext cx="809625" cy="337185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59055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465"/>
              </a:spcBef>
            </a:pP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Cache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601841" y="2167889"/>
            <a:ext cx="4533900" cy="2580640"/>
            <a:chOff x="6601841" y="2167889"/>
            <a:chExt cx="4533900" cy="258064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1841" y="4615814"/>
              <a:ext cx="291083" cy="11468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0371" y="4578730"/>
              <a:ext cx="291083" cy="1145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4530" y="4633594"/>
              <a:ext cx="290956" cy="11468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45986" y="3212718"/>
              <a:ext cx="4243070" cy="715010"/>
            </a:xfrm>
            <a:custGeom>
              <a:avLst/>
              <a:gdLst/>
              <a:ahLst/>
              <a:cxnLst/>
              <a:rect l="l" t="t" r="r" b="b"/>
              <a:pathLst>
                <a:path w="4243070" h="715010">
                  <a:moveTo>
                    <a:pt x="4242689" y="699135"/>
                  </a:moveTo>
                  <a:lnTo>
                    <a:pt x="4233342" y="689737"/>
                  </a:lnTo>
                  <a:lnTo>
                    <a:pt x="4174236" y="630301"/>
                  </a:lnTo>
                  <a:lnTo>
                    <a:pt x="4165003" y="657720"/>
                  </a:lnTo>
                  <a:lnTo>
                    <a:pt x="2295258" y="29756"/>
                  </a:lnTo>
                  <a:lnTo>
                    <a:pt x="2296795" y="25146"/>
                  </a:lnTo>
                  <a:lnTo>
                    <a:pt x="2304415" y="2413"/>
                  </a:lnTo>
                  <a:lnTo>
                    <a:pt x="2208339" y="15875"/>
                  </a:lnTo>
                  <a:lnTo>
                    <a:pt x="2112518" y="0"/>
                  </a:lnTo>
                  <a:lnTo>
                    <a:pt x="2121090" y="27800"/>
                  </a:lnTo>
                  <a:lnTo>
                    <a:pt x="78676" y="659574"/>
                  </a:lnTo>
                  <a:lnTo>
                    <a:pt x="70104" y="631952"/>
                  </a:lnTo>
                  <a:lnTo>
                    <a:pt x="0" y="699135"/>
                  </a:lnTo>
                  <a:lnTo>
                    <a:pt x="95885" y="714883"/>
                  </a:lnTo>
                  <a:lnTo>
                    <a:pt x="88607" y="691515"/>
                  </a:lnTo>
                  <a:lnTo>
                    <a:pt x="87274" y="687222"/>
                  </a:lnTo>
                  <a:lnTo>
                    <a:pt x="2129612" y="55359"/>
                  </a:lnTo>
                  <a:lnTo>
                    <a:pt x="2138172" y="83058"/>
                  </a:lnTo>
                  <a:lnTo>
                    <a:pt x="2200427" y="23495"/>
                  </a:lnTo>
                  <a:lnTo>
                    <a:pt x="2208149" y="16116"/>
                  </a:lnTo>
                  <a:lnTo>
                    <a:pt x="2164842" y="102743"/>
                  </a:lnTo>
                  <a:lnTo>
                    <a:pt x="2193798" y="102743"/>
                  </a:lnTo>
                  <a:lnTo>
                    <a:pt x="2193798" y="612267"/>
                  </a:lnTo>
                  <a:lnTo>
                    <a:pt x="2164842" y="612267"/>
                  </a:lnTo>
                  <a:lnTo>
                    <a:pt x="2208276" y="699135"/>
                  </a:lnTo>
                  <a:lnTo>
                    <a:pt x="2244471" y="626745"/>
                  </a:lnTo>
                  <a:lnTo>
                    <a:pt x="2251710" y="612267"/>
                  </a:lnTo>
                  <a:lnTo>
                    <a:pt x="2222754" y="612267"/>
                  </a:lnTo>
                  <a:lnTo>
                    <a:pt x="2222754" y="102743"/>
                  </a:lnTo>
                  <a:lnTo>
                    <a:pt x="2251710" y="102743"/>
                  </a:lnTo>
                  <a:lnTo>
                    <a:pt x="2244471" y="88265"/>
                  </a:lnTo>
                  <a:lnTo>
                    <a:pt x="2208314" y="15963"/>
                  </a:lnTo>
                  <a:lnTo>
                    <a:pt x="2276856" y="84709"/>
                  </a:lnTo>
                  <a:lnTo>
                    <a:pt x="2286025" y="57327"/>
                  </a:lnTo>
                  <a:lnTo>
                    <a:pt x="4155783" y="685126"/>
                  </a:lnTo>
                  <a:lnTo>
                    <a:pt x="4146550" y="712597"/>
                  </a:lnTo>
                  <a:lnTo>
                    <a:pt x="4242689" y="69913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10828" y="2167889"/>
              <a:ext cx="86995" cy="432434"/>
            </a:xfrm>
            <a:custGeom>
              <a:avLst/>
              <a:gdLst/>
              <a:ahLst/>
              <a:cxnLst/>
              <a:rect l="l" t="t" r="r" b="b"/>
              <a:pathLst>
                <a:path w="86995" h="432435">
                  <a:moveTo>
                    <a:pt x="28955" y="345059"/>
                  </a:moveTo>
                  <a:lnTo>
                    <a:pt x="0" y="345059"/>
                  </a:lnTo>
                  <a:lnTo>
                    <a:pt x="43433" y="431926"/>
                  </a:lnTo>
                  <a:lnTo>
                    <a:pt x="79628" y="359537"/>
                  </a:lnTo>
                  <a:lnTo>
                    <a:pt x="28955" y="359537"/>
                  </a:lnTo>
                  <a:lnTo>
                    <a:pt x="28955" y="345059"/>
                  </a:lnTo>
                  <a:close/>
                </a:path>
                <a:path w="86995" h="432435">
                  <a:moveTo>
                    <a:pt x="57912" y="0"/>
                  </a:moveTo>
                  <a:lnTo>
                    <a:pt x="28955" y="0"/>
                  </a:lnTo>
                  <a:lnTo>
                    <a:pt x="28955" y="359537"/>
                  </a:lnTo>
                  <a:lnTo>
                    <a:pt x="57912" y="359537"/>
                  </a:lnTo>
                  <a:lnTo>
                    <a:pt x="57912" y="0"/>
                  </a:lnTo>
                  <a:close/>
                </a:path>
                <a:path w="86995" h="432435">
                  <a:moveTo>
                    <a:pt x="86868" y="345059"/>
                  </a:moveTo>
                  <a:lnTo>
                    <a:pt x="57912" y="345059"/>
                  </a:lnTo>
                  <a:lnTo>
                    <a:pt x="57912" y="359537"/>
                  </a:lnTo>
                  <a:lnTo>
                    <a:pt x="79628" y="359537"/>
                  </a:lnTo>
                  <a:lnTo>
                    <a:pt x="86868" y="345059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77911" y="1449324"/>
            <a:ext cx="2552700" cy="718185"/>
          </a:xfrm>
          <a:prstGeom prst="rect">
            <a:avLst/>
          </a:prstGeom>
          <a:solidFill>
            <a:srgbClr val="005A9F"/>
          </a:solidFill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ts val="2070"/>
              </a:lnSpc>
              <a:spcBef>
                <a:spcPts val="570"/>
              </a:spcBef>
            </a:pP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Driver</a:t>
            </a:r>
            <a:r>
              <a:rPr sz="1800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  <a:p>
            <a:pPr marL="635" algn="ctr">
              <a:lnSpc>
                <a:spcPts val="1830"/>
              </a:lnSpc>
            </a:pPr>
            <a:r>
              <a:rPr sz="16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SparkContext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48528" y="1104900"/>
            <a:ext cx="6294120" cy="5611495"/>
          </a:xfrm>
          <a:custGeom>
            <a:avLst/>
            <a:gdLst/>
            <a:ahLst/>
            <a:cxnLst/>
            <a:rect l="l" t="t" r="r" b="b"/>
            <a:pathLst>
              <a:path w="6294120" h="5611495">
                <a:moveTo>
                  <a:pt x="0" y="5611368"/>
                </a:moveTo>
                <a:lnTo>
                  <a:pt x="6294120" y="5611368"/>
                </a:lnTo>
                <a:lnTo>
                  <a:pt x="6294120" y="0"/>
                </a:lnTo>
                <a:lnTo>
                  <a:pt x="0" y="0"/>
                </a:lnTo>
                <a:lnTo>
                  <a:pt x="0" y="5611368"/>
                </a:lnTo>
                <a:close/>
              </a:path>
            </a:pathLst>
          </a:custGeom>
          <a:ln w="9144">
            <a:solidFill>
              <a:srgbClr val="E4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61436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General</a:t>
            </a:r>
            <a:r>
              <a:rPr sz="3400" b="0" spc="-2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Spark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Cluster</a:t>
            </a:r>
            <a:r>
              <a:rPr sz="3400" b="0" spc="-2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Architecture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1" name="object 4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908" y="38480"/>
              <a:ext cx="188073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191" y="1065403"/>
            <a:ext cx="937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Spark</a:t>
            </a:r>
            <a:r>
              <a:rPr sz="1600" spc="-5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622" y="151371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4905" y="1448180"/>
            <a:ext cx="5013325" cy="398780"/>
            <a:chOff x="944905" y="1448180"/>
            <a:chExt cx="5013325" cy="39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05" y="1740534"/>
              <a:ext cx="178650" cy="106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33" y="1448180"/>
              <a:ext cx="5005590" cy="3985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9375" y="1702307"/>
              <a:ext cx="945515" cy="144780"/>
            </a:xfrm>
            <a:custGeom>
              <a:avLst/>
              <a:gdLst/>
              <a:ahLst/>
              <a:cxnLst/>
              <a:rect l="l" t="t" r="r" b="b"/>
              <a:pathLst>
                <a:path w="945514" h="144780">
                  <a:moveTo>
                    <a:pt x="650593" y="51942"/>
                  </a:moveTo>
                  <a:lnTo>
                    <a:pt x="620026" y="51942"/>
                  </a:lnTo>
                  <a:lnTo>
                    <a:pt x="629121" y="53560"/>
                  </a:lnTo>
                  <a:lnTo>
                    <a:pt x="635631" y="58404"/>
                  </a:lnTo>
                  <a:lnTo>
                    <a:pt x="639546" y="66462"/>
                  </a:lnTo>
                  <a:lnTo>
                    <a:pt x="640854" y="77724"/>
                  </a:lnTo>
                  <a:lnTo>
                    <a:pt x="610501" y="82041"/>
                  </a:lnTo>
                  <a:lnTo>
                    <a:pt x="595853" y="85826"/>
                  </a:lnTo>
                  <a:lnTo>
                    <a:pt x="585419" y="92598"/>
                  </a:lnTo>
                  <a:lnTo>
                    <a:pt x="579174" y="102362"/>
                  </a:lnTo>
                  <a:lnTo>
                    <a:pt x="577100" y="115062"/>
                  </a:lnTo>
                  <a:lnTo>
                    <a:pt x="577100" y="123951"/>
                  </a:lnTo>
                  <a:lnTo>
                    <a:pt x="579894" y="130937"/>
                  </a:lnTo>
                  <a:lnTo>
                    <a:pt x="585609" y="136397"/>
                  </a:lnTo>
                  <a:lnTo>
                    <a:pt x="591324" y="141731"/>
                  </a:lnTo>
                  <a:lnTo>
                    <a:pt x="599198" y="144399"/>
                  </a:lnTo>
                  <a:lnTo>
                    <a:pt x="609358" y="144399"/>
                  </a:lnTo>
                  <a:lnTo>
                    <a:pt x="619006" y="143255"/>
                  </a:lnTo>
                  <a:lnTo>
                    <a:pt x="627392" y="139826"/>
                  </a:lnTo>
                  <a:lnTo>
                    <a:pt x="634540" y="134112"/>
                  </a:lnTo>
                  <a:lnTo>
                    <a:pt x="637083" y="130682"/>
                  </a:lnTo>
                  <a:lnTo>
                    <a:pt x="607199" y="130682"/>
                  </a:lnTo>
                  <a:lnTo>
                    <a:pt x="602500" y="129158"/>
                  </a:lnTo>
                  <a:lnTo>
                    <a:pt x="595388" y="122808"/>
                  </a:lnTo>
                  <a:lnTo>
                    <a:pt x="593610" y="118871"/>
                  </a:lnTo>
                  <a:lnTo>
                    <a:pt x="593610" y="107061"/>
                  </a:lnTo>
                  <a:lnTo>
                    <a:pt x="595662" y="102348"/>
                  </a:lnTo>
                  <a:lnTo>
                    <a:pt x="603262" y="97027"/>
                  </a:lnTo>
                  <a:lnTo>
                    <a:pt x="608850" y="95122"/>
                  </a:lnTo>
                  <a:lnTo>
                    <a:pt x="640854" y="90677"/>
                  </a:lnTo>
                  <a:lnTo>
                    <a:pt x="657110" y="90677"/>
                  </a:lnTo>
                  <a:lnTo>
                    <a:pt x="657110" y="76072"/>
                  </a:lnTo>
                  <a:lnTo>
                    <a:pt x="654874" y="59497"/>
                  </a:lnTo>
                  <a:lnTo>
                    <a:pt x="650593" y="51942"/>
                  </a:lnTo>
                  <a:close/>
                </a:path>
                <a:path w="945514" h="144780">
                  <a:moveTo>
                    <a:pt x="657110" y="126111"/>
                  </a:moveTo>
                  <a:lnTo>
                    <a:pt x="640854" y="126111"/>
                  </a:lnTo>
                  <a:lnTo>
                    <a:pt x="640854" y="141986"/>
                  </a:lnTo>
                  <a:lnTo>
                    <a:pt x="657110" y="141986"/>
                  </a:lnTo>
                  <a:lnTo>
                    <a:pt x="657110" y="126111"/>
                  </a:lnTo>
                  <a:close/>
                </a:path>
                <a:path w="945514" h="144780">
                  <a:moveTo>
                    <a:pt x="657110" y="90677"/>
                  </a:moveTo>
                  <a:lnTo>
                    <a:pt x="640854" y="90677"/>
                  </a:lnTo>
                  <a:lnTo>
                    <a:pt x="640854" y="109474"/>
                  </a:lnTo>
                  <a:lnTo>
                    <a:pt x="638314" y="116586"/>
                  </a:lnTo>
                  <a:lnTo>
                    <a:pt x="632980" y="122174"/>
                  </a:lnTo>
                  <a:lnTo>
                    <a:pt x="627773" y="127888"/>
                  </a:lnTo>
                  <a:lnTo>
                    <a:pt x="621169" y="130682"/>
                  </a:lnTo>
                  <a:lnTo>
                    <a:pt x="637083" y="130682"/>
                  </a:lnTo>
                  <a:lnTo>
                    <a:pt x="640473" y="126111"/>
                  </a:lnTo>
                  <a:lnTo>
                    <a:pt x="657110" y="126111"/>
                  </a:lnTo>
                  <a:lnTo>
                    <a:pt x="657110" y="90677"/>
                  </a:lnTo>
                  <a:close/>
                </a:path>
                <a:path w="945514" h="144780">
                  <a:moveTo>
                    <a:pt x="621423" y="38226"/>
                  </a:moveTo>
                  <a:lnTo>
                    <a:pt x="611918" y="38822"/>
                  </a:lnTo>
                  <a:lnTo>
                    <a:pt x="603008" y="40608"/>
                  </a:lnTo>
                  <a:lnTo>
                    <a:pt x="594670" y="43584"/>
                  </a:lnTo>
                  <a:lnTo>
                    <a:pt x="586879" y="47751"/>
                  </a:lnTo>
                  <a:lnTo>
                    <a:pt x="586879" y="64388"/>
                  </a:lnTo>
                  <a:lnTo>
                    <a:pt x="594523" y="58961"/>
                  </a:lnTo>
                  <a:lnTo>
                    <a:pt x="602595" y="55070"/>
                  </a:lnTo>
                  <a:lnTo>
                    <a:pt x="611097" y="52726"/>
                  </a:lnTo>
                  <a:lnTo>
                    <a:pt x="620026" y="51942"/>
                  </a:lnTo>
                  <a:lnTo>
                    <a:pt x="650593" y="51942"/>
                  </a:lnTo>
                  <a:lnTo>
                    <a:pt x="648173" y="47672"/>
                  </a:lnTo>
                  <a:lnTo>
                    <a:pt x="637018" y="40586"/>
                  </a:lnTo>
                  <a:lnTo>
                    <a:pt x="621423" y="38226"/>
                  </a:lnTo>
                  <a:close/>
                </a:path>
                <a:path w="945514" h="144780">
                  <a:moveTo>
                    <a:pt x="377797" y="51942"/>
                  </a:moveTo>
                  <a:lnTo>
                    <a:pt x="347230" y="51942"/>
                  </a:lnTo>
                  <a:lnTo>
                    <a:pt x="356325" y="53560"/>
                  </a:lnTo>
                  <a:lnTo>
                    <a:pt x="362835" y="58404"/>
                  </a:lnTo>
                  <a:lnTo>
                    <a:pt x="366750" y="66462"/>
                  </a:lnTo>
                  <a:lnTo>
                    <a:pt x="368058" y="77724"/>
                  </a:lnTo>
                  <a:lnTo>
                    <a:pt x="337705" y="82041"/>
                  </a:lnTo>
                  <a:lnTo>
                    <a:pt x="323057" y="85826"/>
                  </a:lnTo>
                  <a:lnTo>
                    <a:pt x="312623" y="92598"/>
                  </a:lnTo>
                  <a:lnTo>
                    <a:pt x="306378" y="102362"/>
                  </a:lnTo>
                  <a:lnTo>
                    <a:pt x="304304" y="115062"/>
                  </a:lnTo>
                  <a:lnTo>
                    <a:pt x="304304" y="123951"/>
                  </a:lnTo>
                  <a:lnTo>
                    <a:pt x="307098" y="130937"/>
                  </a:lnTo>
                  <a:lnTo>
                    <a:pt x="312813" y="136397"/>
                  </a:lnTo>
                  <a:lnTo>
                    <a:pt x="318528" y="141731"/>
                  </a:lnTo>
                  <a:lnTo>
                    <a:pt x="326402" y="144399"/>
                  </a:lnTo>
                  <a:lnTo>
                    <a:pt x="336562" y="144399"/>
                  </a:lnTo>
                  <a:lnTo>
                    <a:pt x="346210" y="143255"/>
                  </a:lnTo>
                  <a:lnTo>
                    <a:pt x="354596" y="139826"/>
                  </a:lnTo>
                  <a:lnTo>
                    <a:pt x="361744" y="134112"/>
                  </a:lnTo>
                  <a:lnTo>
                    <a:pt x="364287" y="130682"/>
                  </a:lnTo>
                  <a:lnTo>
                    <a:pt x="334403" y="130682"/>
                  </a:lnTo>
                  <a:lnTo>
                    <a:pt x="329704" y="129158"/>
                  </a:lnTo>
                  <a:lnTo>
                    <a:pt x="322592" y="122808"/>
                  </a:lnTo>
                  <a:lnTo>
                    <a:pt x="320814" y="118871"/>
                  </a:lnTo>
                  <a:lnTo>
                    <a:pt x="320814" y="107061"/>
                  </a:lnTo>
                  <a:lnTo>
                    <a:pt x="322866" y="102348"/>
                  </a:lnTo>
                  <a:lnTo>
                    <a:pt x="330466" y="97027"/>
                  </a:lnTo>
                  <a:lnTo>
                    <a:pt x="336054" y="95122"/>
                  </a:lnTo>
                  <a:lnTo>
                    <a:pt x="368058" y="90677"/>
                  </a:lnTo>
                  <a:lnTo>
                    <a:pt x="384314" y="90677"/>
                  </a:lnTo>
                  <a:lnTo>
                    <a:pt x="384314" y="76072"/>
                  </a:lnTo>
                  <a:lnTo>
                    <a:pt x="382078" y="59497"/>
                  </a:lnTo>
                  <a:lnTo>
                    <a:pt x="377797" y="51942"/>
                  </a:lnTo>
                  <a:close/>
                </a:path>
                <a:path w="945514" h="144780">
                  <a:moveTo>
                    <a:pt x="384314" y="126111"/>
                  </a:moveTo>
                  <a:lnTo>
                    <a:pt x="368058" y="126111"/>
                  </a:lnTo>
                  <a:lnTo>
                    <a:pt x="368058" y="141986"/>
                  </a:lnTo>
                  <a:lnTo>
                    <a:pt x="384314" y="141986"/>
                  </a:lnTo>
                  <a:lnTo>
                    <a:pt x="384314" y="126111"/>
                  </a:lnTo>
                  <a:close/>
                </a:path>
                <a:path w="945514" h="144780">
                  <a:moveTo>
                    <a:pt x="384314" y="90677"/>
                  </a:moveTo>
                  <a:lnTo>
                    <a:pt x="368058" y="90677"/>
                  </a:lnTo>
                  <a:lnTo>
                    <a:pt x="368058" y="109474"/>
                  </a:lnTo>
                  <a:lnTo>
                    <a:pt x="365518" y="116586"/>
                  </a:lnTo>
                  <a:lnTo>
                    <a:pt x="360184" y="122174"/>
                  </a:lnTo>
                  <a:lnTo>
                    <a:pt x="354977" y="127888"/>
                  </a:lnTo>
                  <a:lnTo>
                    <a:pt x="348373" y="130682"/>
                  </a:lnTo>
                  <a:lnTo>
                    <a:pt x="364287" y="130682"/>
                  </a:lnTo>
                  <a:lnTo>
                    <a:pt x="367677" y="126111"/>
                  </a:lnTo>
                  <a:lnTo>
                    <a:pt x="384314" y="126111"/>
                  </a:lnTo>
                  <a:lnTo>
                    <a:pt x="384314" y="90677"/>
                  </a:lnTo>
                  <a:close/>
                </a:path>
                <a:path w="945514" h="144780">
                  <a:moveTo>
                    <a:pt x="348627" y="38226"/>
                  </a:moveTo>
                  <a:lnTo>
                    <a:pt x="339122" y="38822"/>
                  </a:lnTo>
                  <a:lnTo>
                    <a:pt x="330212" y="40608"/>
                  </a:lnTo>
                  <a:lnTo>
                    <a:pt x="321874" y="43584"/>
                  </a:lnTo>
                  <a:lnTo>
                    <a:pt x="314083" y="47751"/>
                  </a:lnTo>
                  <a:lnTo>
                    <a:pt x="314083" y="64388"/>
                  </a:lnTo>
                  <a:lnTo>
                    <a:pt x="321727" y="58961"/>
                  </a:lnTo>
                  <a:lnTo>
                    <a:pt x="329799" y="55070"/>
                  </a:lnTo>
                  <a:lnTo>
                    <a:pt x="338301" y="52726"/>
                  </a:lnTo>
                  <a:lnTo>
                    <a:pt x="347230" y="51942"/>
                  </a:lnTo>
                  <a:lnTo>
                    <a:pt x="377797" y="51942"/>
                  </a:lnTo>
                  <a:lnTo>
                    <a:pt x="375377" y="47672"/>
                  </a:lnTo>
                  <a:lnTo>
                    <a:pt x="364222" y="40586"/>
                  </a:lnTo>
                  <a:lnTo>
                    <a:pt x="348627" y="38226"/>
                  </a:lnTo>
                  <a:close/>
                </a:path>
                <a:path w="945514" h="144780">
                  <a:moveTo>
                    <a:pt x="205585" y="51942"/>
                  </a:moveTo>
                  <a:lnTo>
                    <a:pt x="175018" y="51942"/>
                  </a:lnTo>
                  <a:lnTo>
                    <a:pt x="184113" y="53560"/>
                  </a:lnTo>
                  <a:lnTo>
                    <a:pt x="190623" y="58404"/>
                  </a:lnTo>
                  <a:lnTo>
                    <a:pt x="194538" y="66462"/>
                  </a:lnTo>
                  <a:lnTo>
                    <a:pt x="195846" y="77724"/>
                  </a:lnTo>
                  <a:lnTo>
                    <a:pt x="165493" y="82041"/>
                  </a:lnTo>
                  <a:lnTo>
                    <a:pt x="150845" y="85826"/>
                  </a:lnTo>
                  <a:lnTo>
                    <a:pt x="140411" y="92598"/>
                  </a:lnTo>
                  <a:lnTo>
                    <a:pt x="134166" y="102362"/>
                  </a:lnTo>
                  <a:lnTo>
                    <a:pt x="132092" y="115062"/>
                  </a:lnTo>
                  <a:lnTo>
                    <a:pt x="132092" y="123951"/>
                  </a:lnTo>
                  <a:lnTo>
                    <a:pt x="134886" y="130937"/>
                  </a:lnTo>
                  <a:lnTo>
                    <a:pt x="140601" y="136397"/>
                  </a:lnTo>
                  <a:lnTo>
                    <a:pt x="146316" y="141731"/>
                  </a:lnTo>
                  <a:lnTo>
                    <a:pt x="154190" y="144399"/>
                  </a:lnTo>
                  <a:lnTo>
                    <a:pt x="164350" y="144399"/>
                  </a:lnTo>
                  <a:lnTo>
                    <a:pt x="173998" y="143255"/>
                  </a:lnTo>
                  <a:lnTo>
                    <a:pt x="182384" y="139826"/>
                  </a:lnTo>
                  <a:lnTo>
                    <a:pt x="189532" y="134112"/>
                  </a:lnTo>
                  <a:lnTo>
                    <a:pt x="192075" y="130682"/>
                  </a:lnTo>
                  <a:lnTo>
                    <a:pt x="162191" y="130682"/>
                  </a:lnTo>
                  <a:lnTo>
                    <a:pt x="157492" y="129158"/>
                  </a:lnTo>
                  <a:lnTo>
                    <a:pt x="150380" y="122808"/>
                  </a:lnTo>
                  <a:lnTo>
                    <a:pt x="148602" y="118871"/>
                  </a:lnTo>
                  <a:lnTo>
                    <a:pt x="148602" y="107061"/>
                  </a:lnTo>
                  <a:lnTo>
                    <a:pt x="150654" y="102348"/>
                  </a:lnTo>
                  <a:lnTo>
                    <a:pt x="158254" y="97027"/>
                  </a:lnTo>
                  <a:lnTo>
                    <a:pt x="163842" y="95122"/>
                  </a:lnTo>
                  <a:lnTo>
                    <a:pt x="195846" y="90677"/>
                  </a:lnTo>
                  <a:lnTo>
                    <a:pt x="212102" y="90677"/>
                  </a:lnTo>
                  <a:lnTo>
                    <a:pt x="212102" y="76072"/>
                  </a:lnTo>
                  <a:lnTo>
                    <a:pt x="209866" y="59497"/>
                  </a:lnTo>
                  <a:lnTo>
                    <a:pt x="205585" y="51942"/>
                  </a:lnTo>
                  <a:close/>
                </a:path>
                <a:path w="945514" h="144780">
                  <a:moveTo>
                    <a:pt x="212102" y="126111"/>
                  </a:moveTo>
                  <a:lnTo>
                    <a:pt x="195846" y="126111"/>
                  </a:lnTo>
                  <a:lnTo>
                    <a:pt x="195846" y="141986"/>
                  </a:lnTo>
                  <a:lnTo>
                    <a:pt x="212102" y="141986"/>
                  </a:lnTo>
                  <a:lnTo>
                    <a:pt x="212102" y="126111"/>
                  </a:lnTo>
                  <a:close/>
                </a:path>
                <a:path w="945514" h="144780">
                  <a:moveTo>
                    <a:pt x="212102" y="90677"/>
                  </a:moveTo>
                  <a:lnTo>
                    <a:pt x="195846" y="90677"/>
                  </a:lnTo>
                  <a:lnTo>
                    <a:pt x="195846" y="109474"/>
                  </a:lnTo>
                  <a:lnTo>
                    <a:pt x="193306" y="116586"/>
                  </a:lnTo>
                  <a:lnTo>
                    <a:pt x="187972" y="122174"/>
                  </a:lnTo>
                  <a:lnTo>
                    <a:pt x="182765" y="127888"/>
                  </a:lnTo>
                  <a:lnTo>
                    <a:pt x="176161" y="130682"/>
                  </a:lnTo>
                  <a:lnTo>
                    <a:pt x="192075" y="130682"/>
                  </a:lnTo>
                  <a:lnTo>
                    <a:pt x="195465" y="126111"/>
                  </a:lnTo>
                  <a:lnTo>
                    <a:pt x="212102" y="126111"/>
                  </a:lnTo>
                  <a:lnTo>
                    <a:pt x="212102" y="90677"/>
                  </a:lnTo>
                  <a:close/>
                </a:path>
                <a:path w="945514" h="144780">
                  <a:moveTo>
                    <a:pt x="176415" y="38226"/>
                  </a:moveTo>
                  <a:lnTo>
                    <a:pt x="166910" y="38822"/>
                  </a:lnTo>
                  <a:lnTo>
                    <a:pt x="158000" y="40608"/>
                  </a:lnTo>
                  <a:lnTo>
                    <a:pt x="149662" y="43584"/>
                  </a:lnTo>
                  <a:lnTo>
                    <a:pt x="141871" y="47751"/>
                  </a:lnTo>
                  <a:lnTo>
                    <a:pt x="141871" y="64388"/>
                  </a:lnTo>
                  <a:lnTo>
                    <a:pt x="149515" y="58961"/>
                  </a:lnTo>
                  <a:lnTo>
                    <a:pt x="157587" y="55070"/>
                  </a:lnTo>
                  <a:lnTo>
                    <a:pt x="166089" y="52726"/>
                  </a:lnTo>
                  <a:lnTo>
                    <a:pt x="175018" y="51942"/>
                  </a:lnTo>
                  <a:lnTo>
                    <a:pt x="205585" y="51942"/>
                  </a:lnTo>
                  <a:lnTo>
                    <a:pt x="203165" y="47672"/>
                  </a:lnTo>
                  <a:lnTo>
                    <a:pt x="192010" y="40586"/>
                  </a:lnTo>
                  <a:lnTo>
                    <a:pt x="176415" y="38226"/>
                  </a:lnTo>
                  <a:close/>
                </a:path>
                <a:path w="945514" h="144780">
                  <a:moveTo>
                    <a:pt x="903236" y="38226"/>
                  </a:moveTo>
                  <a:lnTo>
                    <a:pt x="864055" y="61190"/>
                  </a:lnTo>
                  <a:lnTo>
                    <a:pt x="856500" y="91693"/>
                  </a:lnTo>
                  <a:lnTo>
                    <a:pt x="857264" y="103481"/>
                  </a:lnTo>
                  <a:lnTo>
                    <a:pt x="883377" y="140906"/>
                  </a:lnTo>
                  <a:lnTo>
                    <a:pt x="902601" y="144399"/>
                  </a:lnTo>
                  <a:lnTo>
                    <a:pt x="913029" y="143781"/>
                  </a:lnTo>
                  <a:lnTo>
                    <a:pt x="922397" y="141938"/>
                  </a:lnTo>
                  <a:lnTo>
                    <a:pt x="930694" y="138880"/>
                  </a:lnTo>
                  <a:lnTo>
                    <a:pt x="937907" y="134619"/>
                  </a:lnTo>
                  <a:lnTo>
                    <a:pt x="937907" y="130682"/>
                  </a:lnTo>
                  <a:lnTo>
                    <a:pt x="906411" y="130682"/>
                  </a:lnTo>
                  <a:lnTo>
                    <a:pt x="899196" y="130111"/>
                  </a:lnTo>
                  <a:lnTo>
                    <a:pt x="873391" y="95376"/>
                  </a:lnTo>
                  <a:lnTo>
                    <a:pt x="944892" y="95376"/>
                  </a:lnTo>
                  <a:lnTo>
                    <a:pt x="944892" y="86867"/>
                  </a:lnTo>
                  <a:lnTo>
                    <a:pt x="944569" y="81661"/>
                  </a:lnTo>
                  <a:lnTo>
                    <a:pt x="873518" y="81661"/>
                  </a:lnTo>
                  <a:lnTo>
                    <a:pt x="874788" y="72770"/>
                  </a:lnTo>
                  <a:lnTo>
                    <a:pt x="878090" y="65658"/>
                  </a:lnTo>
                  <a:lnTo>
                    <a:pt x="883424" y="60070"/>
                  </a:lnTo>
                  <a:lnTo>
                    <a:pt x="888758" y="54609"/>
                  </a:lnTo>
                  <a:lnTo>
                    <a:pt x="895235" y="51942"/>
                  </a:lnTo>
                  <a:lnTo>
                    <a:pt x="934493" y="51942"/>
                  </a:lnTo>
                  <a:lnTo>
                    <a:pt x="933970" y="51180"/>
                  </a:lnTo>
                  <a:lnTo>
                    <a:pt x="927971" y="45513"/>
                  </a:lnTo>
                  <a:lnTo>
                    <a:pt x="920842" y="41465"/>
                  </a:lnTo>
                  <a:lnTo>
                    <a:pt x="912593" y="39036"/>
                  </a:lnTo>
                  <a:lnTo>
                    <a:pt x="903236" y="38226"/>
                  </a:lnTo>
                  <a:close/>
                </a:path>
                <a:path w="945514" h="144780">
                  <a:moveTo>
                    <a:pt x="937907" y="119379"/>
                  </a:moveTo>
                  <a:lnTo>
                    <a:pt x="930521" y="124307"/>
                  </a:lnTo>
                  <a:lnTo>
                    <a:pt x="922826" y="127841"/>
                  </a:lnTo>
                  <a:lnTo>
                    <a:pt x="914797" y="129970"/>
                  </a:lnTo>
                  <a:lnTo>
                    <a:pt x="906411" y="130682"/>
                  </a:lnTo>
                  <a:lnTo>
                    <a:pt x="937907" y="130682"/>
                  </a:lnTo>
                  <a:lnTo>
                    <a:pt x="937907" y="119379"/>
                  </a:lnTo>
                  <a:close/>
                </a:path>
                <a:path w="945514" h="144780">
                  <a:moveTo>
                    <a:pt x="934493" y="51942"/>
                  </a:moveTo>
                  <a:lnTo>
                    <a:pt x="910856" y="51942"/>
                  </a:lnTo>
                  <a:lnTo>
                    <a:pt x="917079" y="54482"/>
                  </a:lnTo>
                  <a:lnTo>
                    <a:pt x="925969" y="64896"/>
                  </a:lnTo>
                  <a:lnTo>
                    <a:pt x="928255" y="72262"/>
                  </a:lnTo>
                  <a:lnTo>
                    <a:pt x="928255" y="81661"/>
                  </a:lnTo>
                  <a:lnTo>
                    <a:pt x="944569" y="81661"/>
                  </a:lnTo>
                  <a:lnTo>
                    <a:pt x="944221" y="76059"/>
                  </a:lnTo>
                  <a:lnTo>
                    <a:pt x="942193" y="66500"/>
                  </a:lnTo>
                  <a:lnTo>
                    <a:pt x="938784" y="58203"/>
                  </a:lnTo>
                  <a:lnTo>
                    <a:pt x="934493" y="51942"/>
                  </a:lnTo>
                  <a:close/>
                </a:path>
                <a:path w="945514" h="144780">
                  <a:moveTo>
                    <a:pt x="530745" y="40639"/>
                  </a:moveTo>
                  <a:lnTo>
                    <a:pt x="514489" y="40639"/>
                  </a:lnTo>
                  <a:lnTo>
                    <a:pt x="514489" y="141986"/>
                  </a:lnTo>
                  <a:lnTo>
                    <a:pt x="530745" y="141986"/>
                  </a:lnTo>
                  <a:lnTo>
                    <a:pt x="530745" y="90296"/>
                  </a:lnTo>
                  <a:lnTo>
                    <a:pt x="531176" y="82272"/>
                  </a:lnTo>
                  <a:lnTo>
                    <a:pt x="532476" y="75152"/>
                  </a:lnTo>
                  <a:lnTo>
                    <a:pt x="534656" y="68937"/>
                  </a:lnTo>
                  <a:lnTo>
                    <a:pt x="537730" y="63626"/>
                  </a:lnTo>
                  <a:lnTo>
                    <a:pt x="539225" y="61467"/>
                  </a:lnTo>
                  <a:lnTo>
                    <a:pt x="530745" y="61467"/>
                  </a:lnTo>
                  <a:lnTo>
                    <a:pt x="530745" y="40639"/>
                  </a:lnTo>
                  <a:close/>
                </a:path>
                <a:path w="945514" h="144780">
                  <a:moveTo>
                    <a:pt x="561860" y="38862"/>
                  </a:moveTo>
                  <a:lnTo>
                    <a:pt x="551700" y="38862"/>
                  </a:lnTo>
                  <a:lnTo>
                    <a:pt x="546366" y="40893"/>
                  </a:lnTo>
                  <a:lnTo>
                    <a:pt x="536968" y="48767"/>
                  </a:lnTo>
                  <a:lnTo>
                    <a:pt x="533412" y="54355"/>
                  </a:lnTo>
                  <a:lnTo>
                    <a:pt x="531126" y="61467"/>
                  </a:lnTo>
                  <a:lnTo>
                    <a:pt x="539225" y="61467"/>
                  </a:lnTo>
                  <a:lnTo>
                    <a:pt x="542302" y="57022"/>
                  </a:lnTo>
                  <a:lnTo>
                    <a:pt x="548144" y="53847"/>
                  </a:lnTo>
                  <a:lnTo>
                    <a:pt x="567321" y="53847"/>
                  </a:lnTo>
                  <a:lnTo>
                    <a:pt x="567321" y="40258"/>
                  </a:lnTo>
                  <a:lnTo>
                    <a:pt x="565035" y="39369"/>
                  </a:lnTo>
                  <a:lnTo>
                    <a:pt x="561860" y="38862"/>
                  </a:lnTo>
                  <a:close/>
                </a:path>
                <a:path w="945514" h="144780">
                  <a:moveTo>
                    <a:pt x="567321" y="53847"/>
                  </a:moveTo>
                  <a:lnTo>
                    <a:pt x="560336" y="53847"/>
                  </a:lnTo>
                  <a:lnTo>
                    <a:pt x="564527" y="54863"/>
                  </a:lnTo>
                  <a:lnTo>
                    <a:pt x="567321" y="57022"/>
                  </a:lnTo>
                  <a:lnTo>
                    <a:pt x="567321" y="53847"/>
                  </a:lnTo>
                  <a:close/>
                </a:path>
                <a:path w="945514" h="144780">
                  <a:moveTo>
                    <a:pt x="704481" y="40639"/>
                  </a:moveTo>
                  <a:lnTo>
                    <a:pt x="688225" y="40639"/>
                  </a:lnTo>
                  <a:lnTo>
                    <a:pt x="688225" y="141986"/>
                  </a:lnTo>
                  <a:lnTo>
                    <a:pt x="704481" y="141986"/>
                  </a:lnTo>
                  <a:lnTo>
                    <a:pt x="704481" y="74549"/>
                  </a:lnTo>
                  <a:lnTo>
                    <a:pt x="706767" y="66801"/>
                  </a:lnTo>
                  <a:lnTo>
                    <a:pt x="714549" y="56641"/>
                  </a:lnTo>
                  <a:lnTo>
                    <a:pt x="704481" y="56641"/>
                  </a:lnTo>
                  <a:lnTo>
                    <a:pt x="704481" y="40639"/>
                  </a:lnTo>
                  <a:close/>
                </a:path>
                <a:path w="945514" h="144780">
                  <a:moveTo>
                    <a:pt x="762342" y="51942"/>
                  </a:moveTo>
                  <a:lnTo>
                    <a:pt x="728992" y="51942"/>
                  </a:lnTo>
                  <a:lnTo>
                    <a:pt x="739067" y="53802"/>
                  </a:lnTo>
                  <a:lnTo>
                    <a:pt x="746248" y="59388"/>
                  </a:lnTo>
                  <a:lnTo>
                    <a:pt x="750548" y="68712"/>
                  </a:lnTo>
                  <a:lnTo>
                    <a:pt x="751979" y="81787"/>
                  </a:lnTo>
                  <a:lnTo>
                    <a:pt x="751979" y="141986"/>
                  </a:lnTo>
                  <a:lnTo>
                    <a:pt x="768235" y="141986"/>
                  </a:lnTo>
                  <a:lnTo>
                    <a:pt x="768235" y="75311"/>
                  </a:lnTo>
                  <a:lnTo>
                    <a:pt x="770648" y="67690"/>
                  </a:lnTo>
                  <a:lnTo>
                    <a:pt x="775601" y="61467"/>
                  </a:lnTo>
                  <a:lnTo>
                    <a:pt x="777339" y="59181"/>
                  </a:lnTo>
                  <a:lnTo>
                    <a:pt x="765060" y="59181"/>
                  </a:lnTo>
                  <a:lnTo>
                    <a:pt x="763028" y="52958"/>
                  </a:lnTo>
                  <a:lnTo>
                    <a:pt x="762342" y="51942"/>
                  </a:lnTo>
                  <a:close/>
                </a:path>
                <a:path w="945514" h="144780">
                  <a:moveTo>
                    <a:pt x="825374" y="51942"/>
                  </a:moveTo>
                  <a:lnTo>
                    <a:pt x="801382" y="51942"/>
                  </a:lnTo>
                  <a:lnTo>
                    <a:pt x="807224" y="54482"/>
                  </a:lnTo>
                  <a:lnTo>
                    <a:pt x="814082" y="64388"/>
                  </a:lnTo>
                  <a:lnTo>
                    <a:pt x="815860" y="72516"/>
                  </a:lnTo>
                  <a:lnTo>
                    <a:pt x="815860" y="141986"/>
                  </a:lnTo>
                  <a:lnTo>
                    <a:pt x="832116" y="141986"/>
                  </a:lnTo>
                  <a:lnTo>
                    <a:pt x="832116" y="79501"/>
                  </a:lnTo>
                  <a:lnTo>
                    <a:pt x="830015" y="61467"/>
                  </a:lnTo>
                  <a:lnTo>
                    <a:pt x="825374" y="51942"/>
                  </a:lnTo>
                  <a:close/>
                </a:path>
                <a:path w="945514" h="144780">
                  <a:moveTo>
                    <a:pt x="798588" y="38226"/>
                  </a:moveTo>
                  <a:lnTo>
                    <a:pt x="788135" y="39536"/>
                  </a:lnTo>
                  <a:lnTo>
                    <a:pt x="779062" y="43465"/>
                  </a:lnTo>
                  <a:lnTo>
                    <a:pt x="771371" y="50014"/>
                  </a:lnTo>
                  <a:lnTo>
                    <a:pt x="765060" y="59181"/>
                  </a:lnTo>
                  <a:lnTo>
                    <a:pt x="777339" y="59181"/>
                  </a:lnTo>
                  <a:lnTo>
                    <a:pt x="780427" y="55117"/>
                  </a:lnTo>
                  <a:lnTo>
                    <a:pt x="786269" y="51942"/>
                  </a:lnTo>
                  <a:lnTo>
                    <a:pt x="825374" y="51942"/>
                  </a:lnTo>
                  <a:lnTo>
                    <a:pt x="823734" y="48577"/>
                  </a:lnTo>
                  <a:lnTo>
                    <a:pt x="813257" y="40818"/>
                  </a:lnTo>
                  <a:lnTo>
                    <a:pt x="798588" y="38226"/>
                  </a:lnTo>
                  <a:close/>
                </a:path>
                <a:path w="945514" h="144780">
                  <a:moveTo>
                    <a:pt x="743216" y="38226"/>
                  </a:moveTo>
                  <a:lnTo>
                    <a:pt x="736358" y="38226"/>
                  </a:lnTo>
                  <a:lnTo>
                    <a:pt x="726597" y="39389"/>
                  </a:lnTo>
                  <a:lnTo>
                    <a:pt x="718086" y="42862"/>
                  </a:lnTo>
                  <a:lnTo>
                    <a:pt x="710837" y="48621"/>
                  </a:lnTo>
                  <a:lnTo>
                    <a:pt x="704862" y="56641"/>
                  </a:lnTo>
                  <a:lnTo>
                    <a:pt x="714549" y="56641"/>
                  </a:lnTo>
                  <a:lnTo>
                    <a:pt x="715911" y="54863"/>
                  </a:lnTo>
                  <a:lnTo>
                    <a:pt x="721880" y="51942"/>
                  </a:lnTo>
                  <a:lnTo>
                    <a:pt x="762342" y="51942"/>
                  </a:lnTo>
                  <a:lnTo>
                    <a:pt x="759599" y="47878"/>
                  </a:lnTo>
                  <a:lnTo>
                    <a:pt x="754392" y="44068"/>
                  </a:lnTo>
                  <a:lnTo>
                    <a:pt x="749312" y="40131"/>
                  </a:lnTo>
                  <a:lnTo>
                    <a:pt x="743216" y="38226"/>
                  </a:lnTo>
                  <a:close/>
                </a:path>
                <a:path w="945514" h="144780">
                  <a:moveTo>
                    <a:pt x="39192" y="0"/>
                  </a:moveTo>
                  <a:lnTo>
                    <a:pt x="0" y="0"/>
                  </a:lnTo>
                  <a:lnTo>
                    <a:pt x="0" y="141986"/>
                  </a:lnTo>
                  <a:lnTo>
                    <a:pt x="37617" y="141986"/>
                  </a:lnTo>
                  <a:lnTo>
                    <a:pt x="54201" y="140745"/>
                  </a:lnTo>
                  <a:lnTo>
                    <a:pt x="69026" y="137017"/>
                  </a:lnTo>
                  <a:lnTo>
                    <a:pt x="82081" y="130788"/>
                  </a:lnTo>
                  <a:lnTo>
                    <a:pt x="87132" y="126872"/>
                  </a:lnTo>
                  <a:lnTo>
                    <a:pt x="16624" y="126872"/>
                  </a:lnTo>
                  <a:lnTo>
                    <a:pt x="16624" y="15112"/>
                  </a:lnTo>
                  <a:lnTo>
                    <a:pt x="91447" y="15112"/>
                  </a:lnTo>
                  <a:lnTo>
                    <a:pt x="71992" y="4331"/>
                  </a:lnTo>
                  <a:lnTo>
                    <a:pt x="39192" y="0"/>
                  </a:lnTo>
                  <a:close/>
                </a:path>
                <a:path w="945514" h="144780">
                  <a:moveTo>
                    <a:pt x="91447" y="15112"/>
                  </a:moveTo>
                  <a:lnTo>
                    <a:pt x="38798" y="15112"/>
                  </a:lnTo>
                  <a:lnTo>
                    <a:pt x="64179" y="18518"/>
                  </a:lnTo>
                  <a:lnTo>
                    <a:pt x="82299" y="28733"/>
                  </a:lnTo>
                  <a:lnTo>
                    <a:pt x="93166" y="45759"/>
                  </a:lnTo>
                  <a:lnTo>
                    <a:pt x="96786" y="69595"/>
                  </a:lnTo>
                  <a:lnTo>
                    <a:pt x="95812" y="82528"/>
                  </a:lnTo>
                  <a:lnTo>
                    <a:pt x="72721" y="118514"/>
                  </a:lnTo>
                  <a:lnTo>
                    <a:pt x="37807" y="126872"/>
                  </a:lnTo>
                  <a:lnTo>
                    <a:pt x="87132" y="126872"/>
                  </a:lnTo>
                  <a:lnTo>
                    <a:pt x="112895" y="84863"/>
                  </a:lnTo>
                  <a:lnTo>
                    <a:pt x="114185" y="69214"/>
                  </a:lnTo>
                  <a:lnTo>
                    <a:pt x="109495" y="38951"/>
                  </a:lnTo>
                  <a:lnTo>
                    <a:pt x="95429" y="17319"/>
                  </a:lnTo>
                  <a:lnTo>
                    <a:pt x="91447" y="15112"/>
                  </a:lnTo>
                  <a:close/>
                </a:path>
                <a:path w="945514" h="144780">
                  <a:moveTo>
                    <a:pt x="264680" y="54482"/>
                  </a:moveTo>
                  <a:lnTo>
                    <a:pt x="248424" y="54482"/>
                  </a:lnTo>
                  <a:lnTo>
                    <a:pt x="248424" y="114426"/>
                  </a:lnTo>
                  <a:lnTo>
                    <a:pt x="250091" y="127428"/>
                  </a:lnTo>
                  <a:lnTo>
                    <a:pt x="255092" y="136715"/>
                  </a:lnTo>
                  <a:lnTo>
                    <a:pt x="263426" y="142287"/>
                  </a:lnTo>
                  <a:lnTo>
                    <a:pt x="275094" y="144144"/>
                  </a:lnTo>
                  <a:lnTo>
                    <a:pt x="281317" y="144144"/>
                  </a:lnTo>
                  <a:lnTo>
                    <a:pt x="286397" y="143128"/>
                  </a:lnTo>
                  <a:lnTo>
                    <a:pt x="290207" y="140969"/>
                  </a:lnTo>
                  <a:lnTo>
                    <a:pt x="290207" y="130555"/>
                  </a:lnTo>
                  <a:lnTo>
                    <a:pt x="274205" y="130555"/>
                  </a:lnTo>
                  <a:lnTo>
                    <a:pt x="270395" y="129031"/>
                  </a:lnTo>
                  <a:lnTo>
                    <a:pt x="265823" y="123189"/>
                  </a:lnTo>
                  <a:lnTo>
                    <a:pt x="264680" y="118363"/>
                  </a:lnTo>
                  <a:lnTo>
                    <a:pt x="264680" y="54482"/>
                  </a:lnTo>
                  <a:close/>
                </a:path>
                <a:path w="945514" h="144780">
                  <a:moveTo>
                    <a:pt x="290207" y="127126"/>
                  </a:moveTo>
                  <a:lnTo>
                    <a:pt x="287286" y="129412"/>
                  </a:lnTo>
                  <a:lnTo>
                    <a:pt x="283730" y="130555"/>
                  </a:lnTo>
                  <a:lnTo>
                    <a:pt x="290207" y="130555"/>
                  </a:lnTo>
                  <a:lnTo>
                    <a:pt x="290207" y="127126"/>
                  </a:lnTo>
                  <a:close/>
                </a:path>
                <a:path w="945514" h="144780">
                  <a:moveTo>
                    <a:pt x="290207" y="40639"/>
                  </a:moveTo>
                  <a:lnTo>
                    <a:pt x="231025" y="40639"/>
                  </a:lnTo>
                  <a:lnTo>
                    <a:pt x="231025" y="54482"/>
                  </a:lnTo>
                  <a:lnTo>
                    <a:pt x="290207" y="54482"/>
                  </a:lnTo>
                  <a:lnTo>
                    <a:pt x="290207" y="40639"/>
                  </a:lnTo>
                  <a:close/>
                </a:path>
                <a:path w="945514" h="144780">
                  <a:moveTo>
                    <a:pt x="264680" y="10667"/>
                  </a:moveTo>
                  <a:lnTo>
                    <a:pt x="248424" y="15875"/>
                  </a:lnTo>
                  <a:lnTo>
                    <a:pt x="248424" y="40639"/>
                  </a:lnTo>
                  <a:lnTo>
                    <a:pt x="264680" y="40639"/>
                  </a:lnTo>
                  <a:lnTo>
                    <a:pt x="264680" y="10667"/>
                  </a:lnTo>
                  <a:close/>
                </a:path>
                <a:path w="945514" h="144780">
                  <a:moveTo>
                    <a:pt x="489597" y="0"/>
                  </a:moveTo>
                  <a:lnTo>
                    <a:pt x="417588" y="0"/>
                  </a:lnTo>
                  <a:lnTo>
                    <a:pt x="417588" y="141986"/>
                  </a:lnTo>
                  <a:lnTo>
                    <a:pt x="434225" y="141986"/>
                  </a:lnTo>
                  <a:lnTo>
                    <a:pt x="434225" y="79120"/>
                  </a:lnTo>
                  <a:lnTo>
                    <a:pt x="485533" y="79120"/>
                  </a:lnTo>
                  <a:lnTo>
                    <a:pt x="485533" y="64134"/>
                  </a:lnTo>
                  <a:lnTo>
                    <a:pt x="434225" y="64134"/>
                  </a:lnTo>
                  <a:lnTo>
                    <a:pt x="434225" y="15112"/>
                  </a:lnTo>
                  <a:lnTo>
                    <a:pt x="489597" y="15112"/>
                  </a:lnTo>
                  <a:lnTo>
                    <a:pt x="4895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58622" y="207759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4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22" y="34162"/>
                </a:lnTo>
                <a:lnTo>
                  <a:pt x="11099" y="43053"/>
                </a:lnTo>
                <a:lnTo>
                  <a:pt x="16408" y="45339"/>
                </a:lnTo>
                <a:lnTo>
                  <a:pt x="28854" y="45339"/>
                </a:lnTo>
                <a:lnTo>
                  <a:pt x="34188" y="43053"/>
                </a:lnTo>
                <a:lnTo>
                  <a:pt x="43065" y="34162"/>
                </a:lnTo>
                <a:lnTo>
                  <a:pt x="45275" y="28829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4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905" y="2012060"/>
            <a:ext cx="4834102" cy="39852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8622" y="264147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2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233" y="2578226"/>
            <a:ext cx="3293884" cy="197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7386" y="2822067"/>
            <a:ext cx="1939417" cy="1524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12191" y="3397377"/>
            <a:ext cx="1326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Mllib/SparkML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8622" y="38454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6"/>
                </a:lnTo>
                <a:lnTo>
                  <a:pt x="6654" y="6604"/>
                </a:lnTo>
                <a:lnTo>
                  <a:pt x="2222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22" y="34163"/>
                </a:lnTo>
                <a:lnTo>
                  <a:pt x="11099" y="43053"/>
                </a:lnTo>
                <a:lnTo>
                  <a:pt x="16408" y="45339"/>
                </a:lnTo>
                <a:lnTo>
                  <a:pt x="28854" y="45339"/>
                </a:lnTo>
                <a:lnTo>
                  <a:pt x="34188" y="43053"/>
                </a:lnTo>
                <a:lnTo>
                  <a:pt x="43065" y="34163"/>
                </a:lnTo>
                <a:lnTo>
                  <a:pt x="45275" y="28829"/>
                </a:lnTo>
                <a:lnTo>
                  <a:pt x="45275" y="16383"/>
                </a:lnTo>
                <a:lnTo>
                  <a:pt x="43065" y="11049"/>
                </a:lnTo>
                <a:lnTo>
                  <a:pt x="38633" y="6604"/>
                </a:lnTo>
                <a:lnTo>
                  <a:pt x="34188" y="2286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4011" y="3782186"/>
            <a:ext cx="3151136" cy="19773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58622" y="416547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285"/>
                </a:lnTo>
                <a:lnTo>
                  <a:pt x="6654" y="6603"/>
                </a:lnTo>
                <a:lnTo>
                  <a:pt x="2222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22" y="34162"/>
                </a:lnTo>
                <a:lnTo>
                  <a:pt x="11099" y="43052"/>
                </a:lnTo>
                <a:lnTo>
                  <a:pt x="16408" y="45338"/>
                </a:lnTo>
                <a:lnTo>
                  <a:pt x="28854" y="45338"/>
                </a:lnTo>
                <a:lnTo>
                  <a:pt x="34188" y="43052"/>
                </a:lnTo>
                <a:lnTo>
                  <a:pt x="43065" y="34162"/>
                </a:lnTo>
                <a:lnTo>
                  <a:pt x="45275" y="28828"/>
                </a:lnTo>
                <a:lnTo>
                  <a:pt x="45275" y="16382"/>
                </a:lnTo>
                <a:lnTo>
                  <a:pt x="43065" y="11049"/>
                </a:lnTo>
                <a:lnTo>
                  <a:pt x="38633" y="6603"/>
                </a:lnTo>
                <a:lnTo>
                  <a:pt x="34188" y="2285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4011" y="4099940"/>
            <a:ext cx="2879737" cy="20002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105623" y="447357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1792" y="4416678"/>
            <a:ext cx="783590" cy="177165"/>
          </a:xfrm>
          <a:custGeom>
            <a:avLst/>
            <a:gdLst/>
            <a:ahLst/>
            <a:cxnLst/>
            <a:rect l="l" t="t" r="r" b="b"/>
            <a:pathLst>
              <a:path w="783589" h="177164">
                <a:moveTo>
                  <a:pt x="706119" y="155956"/>
                </a:moveTo>
                <a:lnTo>
                  <a:pt x="706119" y="170561"/>
                </a:lnTo>
                <a:lnTo>
                  <a:pt x="712668" y="173321"/>
                </a:lnTo>
                <a:lnTo>
                  <a:pt x="719740" y="175307"/>
                </a:lnTo>
                <a:lnTo>
                  <a:pt x="727336" y="176508"/>
                </a:lnTo>
                <a:lnTo>
                  <a:pt x="735457" y="176911"/>
                </a:lnTo>
                <a:lnTo>
                  <a:pt x="756386" y="173791"/>
                </a:lnTo>
                <a:lnTo>
                  <a:pt x="771299" y="164465"/>
                </a:lnTo>
                <a:lnTo>
                  <a:pt x="735330" y="164465"/>
                </a:lnTo>
                <a:lnTo>
                  <a:pt x="728283" y="163939"/>
                </a:lnTo>
                <a:lnTo>
                  <a:pt x="721058" y="162353"/>
                </a:lnTo>
                <a:lnTo>
                  <a:pt x="713666" y="159696"/>
                </a:lnTo>
                <a:lnTo>
                  <a:pt x="706119" y="155956"/>
                </a:lnTo>
                <a:close/>
              </a:path>
              <a:path w="783589" h="177164">
                <a:moveTo>
                  <a:pt x="783336" y="118999"/>
                </a:moveTo>
                <a:lnTo>
                  <a:pt x="768731" y="118999"/>
                </a:lnTo>
                <a:lnTo>
                  <a:pt x="768645" y="129540"/>
                </a:lnTo>
                <a:lnTo>
                  <a:pt x="766637" y="144480"/>
                </a:lnTo>
                <a:lnTo>
                  <a:pt x="760364" y="155590"/>
                </a:lnTo>
                <a:lnTo>
                  <a:pt x="749925" y="162248"/>
                </a:lnTo>
                <a:lnTo>
                  <a:pt x="735330" y="164465"/>
                </a:lnTo>
                <a:lnTo>
                  <a:pt x="771299" y="164465"/>
                </a:lnTo>
                <a:lnTo>
                  <a:pt x="780337" y="148836"/>
                </a:lnTo>
                <a:lnTo>
                  <a:pt x="783336" y="127000"/>
                </a:lnTo>
                <a:lnTo>
                  <a:pt x="783336" y="118999"/>
                </a:lnTo>
                <a:close/>
              </a:path>
              <a:path w="783589" h="177164">
                <a:moveTo>
                  <a:pt x="741171" y="41402"/>
                </a:moveTo>
                <a:lnTo>
                  <a:pt x="705965" y="62495"/>
                </a:lnTo>
                <a:lnTo>
                  <a:pt x="699643" y="91821"/>
                </a:lnTo>
                <a:lnTo>
                  <a:pt x="700287" y="101488"/>
                </a:lnTo>
                <a:lnTo>
                  <a:pt x="721979" y="133350"/>
                </a:lnTo>
                <a:lnTo>
                  <a:pt x="737234" y="136398"/>
                </a:lnTo>
                <a:lnTo>
                  <a:pt x="746972" y="135304"/>
                </a:lnTo>
                <a:lnTo>
                  <a:pt x="755411" y="132032"/>
                </a:lnTo>
                <a:lnTo>
                  <a:pt x="762541" y="126593"/>
                </a:lnTo>
                <a:lnTo>
                  <a:pt x="764464" y="124079"/>
                </a:lnTo>
                <a:lnTo>
                  <a:pt x="733170" y="124079"/>
                </a:lnTo>
                <a:lnTo>
                  <a:pt x="726694" y="121158"/>
                </a:lnTo>
                <a:lnTo>
                  <a:pt x="717042" y="108966"/>
                </a:lnTo>
                <a:lnTo>
                  <a:pt x="714501" y="100965"/>
                </a:lnTo>
                <a:lnTo>
                  <a:pt x="714501" y="90805"/>
                </a:lnTo>
                <a:lnTo>
                  <a:pt x="734313" y="53594"/>
                </a:lnTo>
                <a:lnTo>
                  <a:pt x="766382" y="53594"/>
                </a:lnTo>
                <a:lnTo>
                  <a:pt x="763371" y="49706"/>
                </a:lnTo>
                <a:lnTo>
                  <a:pt x="757189" y="45100"/>
                </a:lnTo>
                <a:lnTo>
                  <a:pt x="749794" y="42328"/>
                </a:lnTo>
                <a:lnTo>
                  <a:pt x="741171" y="41402"/>
                </a:lnTo>
                <a:close/>
              </a:path>
              <a:path w="783589" h="177164">
                <a:moveTo>
                  <a:pt x="766382" y="53594"/>
                </a:moveTo>
                <a:lnTo>
                  <a:pt x="750569" y="53594"/>
                </a:lnTo>
                <a:lnTo>
                  <a:pt x="756538" y="56261"/>
                </a:lnTo>
                <a:lnTo>
                  <a:pt x="761492" y="61341"/>
                </a:lnTo>
                <a:lnTo>
                  <a:pt x="766318" y="66548"/>
                </a:lnTo>
                <a:lnTo>
                  <a:pt x="768731" y="72644"/>
                </a:lnTo>
                <a:lnTo>
                  <a:pt x="768731" y="102235"/>
                </a:lnTo>
                <a:lnTo>
                  <a:pt x="766190" y="109728"/>
                </a:lnTo>
                <a:lnTo>
                  <a:pt x="761111" y="115443"/>
                </a:lnTo>
                <a:lnTo>
                  <a:pt x="756031" y="121285"/>
                </a:lnTo>
                <a:lnTo>
                  <a:pt x="749426" y="124079"/>
                </a:lnTo>
                <a:lnTo>
                  <a:pt x="764464" y="124079"/>
                </a:lnTo>
                <a:lnTo>
                  <a:pt x="768350" y="118999"/>
                </a:lnTo>
                <a:lnTo>
                  <a:pt x="783336" y="118999"/>
                </a:lnTo>
                <a:lnTo>
                  <a:pt x="783336" y="56134"/>
                </a:lnTo>
                <a:lnTo>
                  <a:pt x="768350" y="56134"/>
                </a:lnTo>
                <a:lnTo>
                  <a:pt x="766382" y="53594"/>
                </a:lnTo>
                <a:close/>
              </a:path>
              <a:path w="783589" h="177164">
                <a:moveTo>
                  <a:pt x="783336" y="43561"/>
                </a:moveTo>
                <a:lnTo>
                  <a:pt x="768731" y="43561"/>
                </a:lnTo>
                <a:lnTo>
                  <a:pt x="768731" y="56134"/>
                </a:lnTo>
                <a:lnTo>
                  <a:pt x="783336" y="56134"/>
                </a:lnTo>
                <a:lnTo>
                  <a:pt x="783336" y="43561"/>
                </a:lnTo>
                <a:close/>
              </a:path>
              <a:path w="783589" h="177164">
                <a:moveTo>
                  <a:pt x="438150" y="41402"/>
                </a:moveTo>
                <a:lnTo>
                  <a:pt x="403171" y="61902"/>
                </a:lnTo>
                <a:lnTo>
                  <a:pt x="396367" y="89281"/>
                </a:lnTo>
                <a:lnTo>
                  <a:pt x="397057" y="99823"/>
                </a:lnTo>
                <a:lnTo>
                  <a:pt x="420433" y="133270"/>
                </a:lnTo>
                <a:lnTo>
                  <a:pt x="437642" y="136398"/>
                </a:lnTo>
                <a:lnTo>
                  <a:pt x="446974" y="135850"/>
                </a:lnTo>
                <a:lnTo>
                  <a:pt x="455342" y="134207"/>
                </a:lnTo>
                <a:lnTo>
                  <a:pt x="462734" y="131468"/>
                </a:lnTo>
                <a:lnTo>
                  <a:pt x="469138" y="127635"/>
                </a:lnTo>
                <a:lnTo>
                  <a:pt x="469138" y="124079"/>
                </a:lnTo>
                <a:lnTo>
                  <a:pt x="431926" y="124079"/>
                </a:lnTo>
                <a:lnTo>
                  <a:pt x="424814" y="121412"/>
                </a:lnTo>
                <a:lnTo>
                  <a:pt x="419607" y="115951"/>
                </a:lnTo>
                <a:lnTo>
                  <a:pt x="414400" y="110363"/>
                </a:lnTo>
                <a:lnTo>
                  <a:pt x="411733" y="102616"/>
                </a:lnTo>
                <a:lnTo>
                  <a:pt x="411480" y="92583"/>
                </a:lnTo>
                <a:lnTo>
                  <a:pt x="475488" y="92583"/>
                </a:lnTo>
                <a:lnTo>
                  <a:pt x="475488" y="84963"/>
                </a:lnTo>
                <a:lnTo>
                  <a:pt x="475189" y="80264"/>
                </a:lnTo>
                <a:lnTo>
                  <a:pt x="411606" y="80264"/>
                </a:lnTo>
                <a:lnTo>
                  <a:pt x="412750" y="72263"/>
                </a:lnTo>
                <a:lnTo>
                  <a:pt x="415670" y="65913"/>
                </a:lnTo>
                <a:lnTo>
                  <a:pt x="420496" y="60960"/>
                </a:lnTo>
                <a:lnTo>
                  <a:pt x="425323" y="56134"/>
                </a:lnTo>
                <a:lnTo>
                  <a:pt x="431038" y="53594"/>
                </a:lnTo>
                <a:lnTo>
                  <a:pt x="466139" y="53594"/>
                </a:lnTo>
                <a:lnTo>
                  <a:pt x="465708" y="52959"/>
                </a:lnTo>
                <a:lnTo>
                  <a:pt x="460349" y="47884"/>
                </a:lnTo>
                <a:lnTo>
                  <a:pt x="453977" y="44275"/>
                </a:lnTo>
                <a:lnTo>
                  <a:pt x="446581" y="42118"/>
                </a:lnTo>
                <a:lnTo>
                  <a:pt x="438150" y="41402"/>
                </a:lnTo>
                <a:close/>
              </a:path>
              <a:path w="783589" h="177164">
                <a:moveTo>
                  <a:pt x="469138" y="114046"/>
                </a:moveTo>
                <a:lnTo>
                  <a:pt x="462591" y="118453"/>
                </a:lnTo>
                <a:lnTo>
                  <a:pt x="455723" y="121586"/>
                </a:lnTo>
                <a:lnTo>
                  <a:pt x="448546" y="123457"/>
                </a:lnTo>
                <a:lnTo>
                  <a:pt x="441070" y="124079"/>
                </a:lnTo>
                <a:lnTo>
                  <a:pt x="469138" y="124079"/>
                </a:lnTo>
                <a:lnTo>
                  <a:pt x="469138" y="114046"/>
                </a:lnTo>
                <a:close/>
              </a:path>
              <a:path w="783589" h="177164">
                <a:moveTo>
                  <a:pt x="466139" y="53594"/>
                </a:moveTo>
                <a:lnTo>
                  <a:pt x="445007" y="53594"/>
                </a:lnTo>
                <a:lnTo>
                  <a:pt x="450595" y="56007"/>
                </a:lnTo>
                <a:lnTo>
                  <a:pt x="454532" y="60706"/>
                </a:lnTo>
                <a:lnTo>
                  <a:pt x="458469" y="65278"/>
                </a:lnTo>
                <a:lnTo>
                  <a:pt x="460501" y="71882"/>
                </a:lnTo>
                <a:lnTo>
                  <a:pt x="460629" y="80264"/>
                </a:lnTo>
                <a:lnTo>
                  <a:pt x="475189" y="80264"/>
                </a:lnTo>
                <a:lnTo>
                  <a:pt x="474870" y="75247"/>
                </a:lnTo>
                <a:lnTo>
                  <a:pt x="473027" y="66675"/>
                </a:lnTo>
                <a:lnTo>
                  <a:pt x="469969" y="59245"/>
                </a:lnTo>
                <a:lnTo>
                  <a:pt x="466139" y="53594"/>
                </a:lnTo>
                <a:close/>
              </a:path>
              <a:path w="783589" h="177164">
                <a:moveTo>
                  <a:pt x="574167" y="43561"/>
                </a:moveTo>
                <a:lnTo>
                  <a:pt x="559562" y="43561"/>
                </a:lnTo>
                <a:lnTo>
                  <a:pt x="559562" y="134239"/>
                </a:lnTo>
                <a:lnTo>
                  <a:pt x="574167" y="134239"/>
                </a:lnTo>
                <a:lnTo>
                  <a:pt x="574167" y="43561"/>
                </a:lnTo>
                <a:close/>
              </a:path>
              <a:path w="783589" h="177164">
                <a:moveTo>
                  <a:pt x="175768" y="43561"/>
                </a:moveTo>
                <a:lnTo>
                  <a:pt x="161416" y="43561"/>
                </a:lnTo>
                <a:lnTo>
                  <a:pt x="161416" y="97790"/>
                </a:lnTo>
                <a:lnTo>
                  <a:pt x="163441" y="114645"/>
                </a:lnTo>
                <a:lnTo>
                  <a:pt x="169513" y="126714"/>
                </a:lnTo>
                <a:lnTo>
                  <a:pt x="179633" y="133973"/>
                </a:lnTo>
                <a:lnTo>
                  <a:pt x="193801" y="136398"/>
                </a:lnTo>
                <a:lnTo>
                  <a:pt x="202632" y="135354"/>
                </a:lnTo>
                <a:lnTo>
                  <a:pt x="210248" y="132238"/>
                </a:lnTo>
                <a:lnTo>
                  <a:pt x="216626" y="127075"/>
                </a:lnTo>
                <a:lnTo>
                  <a:pt x="218759" y="124079"/>
                </a:lnTo>
                <a:lnTo>
                  <a:pt x="197738" y="124079"/>
                </a:lnTo>
                <a:lnTo>
                  <a:pt x="188144" y="122293"/>
                </a:lnTo>
                <a:lnTo>
                  <a:pt x="181276" y="116935"/>
                </a:lnTo>
                <a:lnTo>
                  <a:pt x="177147" y="108005"/>
                </a:lnTo>
                <a:lnTo>
                  <a:pt x="175768" y="95504"/>
                </a:lnTo>
                <a:lnTo>
                  <a:pt x="175768" y="43561"/>
                </a:lnTo>
                <a:close/>
              </a:path>
              <a:path w="783589" h="177164">
                <a:moveTo>
                  <a:pt x="236600" y="119888"/>
                </a:moveTo>
                <a:lnTo>
                  <a:pt x="222122" y="119888"/>
                </a:lnTo>
                <a:lnTo>
                  <a:pt x="222122" y="134239"/>
                </a:lnTo>
                <a:lnTo>
                  <a:pt x="236600" y="134239"/>
                </a:lnTo>
                <a:lnTo>
                  <a:pt x="236600" y="119888"/>
                </a:lnTo>
                <a:close/>
              </a:path>
              <a:path w="783589" h="177164">
                <a:moveTo>
                  <a:pt x="236600" y="43561"/>
                </a:moveTo>
                <a:lnTo>
                  <a:pt x="222122" y="43561"/>
                </a:lnTo>
                <a:lnTo>
                  <a:pt x="222122" y="104267"/>
                </a:lnTo>
                <a:lnTo>
                  <a:pt x="219837" y="111125"/>
                </a:lnTo>
                <a:lnTo>
                  <a:pt x="210693" y="121539"/>
                </a:lnTo>
                <a:lnTo>
                  <a:pt x="204850" y="124079"/>
                </a:lnTo>
                <a:lnTo>
                  <a:pt x="218759" y="124079"/>
                </a:lnTo>
                <a:lnTo>
                  <a:pt x="221741" y="119888"/>
                </a:lnTo>
                <a:lnTo>
                  <a:pt x="236600" y="119888"/>
                </a:lnTo>
                <a:lnTo>
                  <a:pt x="236600" y="43561"/>
                </a:lnTo>
                <a:close/>
              </a:path>
              <a:path w="783589" h="177164">
                <a:moveTo>
                  <a:pt x="511682" y="43561"/>
                </a:moveTo>
                <a:lnTo>
                  <a:pt x="497077" y="43561"/>
                </a:lnTo>
                <a:lnTo>
                  <a:pt x="497077" y="134239"/>
                </a:lnTo>
                <a:lnTo>
                  <a:pt x="511682" y="134239"/>
                </a:lnTo>
                <a:lnTo>
                  <a:pt x="511682" y="77851"/>
                </a:lnTo>
                <a:lnTo>
                  <a:pt x="513714" y="69977"/>
                </a:lnTo>
                <a:lnTo>
                  <a:pt x="517906" y="64135"/>
                </a:lnTo>
                <a:lnTo>
                  <a:pt x="519231" y="62230"/>
                </a:lnTo>
                <a:lnTo>
                  <a:pt x="511682" y="62230"/>
                </a:lnTo>
                <a:lnTo>
                  <a:pt x="511682" y="43561"/>
                </a:lnTo>
                <a:close/>
              </a:path>
              <a:path w="783589" h="177164">
                <a:moveTo>
                  <a:pt x="539495" y="41910"/>
                </a:moveTo>
                <a:lnTo>
                  <a:pt x="530479" y="41910"/>
                </a:lnTo>
                <a:lnTo>
                  <a:pt x="525652" y="43688"/>
                </a:lnTo>
                <a:lnTo>
                  <a:pt x="521462" y="47371"/>
                </a:lnTo>
                <a:lnTo>
                  <a:pt x="517144" y="50927"/>
                </a:lnTo>
                <a:lnTo>
                  <a:pt x="514095" y="55880"/>
                </a:lnTo>
                <a:lnTo>
                  <a:pt x="511937" y="62230"/>
                </a:lnTo>
                <a:lnTo>
                  <a:pt x="519231" y="62230"/>
                </a:lnTo>
                <a:lnTo>
                  <a:pt x="521969" y="58293"/>
                </a:lnTo>
                <a:lnTo>
                  <a:pt x="527176" y="55372"/>
                </a:lnTo>
                <a:lnTo>
                  <a:pt x="544321" y="55372"/>
                </a:lnTo>
                <a:lnTo>
                  <a:pt x="544321" y="43180"/>
                </a:lnTo>
                <a:lnTo>
                  <a:pt x="542417" y="42418"/>
                </a:lnTo>
                <a:lnTo>
                  <a:pt x="539495" y="41910"/>
                </a:lnTo>
                <a:close/>
              </a:path>
              <a:path w="783589" h="177164">
                <a:moveTo>
                  <a:pt x="544321" y="55372"/>
                </a:moveTo>
                <a:lnTo>
                  <a:pt x="538226" y="55372"/>
                </a:lnTo>
                <a:lnTo>
                  <a:pt x="541908" y="56261"/>
                </a:lnTo>
                <a:lnTo>
                  <a:pt x="544321" y="58293"/>
                </a:lnTo>
                <a:lnTo>
                  <a:pt x="544321" y="55372"/>
                </a:lnTo>
                <a:close/>
              </a:path>
              <a:path w="783589" h="177164">
                <a:moveTo>
                  <a:pt x="618363" y="43561"/>
                </a:moveTo>
                <a:lnTo>
                  <a:pt x="603757" y="43561"/>
                </a:lnTo>
                <a:lnTo>
                  <a:pt x="603757" y="134239"/>
                </a:lnTo>
                <a:lnTo>
                  <a:pt x="618363" y="134239"/>
                </a:lnTo>
                <a:lnTo>
                  <a:pt x="618363" y="74168"/>
                </a:lnTo>
                <a:lnTo>
                  <a:pt x="620649" y="67310"/>
                </a:lnTo>
                <a:lnTo>
                  <a:pt x="625475" y="61849"/>
                </a:lnTo>
                <a:lnTo>
                  <a:pt x="628316" y="58547"/>
                </a:lnTo>
                <a:lnTo>
                  <a:pt x="618363" y="58547"/>
                </a:lnTo>
                <a:lnTo>
                  <a:pt x="618363" y="43561"/>
                </a:lnTo>
                <a:close/>
              </a:path>
              <a:path w="783589" h="177164">
                <a:moveTo>
                  <a:pt x="672834" y="53594"/>
                </a:moveTo>
                <a:lnTo>
                  <a:pt x="643508" y="53594"/>
                </a:lnTo>
                <a:lnTo>
                  <a:pt x="652676" y="55403"/>
                </a:lnTo>
                <a:lnTo>
                  <a:pt x="659225" y="60833"/>
                </a:lnTo>
                <a:lnTo>
                  <a:pt x="663154" y="69881"/>
                </a:lnTo>
                <a:lnTo>
                  <a:pt x="664463" y="82550"/>
                </a:lnTo>
                <a:lnTo>
                  <a:pt x="664463" y="134239"/>
                </a:lnTo>
                <a:lnTo>
                  <a:pt x="679069" y="134239"/>
                </a:lnTo>
                <a:lnTo>
                  <a:pt x="679069" y="78740"/>
                </a:lnTo>
                <a:lnTo>
                  <a:pt x="678570" y="70217"/>
                </a:lnTo>
                <a:lnTo>
                  <a:pt x="677084" y="62753"/>
                </a:lnTo>
                <a:lnTo>
                  <a:pt x="674622" y="56362"/>
                </a:lnTo>
                <a:lnTo>
                  <a:pt x="672834" y="53594"/>
                </a:lnTo>
                <a:close/>
              </a:path>
              <a:path w="783589" h="177164">
                <a:moveTo>
                  <a:pt x="658368" y="41402"/>
                </a:moveTo>
                <a:lnTo>
                  <a:pt x="648462" y="41402"/>
                </a:lnTo>
                <a:lnTo>
                  <a:pt x="639244" y="42473"/>
                </a:lnTo>
                <a:lnTo>
                  <a:pt x="631205" y="45688"/>
                </a:lnTo>
                <a:lnTo>
                  <a:pt x="624327" y="51054"/>
                </a:lnTo>
                <a:lnTo>
                  <a:pt x="618617" y="58547"/>
                </a:lnTo>
                <a:lnTo>
                  <a:pt x="628316" y="58547"/>
                </a:lnTo>
                <a:lnTo>
                  <a:pt x="630174" y="56388"/>
                </a:lnTo>
                <a:lnTo>
                  <a:pt x="636143" y="53594"/>
                </a:lnTo>
                <a:lnTo>
                  <a:pt x="672834" y="53594"/>
                </a:lnTo>
                <a:lnTo>
                  <a:pt x="671188" y="51046"/>
                </a:lnTo>
                <a:lnTo>
                  <a:pt x="665861" y="44577"/>
                </a:lnTo>
                <a:lnTo>
                  <a:pt x="658368" y="41402"/>
                </a:lnTo>
                <a:close/>
              </a:path>
              <a:path w="783589" h="177164">
                <a:moveTo>
                  <a:pt x="259969" y="115316"/>
                </a:moveTo>
                <a:lnTo>
                  <a:pt x="259969" y="130937"/>
                </a:lnTo>
                <a:lnTo>
                  <a:pt x="266826" y="134493"/>
                </a:lnTo>
                <a:lnTo>
                  <a:pt x="274955" y="136398"/>
                </a:lnTo>
                <a:lnTo>
                  <a:pt x="288925" y="136398"/>
                </a:lnTo>
                <a:lnTo>
                  <a:pt x="315634" y="124079"/>
                </a:lnTo>
                <a:lnTo>
                  <a:pt x="286131" y="124079"/>
                </a:lnTo>
                <a:lnTo>
                  <a:pt x="279132" y="123531"/>
                </a:lnTo>
                <a:lnTo>
                  <a:pt x="272430" y="121888"/>
                </a:lnTo>
                <a:lnTo>
                  <a:pt x="266039" y="119149"/>
                </a:lnTo>
                <a:lnTo>
                  <a:pt x="259969" y="115316"/>
                </a:lnTo>
                <a:close/>
              </a:path>
              <a:path w="783589" h="177164">
                <a:moveTo>
                  <a:pt x="302640" y="41402"/>
                </a:moveTo>
                <a:lnTo>
                  <a:pt x="290449" y="41402"/>
                </a:lnTo>
                <a:lnTo>
                  <a:pt x="286131" y="42037"/>
                </a:lnTo>
                <a:lnTo>
                  <a:pt x="281939" y="43053"/>
                </a:lnTo>
                <a:lnTo>
                  <a:pt x="277749" y="44196"/>
                </a:lnTo>
                <a:lnTo>
                  <a:pt x="274065" y="45847"/>
                </a:lnTo>
                <a:lnTo>
                  <a:pt x="270890" y="48133"/>
                </a:lnTo>
                <a:lnTo>
                  <a:pt x="267588" y="50292"/>
                </a:lnTo>
                <a:lnTo>
                  <a:pt x="265049" y="53086"/>
                </a:lnTo>
                <a:lnTo>
                  <a:pt x="263017" y="56388"/>
                </a:lnTo>
                <a:lnTo>
                  <a:pt x="261112" y="59563"/>
                </a:lnTo>
                <a:lnTo>
                  <a:pt x="260095" y="63373"/>
                </a:lnTo>
                <a:lnTo>
                  <a:pt x="260095" y="71120"/>
                </a:lnTo>
                <a:lnTo>
                  <a:pt x="260604" y="74168"/>
                </a:lnTo>
                <a:lnTo>
                  <a:pt x="261746" y="76708"/>
                </a:lnTo>
                <a:lnTo>
                  <a:pt x="262763" y="79375"/>
                </a:lnTo>
                <a:lnTo>
                  <a:pt x="264287" y="81661"/>
                </a:lnTo>
                <a:lnTo>
                  <a:pt x="268350" y="85725"/>
                </a:lnTo>
                <a:lnTo>
                  <a:pt x="270890" y="87630"/>
                </a:lnTo>
                <a:lnTo>
                  <a:pt x="273938" y="89154"/>
                </a:lnTo>
                <a:lnTo>
                  <a:pt x="276987" y="90805"/>
                </a:lnTo>
                <a:lnTo>
                  <a:pt x="280415" y="92456"/>
                </a:lnTo>
                <a:lnTo>
                  <a:pt x="284480" y="93980"/>
                </a:lnTo>
                <a:lnTo>
                  <a:pt x="287400" y="95123"/>
                </a:lnTo>
                <a:lnTo>
                  <a:pt x="290068" y="96266"/>
                </a:lnTo>
                <a:lnTo>
                  <a:pt x="295148" y="98298"/>
                </a:lnTo>
                <a:lnTo>
                  <a:pt x="297306" y="99441"/>
                </a:lnTo>
                <a:lnTo>
                  <a:pt x="299084" y="100711"/>
                </a:lnTo>
                <a:lnTo>
                  <a:pt x="300989" y="102108"/>
                </a:lnTo>
                <a:lnTo>
                  <a:pt x="302513" y="103505"/>
                </a:lnTo>
                <a:lnTo>
                  <a:pt x="303530" y="105283"/>
                </a:lnTo>
                <a:lnTo>
                  <a:pt x="304673" y="106934"/>
                </a:lnTo>
                <a:lnTo>
                  <a:pt x="305181" y="108966"/>
                </a:lnTo>
                <a:lnTo>
                  <a:pt x="305181" y="119888"/>
                </a:lnTo>
                <a:lnTo>
                  <a:pt x="298831" y="124079"/>
                </a:lnTo>
                <a:lnTo>
                  <a:pt x="315634" y="124079"/>
                </a:lnTo>
                <a:lnTo>
                  <a:pt x="319150" y="118364"/>
                </a:lnTo>
                <a:lnTo>
                  <a:pt x="320039" y="114427"/>
                </a:lnTo>
                <a:lnTo>
                  <a:pt x="320039" y="106299"/>
                </a:lnTo>
                <a:lnTo>
                  <a:pt x="319531" y="103124"/>
                </a:lnTo>
                <a:lnTo>
                  <a:pt x="318262" y="100457"/>
                </a:lnTo>
                <a:lnTo>
                  <a:pt x="317119" y="97790"/>
                </a:lnTo>
                <a:lnTo>
                  <a:pt x="315340" y="95504"/>
                </a:lnTo>
                <a:lnTo>
                  <a:pt x="313055" y="93472"/>
                </a:lnTo>
                <a:lnTo>
                  <a:pt x="310895" y="91440"/>
                </a:lnTo>
                <a:lnTo>
                  <a:pt x="308101" y="89535"/>
                </a:lnTo>
                <a:lnTo>
                  <a:pt x="304926" y="88011"/>
                </a:lnTo>
                <a:lnTo>
                  <a:pt x="301751" y="86360"/>
                </a:lnTo>
                <a:lnTo>
                  <a:pt x="298195" y="84709"/>
                </a:lnTo>
                <a:lnTo>
                  <a:pt x="291083" y="82042"/>
                </a:lnTo>
                <a:lnTo>
                  <a:pt x="288417" y="80899"/>
                </a:lnTo>
                <a:lnTo>
                  <a:pt x="276351" y="72390"/>
                </a:lnTo>
                <a:lnTo>
                  <a:pt x="275463" y="70739"/>
                </a:lnTo>
                <a:lnTo>
                  <a:pt x="274955" y="68707"/>
                </a:lnTo>
                <a:lnTo>
                  <a:pt x="274955" y="64516"/>
                </a:lnTo>
                <a:lnTo>
                  <a:pt x="275463" y="62738"/>
                </a:lnTo>
                <a:lnTo>
                  <a:pt x="276351" y="61214"/>
                </a:lnTo>
                <a:lnTo>
                  <a:pt x="277113" y="59690"/>
                </a:lnTo>
                <a:lnTo>
                  <a:pt x="290194" y="53594"/>
                </a:lnTo>
                <a:lnTo>
                  <a:pt x="315975" y="53594"/>
                </a:lnTo>
                <a:lnTo>
                  <a:pt x="315975" y="45466"/>
                </a:lnTo>
                <a:lnTo>
                  <a:pt x="309752" y="42799"/>
                </a:lnTo>
                <a:lnTo>
                  <a:pt x="302640" y="41402"/>
                </a:lnTo>
                <a:close/>
              </a:path>
              <a:path w="783589" h="177164">
                <a:moveTo>
                  <a:pt x="315975" y="53594"/>
                </a:moveTo>
                <a:lnTo>
                  <a:pt x="301625" y="53594"/>
                </a:lnTo>
                <a:lnTo>
                  <a:pt x="309244" y="55880"/>
                </a:lnTo>
                <a:lnTo>
                  <a:pt x="315975" y="60198"/>
                </a:lnTo>
                <a:lnTo>
                  <a:pt x="315975" y="53594"/>
                </a:lnTo>
                <a:close/>
              </a:path>
              <a:path w="783589" h="177164">
                <a:moveTo>
                  <a:pt x="360806" y="56007"/>
                </a:moveTo>
                <a:lnTo>
                  <a:pt x="346329" y="56007"/>
                </a:lnTo>
                <a:lnTo>
                  <a:pt x="346329" y="109601"/>
                </a:lnTo>
                <a:lnTo>
                  <a:pt x="347827" y="121249"/>
                </a:lnTo>
                <a:lnTo>
                  <a:pt x="352313" y="129540"/>
                </a:lnTo>
                <a:lnTo>
                  <a:pt x="359777" y="134496"/>
                </a:lnTo>
                <a:lnTo>
                  <a:pt x="370205" y="136144"/>
                </a:lnTo>
                <a:lnTo>
                  <a:pt x="375793" y="136144"/>
                </a:lnTo>
                <a:lnTo>
                  <a:pt x="380238" y="135255"/>
                </a:lnTo>
                <a:lnTo>
                  <a:pt x="383667" y="133350"/>
                </a:lnTo>
                <a:lnTo>
                  <a:pt x="383667" y="123952"/>
                </a:lnTo>
                <a:lnTo>
                  <a:pt x="369443" y="123952"/>
                </a:lnTo>
                <a:lnTo>
                  <a:pt x="366013" y="122682"/>
                </a:lnTo>
                <a:lnTo>
                  <a:pt x="363981" y="120015"/>
                </a:lnTo>
                <a:lnTo>
                  <a:pt x="361950" y="117475"/>
                </a:lnTo>
                <a:lnTo>
                  <a:pt x="360806" y="113157"/>
                </a:lnTo>
                <a:lnTo>
                  <a:pt x="360806" y="56007"/>
                </a:lnTo>
                <a:close/>
              </a:path>
              <a:path w="783589" h="177164">
                <a:moveTo>
                  <a:pt x="383667" y="120904"/>
                </a:moveTo>
                <a:lnTo>
                  <a:pt x="381000" y="122936"/>
                </a:lnTo>
                <a:lnTo>
                  <a:pt x="377951" y="123952"/>
                </a:lnTo>
                <a:lnTo>
                  <a:pt x="383667" y="123952"/>
                </a:lnTo>
                <a:lnTo>
                  <a:pt x="383667" y="120904"/>
                </a:lnTo>
                <a:close/>
              </a:path>
              <a:path w="783589" h="177164">
                <a:moveTo>
                  <a:pt x="383667" y="43561"/>
                </a:moveTo>
                <a:lnTo>
                  <a:pt x="330707" y="43561"/>
                </a:lnTo>
                <a:lnTo>
                  <a:pt x="330707" y="56007"/>
                </a:lnTo>
                <a:lnTo>
                  <a:pt x="383667" y="56007"/>
                </a:lnTo>
                <a:lnTo>
                  <a:pt x="383667" y="43561"/>
                </a:lnTo>
                <a:close/>
              </a:path>
              <a:path w="783589" h="177164">
                <a:moveTo>
                  <a:pt x="360806" y="16764"/>
                </a:moveTo>
                <a:lnTo>
                  <a:pt x="346329" y="21463"/>
                </a:lnTo>
                <a:lnTo>
                  <a:pt x="346329" y="43561"/>
                </a:lnTo>
                <a:lnTo>
                  <a:pt x="360806" y="43561"/>
                </a:lnTo>
                <a:lnTo>
                  <a:pt x="360806" y="16764"/>
                </a:lnTo>
                <a:close/>
              </a:path>
              <a:path w="783589" h="177164">
                <a:moveTo>
                  <a:pt x="64769" y="5080"/>
                </a:moveTo>
                <a:lnTo>
                  <a:pt x="28122" y="15688"/>
                </a:lnTo>
                <a:lnTo>
                  <a:pt x="1143" y="58648"/>
                </a:lnTo>
                <a:lnTo>
                  <a:pt x="0" y="73152"/>
                </a:lnTo>
                <a:lnTo>
                  <a:pt x="1021" y="86653"/>
                </a:lnTo>
                <a:lnTo>
                  <a:pt x="25114" y="126539"/>
                </a:lnTo>
                <a:lnTo>
                  <a:pt x="59690" y="136398"/>
                </a:lnTo>
                <a:lnTo>
                  <a:pt x="69738" y="135923"/>
                </a:lnTo>
                <a:lnTo>
                  <a:pt x="78930" y="134508"/>
                </a:lnTo>
                <a:lnTo>
                  <a:pt x="87264" y="132165"/>
                </a:lnTo>
                <a:lnTo>
                  <a:pt x="94741" y="128905"/>
                </a:lnTo>
                <a:lnTo>
                  <a:pt x="94741" y="122936"/>
                </a:lnTo>
                <a:lnTo>
                  <a:pt x="61594" y="122936"/>
                </a:lnTo>
                <a:lnTo>
                  <a:pt x="51788" y="122078"/>
                </a:lnTo>
                <a:lnTo>
                  <a:pt x="18780" y="93122"/>
                </a:lnTo>
                <a:lnTo>
                  <a:pt x="15620" y="72263"/>
                </a:lnTo>
                <a:lnTo>
                  <a:pt x="16458" y="60668"/>
                </a:lnTo>
                <a:lnTo>
                  <a:pt x="36496" y="26793"/>
                </a:lnTo>
                <a:lnTo>
                  <a:pt x="64643" y="18542"/>
                </a:lnTo>
                <a:lnTo>
                  <a:pt x="94741" y="18542"/>
                </a:lnTo>
                <a:lnTo>
                  <a:pt x="94741" y="10287"/>
                </a:lnTo>
                <a:lnTo>
                  <a:pt x="88433" y="8026"/>
                </a:lnTo>
                <a:lnTo>
                  <a:pt x="81327" y="6397"/>
                </a:lnTo>
                <a:lnTo>
                  <a:pt x="73435" y="5411"/>
                </a:lnTo>
                <a:lnTo>
                  <a:pt x="64769" y="5080"/>
                </a:lnTo>
                <a:close/>
              </a:path>
              <a:path w="783589" h="177164">
                <a:moveTo>
                  <a:pt x="94741" y="114427"/>
                </a:moveTo>
                <a:lnTo>
                  <a:pt x="87455" y="118167"/>
                </a:lnTo>
                <a:lnTo>
                  <a:pt x="79501" y="120824"/>
                </a:lnTo>
                <a:lnTo>
                  <a:pt x="70881" y="122410"/>
                </a:lnTo>
                <a:lnTo>
                  <a:pt x="61594" y="122936"/>
                </a:lnTo>
                <a:lnTo>
                  <a:pt x="94741" y="122936"/>
                </a:lnTo>
                <a:lnTo>
                  <a:pt x="94741" y="114427"/>
                </a:lnTo>
                <a:close/>
              </a:path>
              <a:path w="783589" h="177164">
                <a:moveTo>
                  <a:pt x="94741" y="18542"/>
                </a:moveTo>
                <a:lnTo>
                  <a:pt x="64643" y="18542"/>
                </a:lnTo>
                <a:lnTo>
                  <a:pt x="72667" y="19018"/>
                </a:lnTo>
                <a:lnTo>
                  <a:pt x="80359" y="20447"/>
                </a:lnTo>
                <a:lnTo>
                  <a:pt x="87717" y="22828"/>
                </a:lnTo>
                <a:lnTo>
                  <a:pt x="94741" y="26162"/>
                </a:lnTo>
                <a:lnTo>
                  <a:pt x="94741" y="18542"/>
                </a:lnTo>
                <a:close/>
              </a:path>
              <a:path w="783589" h="177164">
                <a:moveTo>
                  <a:pt x="569721" y="1651"/>
                </a:moveTo>
                <a:lnTo>
                  <a:pt x="564388" y="1651"/>
                </a:lnTo>
                <a:lnTo>
                  <a:pt x="562229" y="2540"/>
                </a:lnTo>
                <a:lnTo>
                  <a:pt x="560324" y="4318"/>
                </a:lnTo>
                <a:lnTo>
                  <a:pt x="558545" y="6223"/>
                </a:lnTo>
                <a:lnTo>
                  <a:pt x="557657" y="8382"/>
                </a:lnTo>
                <a:lnTo>
                  <a:pt x="557657" y="13843"/>
                </a:lnTo>
                <a:lnTo>
                  <a:pt x="558545" y="16129"/>
                </a:lnTo>
                <a:lnTo>
                  <a:pt x="560324" y="17907"/>
                </a:lnTo>
                <a:lnTo>
                  <a:pt x="562229" y="19685"/>
                </a:lnTo>
                <a:lnTo>
                  <a:pt x="564388" y="20574"/>
                </a:lnTo>
                <a:lnTo>
                  <a:pt x="569721" y="20574"/>
                </a:lnTo>
                <a:lnTo>
                  <a:pt x="571881" y="19558"/>
                </a:lnTo>
                <a:lnTo>
                  <a:pt x="575690" y="16002"/>
                </a:lnTo>
                <a:lnTo>
                  <a:pt x="576530" y="13843"/>
                </a:lnTo>
                <a:lnTo>
                  <a:pt x="576580" y="8382"/>
                </a:lnTo>
                <a:lnTo>
                  <a:pt x="575690" y="6223"/>
                </a:lnTo>
                <a:lnTo>
                  <a:pt x="573786" y="4318"/>
                </a:lnTo>
                <a:lnTo>
                  <a:pt x="571881" y="2540"/>
                </a:lnTo>
                <a:lnTo>
                  <a:pt x="569721" y="1651"/>
                </a:lnTo>
                <a:close/>
              </a:path>
              <a:path w="783589" h="177164">
                <a:moveTo>
                  <a:pt x="133731" y="0"/>
                </a:moveTo>
                <a:lnTo>
                  <a:pt x="119125" y="0"/>
                </a:lnTo>
                <a:lnTo>
                  <a:pt x="119125" y="134239"/>
                </a:lnTo>
                <a:lnTo>
                  <a:pt x="133731" y="134239"/>
                </a:lnTo>
                <a:lnTo>
                  <a:pt x="133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5623" y="476770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2"/>
                </a:lnTo>
                <a:lnTo>
                  <a:pt x="5943" y="5969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9"/>
                </a:lnTo>
                <a:lnTo>
                  <a:pt x="30492" y="2032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1792" y="4708905"/>
            <a:ext cx="1017396" cy="13830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05623" y="50618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9"/>
                </a:lnTo>
                <a:lnTo>
                  <a:pt x="0" y="14605"/>
                </a:lnTo>
                <a:lnTo>
                  <a:pt x="0" y="25781"/>
                </a:lnTo>
                <a:lnTo>
                  <a:pt x="1981" y="30480"/>
                </a:lnTo>
                <a:lnTo>
                  <a:pt x="9893" y="38354"/>
                </a:lnTo>
                <a:lnTo>
                  <a:pt x="14630" y="40386"/>
                </a:lnTo>
                <a:lnTo>
                  <a:pt x="25730" y="40386"/>
                </a:lnTo>
                <a:lnTo>
                  <a:pt x="30492" y="38354"/>
                </a:lnTo>
                <a:lnTo>
                  <a:pt x="38392" y="30480"/>
                </a:lnTo>
                <a:lnTo>
                  <a:pt x="40373" y="25781"/>
                </a:lnTo>
                <a:lnTo>
                  <a:pt x="40373" y="14605"/>
                </a:lnTo>
                <a:lnTo>
                  <a:pt x="38392" y="9779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0047" y="5006594"/>
            <a:ext cx="843026" cy="17526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105623" y="535597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39">
                <a:moveTo>
                  <a:pt x="25730" y="0"/>
                </a:moveTo>
                <a:lnTo>
                  <a:pt x="20154" y="0"/>
                </a:lnTo>
                <a:lnTo>
                  <a:pt x="14630" y="0"/>
                </a:lnTo>
                <a:lnTo>
                  <a:pt x="9893" y="2031"/>
                </a:lnTo>
                <a:lnTo>
                  <a:pt x="5943" y="5968"/>
                </a:lnTo>
                <a:lnTo>
                  <a:pt x="1981" y="9778"/>
                </a:lnTo>
                <a:lnTo>
                  <a:pt x="0" y="14604"/>
                </a:lnTo>
                <a:lnTo>
                  <a:pt x="0" y="25780"/>
                </a:lnTo>
                <a:lnTo>
                  <a:pt x="1981" y="30479"/>
                </a:lnTo>
                <a:lnTo>
                  <a:pt x="9893" y="38353"/>
                </a:lnTo>
                <a:lnTo>
                  <a:pt x="14630" y="40385"/>
                </a:lnTo>
                <a:lnTo>
                  <a:pt x="25730" y="40385"/>
                </a:lnTo>
                <a:lnTo>
                  <a:pt x="30492" y="38353"/>
                </a:lnTo>
                <a:lnTo>
                  <a:pt x="38392" y="30479"/>
                </a:lnTo>
                <a:lnTo>
                  <a:pt x="40373" y="25780"/>
                </a:lnTo>
                <a:lnTo>
                  <a:pt x="40373" y="14604"/>
                </a:lnTo>
                <a:lnTo>
                  <a:pt x="38392" y="9778"/>
                </a:lnTo>
                <a:lnTo>
                  <a:pt x="34442" y="5968"/>
                </a:lnTo>
                <a:lnTo>
                  <a:pt x="30492" y="2031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1919" y="5315839"/>
            <a:ext cx="260985" cy="120014"/>
          </a:xfrm>
          <a:custGeom>
            <a:avLst/>
            <a:gdLst/>
            <a:ahLst/>
            <a:cxnLst/>
            <a:rect l="l" t="t" r="r" b="b"/>
            <a:pathLst>
              <a:path w="260985" h="120014">
                <a:moveTo>
                  <a:pt x="253365" y="99441"/>
                </a:moveTo>
                <a:lnTo>
                  <a:pt x="247904" y="99441"/>
                </a:lnTo>
                <a:lnTo>
                  <a:pt x="245491" y="100457"/>
                </a:lnTo>
                <a:lnTo>
                  <a:pt x="243586" y="102489"/>
                </a:lnTo>
                <a:lnTo>
                  <a:pt x="241681" y="104394"/>
                </a:lnTo>
                <a:lnTo>
                  <a:pt x="240792" y="106807"/>
                </a:lnTo>
                <a:lnTo>
                  <a:pt x="240792" y="112268"/>
                </a:lnTo>
                <a:lnTo>
                  <a:pt x="241681" y="114554"/>
                </a:lnTo>
                <a:lnTo>
                  <a:pt x="243586" y="116459"/>
                </a:lnTo>
                <a:lnTo>
                  <a:pt x="245491" y="118491"/>
                </a:lnTo>
                <a:lnTo>
                  <a:pt x="247904" y="119380"/>
                </a:lnTo>
                <a:lnTo>
                  <a:pt x="253365" y="119380"/>
                </a:lnTo>
                <a:lnTo>
                  <a:pt x="255650" y="118491"/>
                </a:lnTo>
                <a:lnTo>
                  <a:pt x="259587" y="114554"/>
                </a:lnTo>
                <a:lnTo>
                  <a:pt x="260604" y="112268"/>
                </a:lnTo>
                <a:lnTo>
                  <a:pt x="260604" y="106807"/>
                </a:lnTo>
                <a:lnTo>
                  <a:pt x="259587" y="104394"/>
                </a:lnTo>
                <a:lnTo>
                  <a:pt x="255650" y="100457"/>
                </a:lnTo>
                <a:lnTo>
                  <a:pt x="253365" y="99441"/>
                </a:lnTo>
                <a:close/>
              </a:path>
              <a:path w="260985" h="120014">
                <a:moveTo>
                  <a:pt x="41783" y="24638"/>
                </a:moveTo>
                <a:lnTo>
                  <a:pt x="6804" y="45138"/>
                </a:lnTo>
                <a:lnTo>
                  <a:pt x="0" y="72517"/>
                </a:lnTo>
                <a:lnTo>
                  <a:pt x="690" y="83059"/>
                </a:lnTo>
                <a:lnTo>
                  <a:pt x="24066" y="116506"/>
                </a:lnTo>
                <a:lnTo>
                  <a:pt x="41275" y="119634"/>
                </a:lnTo>
                <a:lnTo>
                  <a:pt x="50607" y="119086"/>
                </a:lnTo>
                <a:lnTo>
                  <a:pt x="58975" y="117443"/>
                </a:lnTo>
                <a:lnTo>
                  <a:pt x="66367" y="114704"/>
                </a:lnTo>
                <a:lnTo>
                  <a:pt x="72771" y="110871"/>
                </a:lnTo>
                <a:lnTo>
                  <a:pt x="72771" y="107315"/>
                </a:lnTo>
                <a:lnTo>
                  <a:pt x="35560" y="107315"/>
                </a:lnTo>
                <a:lnTo>
                  <a:pt x="28448" y="104648"/>
                </a:lnTo>
                <a:lnTo>
                  <a:pt x="23241" y="99187"/>
                </a:lnTo>
                <a:lnTo>
                  <a:pt x="18034" y="93599"/>
                </a:lnTo>
                <a:lnTo>
                  <a:pt x="15367" y="85852"/>
                </a:lnTo>
                <a:lnTo>
                  <a:pt x="15113" y="75819"/>
                </a:lnTo>
                <a:lnTo>
                  <a:pt x="79121" y="75819"/>
                </a:lnTo>
                <a:lnTo>
                  <a:pt x="79121" y="68199"/>
                </a:lnTo>
                <a:lnTo>
                  <a:pt x="78822" y="63500"/>
                </a:lnTo>
                <a:lnTo>
                  <a:pt x="15240" y="63500"/>
                </a:lnTo>
                <a:lnTo>
                  <a:pt x="16383" y="55499"/>
                </a:lnTo>
                <a:lnTo>
                  <a:pt x="19304" y="49149"/>
                </a:lnTo>
                <a:lnTo>
                  <a:pt x="24130" y="44196"/>
                </a:lnTo>
                <a:lnTo>
                  <a:pt x="28956" y="39370"/>
                </a:lnTo>
                <a:lnTo>
                  <a:pt x="34671" y="36830"/>
                </a:lnTo>
                <a:lnTo>
                  <a:pt x="69772" y="36830"/>
                </a:lnTo>
                <a:lnTo>
                  <a:pt x="69342" y="36195"/>
                </a:lnTo>
                <a:lnTo>
                  <a:pt x="63982" y="31120"/>
                </a:lnTo>
                <a:lnTo>
                  <a:pt x="57610" y="27511"/>
                </a:lnTo>
                <a:lnTo>
                  <a:pt x="50214" y="25354"/>
                </a:lnTo>
                <a:lnTo>
                  <a:pt x="41783" y="24638"/>
                </a:lnTo>
                <a:close/>
              </a:path>
              <a:path w="260985" h="120014">
                <a:moveTo>
                  <a:pt x="72771" y="97282"/>
                </a:moveTo>
                <a:lnTo>
                  <a:pt x="66224" y="101689"/>
                </a:lnTo>
                <a:lnTo>
                  <a:pt x="59356" y="104822"/>
                </a:lnTo>
                <a:lnTo>
                  <a:pt x="52179" y="106693"/>
                </a:lnTo>
                <a:lnTo>
                  <a:pt x="44704" y="107315"/>
                </a:lnTo>
                <a:lnTo>
                  <a:pt x="72771" y="107315"/>
                </a:lnTo>
                <a:lnTo>
                  <a:pt x="72771" y="97282"/>
                </a:lnTo>
                <a:close/>
              </a:path>
              <a:path w="260985" h="120014">
                <a:moveTo>
                  <a:pt x="69772" y="36830"/>
                </a:moveTo>
                <a:lnTo>
                  <a:pt x="48641" y="36830"/>
                </a:lnTo>
                <a:lnTo>
                  <a:pt x="54229" y="39243"/>
                </a:lnTo>
                <a:lnTo>
                  <a:pt x="58166" y="43942"/>
                </a:lnTo>
                <a:lnTo>
                  <a:pt x="62103" y="48514"/>
                </a:lnTo>
                <a:lnTo>
                  <a:pt x="64135" y="55118"/>
                </a:lnTo>
                <a:lnTo>
                  <a:pt x="64262" y="63500"/>
                </a:lnTo>
                <a:lnTo>
                  <a:pt x="78822" y="63500"/>
                </a:lnTo>
                <a:lnTo>
                  <a:pt x="78503" y="58483"/>
                </a:lnTo>
                <a:lnTo>
                  <a:pt x="76660" y="49910"/>
                </a:lnTo>
                <a:lnTo>
                  <a:pt x="73602" y="42481"/>
                </a:lnTo>
                <a:lnTo>
                  <a:pt x="69772" y="36830"/>
                </a:lnTo>
                <a:close/>
              </a:path>
              <a:path w="260985" h="120014">
                <a:moveTo>
                  <a:pt x="210566" y="24638"/>
                </a:moveTo>
                <a:lnTo>
                  <a:pt x="202565" y="24638"/>
                </a:lnTo>
                <a:lnTo>
                  <a:pt x="192420" y="25493"/>
                </a:lnTo>
                <a:lnTo>
                  <a:pt x="158670" y="54070"/>
                </a:lnTo>
                <a:lnTo>
                  <a:pt x="155448" y="74295"/>
                </a:lnTo>
                <a:lnTo>
                  <a:pt x="156206" y="83841"/>
                </a:lnTo>
                <a:lnTo>
                  <a:pt x="181213" y="116474"/>
                </a:lnTo>
                <a:lnTo>
                  <a:pt x="198755" y="119634"/>
                </a:lnTo>
                <a:lnTo>
                  <a:pt x="205660" y="119231"/>
                </a:lnTo>
                <a:lnTo>
                  <a:pt x="212090" y="118030"/>
                </a:lnTo>
                <a:lnTo>
                  <a:pt x="218043" y="116044"/>
                </a:lnTo>
                <a:lnTo>
                  <a:pt x="223520" y="113284"/>
                </a:lnTo>
                <a:lnTo>
                  <a:pt x="223520" y="107315"/>
                </a:lnTo>
                <a:lnTo>
                  <a:pt x="191770" y="107315"/>
                </a:lnTo>
                <a:lnTo>
                  <a:pt x="184277" y="104267"/>
                </a:lnTo>
                <a:lnTo>
                  <a:pt x="170307" y="73025"/>
                </a:lnTo>
                <a:lnTo>
                  <a:pt x="170876" y="65311"/>
                </a:lnTo>
                <a:lnTo>
                  <a:pt x="192786" y="36830"/>
                </a:lnTo>
                <a:lnTo>
                  <a:pt x="223647" y="36830"/>
                </a:lnTo>
                <a:lnTo>
                  <a:pt x="223647" y="29083"/>
                </a:lnTo>
                <a:lnTo>
                  <a:pt x="217551" y="26162"/>
                </a:lnTo>
                <a:lnTo>
                  <a:pt x="210566" y="24638"/>
                </a:lnTo>
                <a:close/>
              </a:path>
              <a:path w="260985" h="120014">
                <a:moveTo>
                  <a:pt x="223520" y="99441"/>
                </a:moveTo>
                <a:lnTo>
                  <a:pt x="216535" y="104775"/>
                </a:lnTo>
                <a:lnTo>
                  <a:pt x="209042" y="107315"/>
                </a:lnTo>
                <a:lnTo>
                  <a:pt x="223520" y="107315"/>
                </a:lnTo>
                <a:lnTo>
                  <a:pt x="223520" y="99441"/>
                </a:lnTo>
                <a:close/>
              </a:path>
              <a:path w="260985" h="120014">
                <a:moveTo>
                  <a:pt x="223647" y="36830"/>
                </a:moveTo>
                <a:lnTo>
                  <a:pt x="209804" y="36830"/>
                </a:lnTo>
                <a:lnTo>
                  <a:pt x="216916" y="39243"/>
                </a:lnTo>
                <a:lnTo>
                  <a:pt x="223647" y="43942"/>
                </a:lnTo>
                <a:lnTo>
                  <a:pt x="223647" y="36830"/>
                </a:lnTo>
                <a:close/>
              </a:path>
              <a:path w="260985" h="120014">
                <a:moveTo>
                  <a:pt x="119888" y="39243"/>
                </a:moveTo>
                <a:lnTo>
                  <a:pt x="105410" y="39243"/>
                </a:lnTo>
                <a:lnTo>
                  <a:pt x="105410" y="92837"/>
                </a:lnTo>
                <a:lnTo>
                  <a:pt x="106908" y="104485"/>
                </a:lnTo>
                <a:lnTo>
                  <a:pt x="111394" y="112776"/>
                </a:lnTo>
                <a:lnTo>
                  <a:pt x="118858" y="117732"/>
                </a:lnTo>
                <a:lnTo>
                  <a:pt x="129286" y="119380"/>
                </a:lnTo>
                <a:lnTo>
                  <a:pt x="134874" y="119380"/>
                </a:lnTo>
                <a:lnTo>
                  <a:pt x="139319" y="118491"/>
                </a:lnTo>
                <a:lnTo>
                  <a:pt x="142748" y="116586"/>
                </a:lnTo>
                <a:lnTo>
                  <a:pt x="142748" y="107188"/>
                </a:lnTo>
                <a:lnTo>
                  <a:pt x="128524" y="107188"/>
                </a:lnTo>
                <a:lnTo>
                  <a:pt x="125095" y="105918"/>
                </a:lnTo>
                <a:lnTo>
                  <a:pt x="123063" y="103251"/>
                </a:lnTo>
                <a:lnTo>
                  <a:pt x="121031" y="100711"/>
                </a:lnTo>
                <a:lnTo>
                  <a:pt x="119888" y="96393"/>
                </a:lnTo>
                <a:lnTo>
                  <a:pt x="119888" y="39243"/>
                </a:lnTo>
                <a:close/>
              </a:path>
              <a:path w="260985" h="120014">
                <a:moveTo>
                  <a:pt x="142748" y="104140"/>
                </a:moveTo>
                <a:lnTo>
                  <a:pt x="140081" y="106172"/>
                </a:lnTo>
                <a:lnTo>
                  <a:pt x="137033" y="107188"/>
                </a:lnTo>
                <a:lnTo>
                  <a:pt x="142748" y="107188"/>
                </a:lnTo>
                <a:lnTo>
                  <a:pt x="142748" y="104140"/>
                </a:lnTo>
                <a:close/>
              </a:path>
              <a:path w="260985" h="120014">
                <a:moveTo>
                  <a:pt x="142748" y="26797"/>
                </a:moveTo>
                <a:lnTo>
                  <a:pt x="89789" y="26797"/>
                </a:lnTo>
                <a:lnTo>
                  <a:pt x="89789" y="39243"/>
                </a:lnTo>
                <a:lnTo>
                  <a:pt x="142748" y="39243"/>
                </a:lnTo>
                <a:lnTo>
                  <a:pt x="142748" y="26797"/>
                </a:lnTo>
                <a:close/>
              </a:path>
              <a:path w="260985" h="120014">
                <a:moveTo>
                  <a:pt x="119888" y="0"/>
                </a:moveTo>
                <a:lnTo>
                  <a:pt x="105410" y="4699"/>
                </a:lnTo>
                <a:lnTo>
                  <a:pt x="105410" y="26797"/>
                </a:lnTo>
                <a:lnTo>
                  <a:pt x="119888" y="26797"/>
                </a:lnTo>
                <a:lnTo>
                  <a:pt x="119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622" y="5660542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854" y="0"/>
                </a:moveTo>
                <a:lnTo>
                  <a:pt x="22593" y="0"/>
                </a:lnTo>
                <a:lnTo>
                  <a:pt x="16408" y="0"/>
                </a:lnTo>
                <a:lnTo>
                  <a:pt x="11099" y="2197"/>
                </a:lnTo>
                <a:lnTo>
                  <a:pt x="2222" y="11010"/>
                </a:lnTo>
                <a:lnTo>
                  <a:pt x="0" y="16344"/>
                </a:lnTo>
                <a:lnTo>
                  <a:pt x="0" y="28841"/>
                </a:lnTo>
                <a:lnTo>
                  <a:pt x="2222" y="34188"/>
                </a:lnTo>
                <a:lnTo>
                  <a:pt x="11099" y="43053"/>
                </a:lnTo>
                <a:lnTo>
                  <a:pt x="16408" y="45275"/>
                </a:lnTo>
                <a:lnTo>
                  <a:pt x="28854" y="45275"/>
                </a:lnTo>
                <a:lnTo>
                  <a:pt x="34188" y="43053"/>
                </a:lnTo>
                <a:lnTo>
                  <a:pt x="43065" y="34188"/>
                </a:lnTo>
                <a:lnTo>
                  <a:pt x="45275" y="28841"/>
                </a:lnTo>
                <a:lnTo>
                  <a:pt x="45275" y="16344"/>
                </a:lnTo>
                <a:lnTo>
                  <a:pt x="43065" y="11010"/>
                </a:lnTo>
                <a:lnTo>
                  <a:pt x="34188" y="2197"/>
                </a:lnTo>
                <a:lnTo>
                  <a:pt x="28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947381" y="5595035"/>
            <a:ext cx="4967605" cy="200025"/>
            <a:chOff x="947381" y="5595035"/>
            <a:chExt cx="4967605" cy="20002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81" y="5595035"/>
              <a:ext cx="3031782" cy="1999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2278" y="5595035"/>
              <a:ext cx="1912620" cy="178435"/>
            </a:xfrm>
            <a:custGeom>
              <a:avLst/>
              <a:gdLst/>
              <a:ahLst/>
              <a:cxnLst/>
              <a:rect l="l" t="t" r="r" b="b"/>
              <a:pathLst>
                <a:path w="1912620" h="178435">
                  <a:moveTo>
                    <a:pt x="54025" y="89369"/>
                  </a:moveTo>
                  <a:lnTo>
                    <a:pt x="0" y="89369"/>
                  </a:lnTo>
                  <a:lnTo>
                    <a:pt x="0" y="102133"/>
                  </a:lnTo>
                  <a:lnTo>
                    <a:pt x="54025" y="102133"/>
                  </a:lnTo>
                  <a:lnTo>
                    <a:pt x="54025" y="89369"/>
                  </a:lnTo>
                  <a:close/>
                </a:path>
                <a:path w="1912620" h="178435">
                  <a:moveTo>
                    <a:pt x="176149" y="98577"/>
                  </a:moveTo>
                  <a:lnTo>
                    <a:pt x="175450" y="87718"/>
                  </a:lnTo>
                  <a:lnTo>
                    <a:pt x="173380" y="78028"/>
                  </a:lnTo>
                  <a:lnTo>
                    <a:pt x="169926" y="69494"/>
                  </a:lnTo>
                  <a:lnTo>
                    <a:pt x="165125" y="62153"/>
                  </a:lnTo>
                  <a:lnTo>
                    <a:pt x="159486" y="56591"/>
                  </a:lnTo>
                  <a:lnTo>
                    <a:pt x="159486" y="98577"/>
                  </a:lnTo>
                  <a:lnTo>
                    <a:pt x="158978" y="107772"/>
                  </a:lnTo>
                  <a:lnTo>
                    <a:pt x="135013" y="140233"/>
                  </a:lnTo>
                  <a:lnTo>
                    <a:pt x="128016" y="140931"/>
                  </a:lnTo>
                  <a:lnTo>
                    <a:pt x="119634" y="140931"/>
                  </a:lnTo>
                  <a:lnTo>
                    <a:pt x="112776" y="138010"/>
                  </a:lnTo>
                  <a:lnTo>
                    <a:pt x="112356" y="137566"/>
                  </a:lnTo>
                  <a:lnTo>
                    <a:pt x="101854" y="126326"/>
                  </a:lnTo>
                  <a:lnTo>
                    <a:pt x="99187" y="119227"/>
                  </a:lnTo>
                  <a:lnTo>
                    <a:pt x="99187" y="96685"/>
                  </a:lnTo>
                  <a:lnTo>
                    <a:pt x="121031" y="62153"/>
                  </a:lnTo>
                  <a:lnTo>
                    <a:pt x="139446" y="62153"/>
                  </a:lnTo>
                  <a:lnTo>
                    <a:pt x="159410" y="96685"/>
                  </a:lnTo>
                  <a:lnTo>
                    <a:pt x="159486" y="98577"/>
                  </a:lnTo>
                  <a:lnTo>
                    <a:pt x="159486" y="56591"/>
                  </a:lnTo>
                  <a:lnTo>
                    <a:pt x="159042" y="56146"/>
                  </a:lnTo>
                  <a:lnTo>
                    <a:pt x="151955" y="51892"/>
                  </a:lnTo>
                  <a:lnTo>
                    <a:pt x="143802" y="49339"/>
                  </a:lnTo>
                  <a:lnTo>
                    <a:pt x="134620" y="48488"/>
                  </a:lnTo>
                  <a:lnTo>
                    <a:pt x="123774" y="49758"/>
                  </a:lnTo>
                  <a:lnTo>
                    <a:pt x="114325" y="53543"/>
                  </a:lnTo>
                  <a:lnTo>
                    <a:pt x="106248" y="59855"/>
                  </a:lnTo>
                  <a:lnTo>
                    <a:pt x="99568" y="68681"/>
                  </a:lnTo>
                  <a:lnTo>
                    <a:pt x="99187" y="68681"/>
                  </a:lnTo>
                  <a:lnTo>
                    <a:pt x="99187" y="2171"/>
                  </a:lnTo>
                  <a:lnTo>
                    <a:pt x="82931" y="2171"/>
                  </a:lnTo>
                  <a:lnTo>
                    <a:pt x="82931" y="152209"/>
                  </a:lnTo>
                  <a:lnTo>
                    <a:pt x="99187" y="152209"/>
                  </a:lnTo>
                  <a:lnTo>
                    <a:pt x="99187" y="137566"/>
                  </a:lnTo>
                  <a:lnTo>
                    <a:pt x="99568" y="137566"/>
                  </a:lnTo>
                  <a:lnTo>
                    <a:pt x="105308" y="145021"/>
                  </a:lnTo>
                  <a:lnTo>
                    <a:pt x="112268" y="150342"/>
                  </a:lnTo>
                  <a:lnTo>
                    <a:pt x="120459" y="153530"/>
                  </a:lnTo>
                  <a:lnTo>
                    <a:pt x="129921" y="154584"/>
                  </a:lnTo>
                  <a:lnTo>
                    <a:pt x="140106" y="153631"/>
                  </a:lnTo>
                  <a:lnTo>
                    <a:pt x="149136" y="150774"/>
                  </a:lnTo>
                  <a:lnTo>
                    <a:pt x="157010" y="145986"/>
                  </a:lnTo>
                  <a:lnTo>
                    <a:pt x="162064" y="140931"/>
                  </a:lnTo>
                  <a:lnTo>
                    <a:pt x="163703" y="139293"/>
                  </a:lnTo>
                  <a:lnTo>
                    <a:pt x="169125" y="131025"/>
                  </a:lnTo>
                  <a:lnTo>
                    <a:pt x="173012" y="121475"/>
                  </a:lnTo>
                  <a:lnTo>
                    <a:pt x="175361" y="110667"/>
                  </a:lnTo>
                  <a:lnTo>
                    <a:pt x="176149" y="98577"/>
                  </a:lnTo>
                  <a:close/>
                </a:path>
                <a:path w="1912620" h="178435">
                  <a:moveTo>
                    <a:pt x="283718" y="50863"/>
                  </a:moveTo>
                  <a:lnTo>
                    <a:pt x="267462" y="50863"/>
                  </a:lnTo>
                  <a:lnTo>
                    <a:pt x="267462" y="118694"/>
                  </a:lnTo>
                  <a:lnTo>
                    <a:pt x="264922" y="126326"/>
                  </a:lnTo>
                  <a:lnTo>
                    <a:pt x="254762" y="138010"/>
                  </a:lnTo>
                  <a:lnTo>
                    <a:pt x="248158" y="140931"/>
                  </a:lnTo>
                  <a:lnTo>
                    <a:pt x="240284" y="140931"/>
                  </a:lnTo>
                  <a:lnTo>
                    <a:pt x="229539" y="138938"/>
                  </a:lnTo>
                  <a:lnTo>
                    <a:pt x="221881" y="132918"/>
                  </a:lnTo>
                  <a:lnTo>
                    <a:pt x="217297" y="122897"/>
                  </a:lnTo>
                  <a:lnTo>
                    <a:pt x="215773" y="108864"/>
                  </a:lnTo>
                  <a:lnTo>
                    <a:pt x="215773" y="50863"/>
                  </a:lnTo>
                  <a:lnTo>
                    <a:pt x="199644" y="50863"/>
                  </a:lnTo>
                  <a:lnTo>
                    <a:pt x="199644" y="111442"/>
                  </a:lnTo>
                  <a:lnTo>
                    <a:pt x="201904" y="130327"/>
                  </a:lnTo>
                  <a:lnTo>
                    <a:pt x="208686" y="143802"/>
                  </a:lnTo>
                  <a:lnTo>
                    <a:pt x="220002" y="151892"/>
                  </a:lnTo>
                  <a:lnTo>
                    <a:pt x="235839" y="154584"/>
                  </a:lnTo>
                  <a:lnTo>
                    <a:pt x="245719" y="153441"/>
                  </a:lnTo>
                  <a:lnTo>
                    <a:pt x="254215" y="149987"/>
                  </a:lnTo>
                  <a:lnTo>
                    <a:pt x="261340" y="144233"/>
                  </a:lnTo>
                  <a:lnTo>
                    <a:pt x="263690" y="140931"/>
                  </a:lnTo>
                  <a:lnTo>
                    <a:pt x="267081" y="136182"/>
                  </a:lnTo>
                  <a:lnTo>
                    <a:pt x="267462" y="136182"/>
                  </a:lnTo>
                  <a:lnTo>
                    <a:pt x="267462" y="152209"/>
                  </a:lnTo>
                  <a:lnTo>
                    <a:pt x="283718" y="152209"/>
                  </a:lnTo>
                  <a:lnTo>
                    <a:pt x="283718" y="136182"/>
                  </a:lnTo>
                  <a:lnTo>
                    <a:pt x="283718" y="50863"/>
                  </a:lnTo>
                  <a:close/>
                </a:path>
                <a:path w="1912620" h="178435">
                  <a:moveTo>
                    <a:pt x="332359" y="50863"/>
                  </a:moveTo>
                  <a:lnTo>
                    <a:pt x="316103" y="50863"/>
                  </a:lnTo>
                  <a:lnTo>
                    <a:pt x="316103" y="152209"/>
                  </a:lnTo>
                  <a:lnTo>
                    <a:pt x="332359" y="152209"/>
                  </a:lnTo>
                  <a:lnTo>
                    <a:pt x="332359" y="50863"/>
                  </a:lnTo>
                  <a:close/>
                </a:path>
                <a:path w="1912620" h="178435">
                  <a:moveTo>
                    <a:pt x="335026" y="11607"/>
                  </a:moveTo>
                  <a:lnTo>
                    <a:pt x="334010" y="9080"/>
                  </a:lnTo>
                  <a:lnTo>
                    <a:pt x="331978" y="7073"/>
                  </a:lnTo>
                  <a:lnTo>
                    <a:pt x="329819" y="5054"/>
                  </a:lnTo>
                  <a:lnTo>
                    <a:pt x="327406" y="4051"/>
                  </a:lnTo>
                  <a:lnTo>
                    <a:pt x="321437" y="4051"/>
                  </a:lnTo>
                  <a:lnTo>
                    <a:pt x="319024" y="5054"/>
                  </a:lnTo>
                  <a:lnTo>
                    <a:pt x="314960" y="9080"/>
                  </a:lnTo>
                  <a:lnTo>
                    <a:pt x="313944" y="11607"/>
                  </a:lnTo>
                  <a:lnTo>
                    <a:pt x="313944" y="17678"/>
                  </a:lnTo>
                  <a:lnTo>
                    <a:pt x="314960" y="20193"/>
                  </a:lnTo>
                  <a:lnTo>
                    <a:pt x="319024" y="24142"/>
                  </a:lnTo>
                  <a:lnTo>
                    <a:pt x="321437" y="25133"/>
                  </a:lnTo>
                  <a:lnTo>
                    <a:pt x="327406" y="25133"/>
                  </a:lnTo>
                  <a:lnTo>
                    <a:pt x="335026" y="11607"/>
                  </a:lnTo>
                  <a:close/>
                </a:path>
                <a:path w="1912620" h="178435">
                  <a:moveTo>
                    <a:pt x="381127" y="2171"/>
                  </a:moveTo>
                  <a:lnTo>
                    <a:pt x="364871" y="2171"/>
                  </a:lnTo>
                  <a:lnTo>
                    <a:pt x="364871" y="152209"/>
                  </a:lnTo>
                  <a:lnTo>
                    <a:pt x="381127" y="152209"/>
                  </a:lnTo>
                  <a:lnTo>
                    <a:pt x="381127" y="2171"/>
                  </a:lnTo>
                  <a:close/>
                </a:path>
                <a:path w="1912620" h="178435">
                  <a:moveTo>
                    <a:pt x="460629" y="50863"/>
                  </a:moveTo>
                  <a:lnTo>
                    <a:pt x="435102" y="50863"/>
                  </a:lnTo>
                  <a:lnTo>
                    <a:pt x="435102" y="20878"/>
                  </a:lnTo>
                  <a:lnTo>
                    <a:pt x="418846" y="26123"/>
                  </a:lnTo>
                  <a:lnTo>
                    <a:pt x="418846" y="50863"/>
                  </a:lnTo>
                  <a:lnTo>
                    <a:pt x="401447" y="50863"/>
                  </a:lnTo>
                  <a:lnTo>
                    <a:pt x="401447" y="64719"/>
                  </a:lnTo>
                  <a:lnTo>
                    <a:pt x="418846" y="64719"/>
                  </a:lnTo>
                  <a:lnTo>
                    <a:pt x="418846" y="124701"/>
                  </a:lnTo>
                  <a:lnTo>
                    <a:pt x="420509" y="137693"/>
                  </a:lnTo>
                  <a:lnTo>
                    <a:pt x="425513" y="146977"/>
                  </a:lnTo>
                  <a:lnTo>
                    <a:pt x="433844" y="152539"/>
                  </a:lnTo>
                  <a:lnTo>
                    <a:pt x="445516" y="154393"/>
                  </a:lnTo>
                  <a:lnTo>
                    <a:pt x="451739" y="154393"/>
                  </a:lnTo>
                  <a:lnTo>
                    <a:pt x="456819" y="153339"/>
                  </a:lnTo>
                  <a:lnTo>
                    <a:pt x="460629" y="151218"/>
                  </a:lnTo>
                  <a:lnTo>
                    <a:pt x="460629" y="140728"/>
                  </a:lnTo>
                  <a:lnTo>
                    <a:pt x="460629" y="137363"/>
                  </a:lnTo>
                  <a:lnTo>
                    <a:pt x="457708" y="139611"/>
                  </a:lnTo>
                  <a:lnTo>
                    <a:pt x="454152" y="140728"/>
                  </a:lnTo>
                  <a:lnTo>
                    <a:pt x="444627" y="140728"/>
                  </a:lnTo>
                  <a:lnTo>
                    <a:pt x="440817" y="139280"/>
                  </a:lnTo>
                  <a:lnTo>
                    <a:pt x="436245" y="133477"/>
                  </a:lnTo>
                  <a:lnTo>
                    <a:pt x="435102" y="128625"/>
                  </a:lnTo>
                  <a:lnTo>
                    <a:pt x="435102" y="64719"/>
                  </a:lnTo>
                  <a:lnTo>
                    <a:pt x="460629" y="64719"/>
                  </a:lnTo>
                  <a:lnTo>
                    <a:pt x="460629" y="50863"/>
                  </a:lnTo>
                  <a:close/>
                </a:path>
                <a:path w="1912620" h="178435">
                  <a:moveTo>
                    <a:pt x="497078" y="129654"/>
                  </a:moveTo>
                  <a:lnTo>
                    <a:pt x="481203" y="129654"/>
                  </a:lnTo>
                  <a:lnTo>
                    <a:pt x="469646" y="178346"/>
                  </a:lnTo>
                  <a:lnTo>
                    <a:pt x="481203" y="178346"/>
                  </a:lnTo>
                  <a:lnTo>
                    <a:pt x="497078" y="129654"/>
                  </a:lnTo>
                  <a:close/>
                </a:path>
                <a:path w="1912620" h="178435">
                  <a:moveTo>
                    <a:pt x="677164" y="101142"/>
                  </a:moveTo>
                  <a:lnTo>
                    <a:pt x="664464" y="62445"/>
                  </a:lnTo>
                  <a:lnTo>
                    <a:pt x="664121" y="62153"/>
                  </a:lnTo>
                  <a:lnTo>
                    <a:pt x="660488" y="59004"/>
                  </a:lnTo>
                  <a:lnTo>
                    <a:pt x="660488" y="101142"/>
                  </a:lnTo>
                  <a:lnTo>
                    <a:pt x="660463" y="102730"/>
                  </a:lnTo>
                  <a:lnTo>
                    <a:pt x="641756" y="138391"/>
                  </a:lnTo>
                  <a:lnTo>
                    <a:pt x="627888" y="140931"/>
                  </a:lnTo>
                  <a:lnTo>
                    <a:pt x="620547" y="140284"/>
                  </a:lnTo>
                  <a:lnTo>
                    <a:pt x="594537" y="110604"/>
                  </a:lnTo>
                  <a:lnTo>
                    <a:pt x="594017" y="102730"/>
                  </a:lnTo>
                  <a:lnTo>
                    <a:pt x="594042" y="101142"/>
                  </a:lnTo>
                  <a:lnTo>
                    <a:pt x="613879" y="64820"/>
                  </a:lnTo>
                  <a:lnTo>
                    <a:pt x="652018" y="72440"/>
                  </a:lnTo>
                  <a:lnTo>
                    <a:pt x="660488" y="101142"/>
                  </a:lnTo>
                  <a:lnTo>
                    <a:pt x="660488" y="59004"/>
                  </a:lnTo>
                  <a:lnTo>
                    <a:pt x="657453" y="56349"/>
                  </a:lnTo>
                  <a:lnTo>
                    <a:pt x="649224" y="51981"/>
                  </a:lnTo>
                  <a:lnTo>
                    <a:pt x="639737" y="49364"/>
                  </a:lnTo>
                  <a:lnTo>
                    <a:pt x="629031" y="48488"/>
                  </a:lnTo>
                  <a:lnTo>
                    <a:pt x="617740" y="49390"/>
                  </a:lnTo>
                  <a:lnTo>
                    <a:pt x="585216" y="70726"/>
                  </a:lnTo>
                  <a:lnTo>
                    <a:pt x="577342" y="102730"/>
                  </a:lnTo>
                  <a:lnTo>
                    <a:pt x="578167" y="113880"/>
                  </a:lnTo>
                  <a:lnTo>
                    <a:pt x="598043" y="146608"/>
                  </a:lnTo>
                  <a:lnTo>
                    <a:pt x="626618" y="154584"/>
                  </a:lnTo>
                  <a:lnTo>
                    <a:pt x="637565" y="153682"/>
                  </a:lnTo>
                  <a:lnTo>
                    <a:pt x="647357" y="150939"/>
                  </a:lnTo>
                  <a:lnTo>
                    <a:pt x="655993" y="146380"/>
                  </a:lnTo>
                  <a:lnTo>
                    <a:pt x="662343" y="140931"/>
                  </a:lnTo>
                  <a:lnTo>
                    <a:pt x="663448" y="139992"/>
                  </a:lnTo>
                  <a:lnTo>
                    <a:pt x="669442" y="132092"/>
                  </a:lnTo>
                  <a:lnTo>
                    <a:pt x="673735" y="122986"/>
                  </a:lnTo>
                  <a:lnTo>
                    <a:pt x="676300" y="112674"/>
                  </a:lnTo>
                  <a:lnTo>
                    <a:pt x="677164" y="101142"/>
                  </a:lnTo>
                  <a:close/>
                </a:path>
                <a:path w="1912620" h="178435">
                  <a:moveTo>
                    <a:pt x="785114" y="50863"/>
                  </a:moveTo>
                  <a:lnTo>
                    <a:pt x="768858" y="50863"/>
                  </a:lnTo>
                  <a:lnTo>
                    <a:pt x="768858" y="118694"/>
                  </a:lnTo>
                  <a:lnTo>
                    <a:pt x="766318" y="126326"/>
                  </a:lnTo>
                  <a:lnTo>
                    <a:pt x="756158" y="138010"/>
                  </a:lnTo>
                  <a:lnTo>
                    <a:pt x="749554" y="140931"/>
                  </a:lnTo>
                  <a:lnTo>
                    <a:pt x="741680" y="140931"/>
                  </a:lnTo>
                  <a:lnTo>
                    <a:pt x="730935" y="138938"/>
                  </a:lnTo>
                  <a:lnTo>
                    <a:pt x="723277" y="132918"/>
                  </a:lnTo>
                  <a:lnTo>
                    <a:pt x="718693" y="122897"/>
                  </a:lnTo>
                  <a:lnTo>
                    <a:pt x="717169" y="108864"/>
                  </a:lnTo>
                  <a:lnTo>
                    <a:pt x="717169" y="50863"/>
                  </a:lnTo>
                  <a:lnTo>
                    <a:pt x="701040" y="50863"/>
                  </a:lnTo>
                  <a:lnTo>
                    <a:pt x="701040" y="111442"/>
                  </a:lnTo>
                  <a:lnTo>
                    <a:pt x="703300" y="130327"/>
                  </a:lnTo>
                  <a:lnTo>
                    <a:pt x="710082" y="143802"/>
                  </a:lnTo>
                  <a:lnTo>
                    <a:pt x="721398" y="151892"/>
                  </a:lnTo>
                  <a:lnTo>
                    <a:pt x="737235" y="154584"/>
                  </a:lnTo>
                  <a:lnTo>
                    <a:pt x="747115" y="153441"/>
                  </a:lnTo>
                  <a:lnTo>
                    <a:pt x="755611" y="149987"/>
                  </a:lnTo>
                  <a:lnTo>
                    <a:pt x="762736" y="144233"/>
                  </a:lnTo>
                  <a:lnTo>
                    <a:pt x="765086" y="140931"/>
                  </a:lnTo>
                  <a:lnTo>
                    <a:pt x="768477" y="136182"/>
                  </a:lnTo>
                  <a:lnTo>
                    <a:pt x="768858" y="136182"/>
                  </a:lnTo>
                  <a:lnTo>
                    <a:pt x="768858" y="152209"/>
                  </a:lnTo>
                  <a:lnTo>
                    <a:pt x="785114" y="152209"/>
                  </a:lnTo>
                  <a:lnTo>
                    <a:pt x="785114" y="136182"/>
                  </a:lnTo>
                  <a:lnTo>
                    <a:pt x="785114" y="50863"/>
                  </a:lnTo>
                  <a:close/>
                </a:path>
                <a:path w="1912620" h="178435">
                  <a:moveTo>
                    <a:pt x="864489" y="50863"/>
                  </a:moveTo>
                  <a:lnTo>
                    <a:pt x="838962" y="50863"/>
                  </a:lnTo>
                  <a:lnTo>
                    <a:pt x="838962" y="20878"/>
                  </a:lnTo>
                  <a:lnTo>
                    <a:pt x="822706" y="26123"/>
                  </a:lnTo>
                  <a:lnTo>
                    <a:pt x="822706" y="50863"/>
                  </a:lnTo>
                  <a:lnTo>
                    <a:pt x="805307" y="50863"/>
                  </a:lnTo>
                  <a:lnTo>
                    <a:pt x="805307" y="64719"/>
                  </a:lnTo>
                  <a:lnTo>
                    <a:pt x="822706" y="64719"/>
                  </a:lnTo>
                  <a:lnTo>
                    <a:pt x="822706" y="124701"/>
                  </a:lnTo>
                  <a:lnTo>
                    <a:pt x="824369" y="137693"/>
                  </a:lnTo>
                  <a:lnTo>
                    <a:pt x="829373" y="146977"/>
                  </a:lnTo>
                  <a:lnTo>
                    <a:pt x="837704" y="152539"/>
                  </a:lnTo>
                  <a:lnTo>
                    <a:pt x="849376" y="154393"/>
                  </a:lnTo>
                  <a:lnTo>
                    <a:pt x="855599" y="154393"/>
                  </a:lnTo>
                  <a:lnTo>
                    <a:pt x="860679" y="153339"/>
                  </a:lnTo>
                  <a:lnTo>
                    <a:pt x="864489" y="151218"/>
                  </a:lnTo>
                  <a:lnTo>
                    <a:pt x="864489" y="140728"/>
                  </a:lnTo>
                  <a:lnTo>
                    <a:pt x="864489" y="137363"/>
                  </a:lnTo>
                  <a:lnTo>
                    <a:pt x="861568" y="139611"/>
                  </a:lnTo>
                  <a:lnTo>
                    <a:pt x="858012" y="140728"/>
                  </a:lnTo>
                  <a:lnTo>
                    <a:pt x="848487" y="140728"/>
                  </a:lnTo>
                  <a:lnTo>
                    <a:pt x="844677" y="139280"/>
                  </a:lnTo>
                  <a:lnTo>
                    <a:pt x="840105" y="133477"/>
                  </a:lnTo>
                  <a:lnTo>
                    <a:pt x="838962" y="128625"/>
                  </a:lnTo>
                  <a:lnTo>
                    <a:pt x="838962" y="64719"/>
                  </a:lnTo>
                  <a:lnTo>
                    <a:pt x="864489" y="64719"/>
                  </a:lnTo>
                  <a:lnTo>
                    <a:pt x="864489" y="50863"/>
                  </a:lnTo>
                  <a:close/>
                </a:path>
                <a:path w="1912620" h="178435">
                  <a:moveTo>
                    <a:pt x="937945" y="89369"/>
                  </a:moveTo>
                  <a:lnTo>
                    <a:pt x="883920" y="89369"/>
                  </a:lnTo>
                  <a:lnTo>
                    <a:pt x="883920" y="102133"/>
                  </a:lnTo>
                  <a:lnTo>
                    <a:pt x="937945" y="102133"/>
                  </a:lnTo>
                  <a:lnTo>
                    <a:pt x="937945" y="89369"/>
                  </a:lnTo>
                  <a:close/>
                </a:path>
                <a:path w="1912620" h="178435">
                  <a:moveTo>
                    <a:pt x="1059688" y="101142"/>
                  </a:moveTo>
                  <a:lnTo>
                    <a:pt x="1046988" y="62445"/>
                  </a:lnTo>
                  <a:lnTo>
                    <a:pt x="1046645" y="62153"/>
                  </a:lnTo>
                  <a:lnTo>
                    <a:pt x="1043012" y="59004"/>
                  </a:lnTo>
                  <a:lnTo>
                    <a:pt x="1043012" y="101142"/>
                  </a:lnTo>
                  <a:lnTo>
                    <a:pt x="1042987" y="102730"/>
                  </a:lnTo>
                  <a:lnTo>
                    <a:pt x="1024280" y="138391"/>
                  </a:lnTo>
                  <a:lnTo>
                    <a:pt x="1010412" y="140931"/>
                  </a:lnTo>
                  <a:lnTo>
                    <a:pt x="1003071" y="140284"/>
                  </a:lnTo>
                  <a:lnTo>
                    <a:pt x="977061" y="110604"/>
                  </a:lnTo>
                  <a:lnTo>
                    <a:pt x="976541" y="102730"/>
                  </a:lnTo>
                  <a:lnTo>
                    <a:pt x="976566" y="101142"/>
                  </a:lnTo>
                  <a:lnTo>
                    <a:pt x="996403" y="64820"/>
                  </a:lnTo>
                  <a:lnTo>
                    <a:pt x="1034542" y="72440"/>
                  </a:lnTo>
                  <a:lnTo>
                    <a:pt x="1043012" y="101142"/>
                  </a:lnTo>
                  <a:lnTo>
                    <a:pt x="1043012" y="59004"/>
                  </a:lnTo>
                  <a:lnTo>
                    <a:pt x="1039977" y="56349"/>
                  </a:lnTo>
                  <a:lnTo>
                    <a:pt x="1031748" y="51981"/>
                  </a:lnTo>
                  <a:lnTo>
                    <a:pt x="1022261" y="49364"/>
                  </a:lnTo>
                  <a:lnTo>
                    <a:pt x="1011555" y="48488"/>
                  </a:lnTo>
                  <a:lnTo>
                    <a:pt x="1000264" y="49390"/>
                  </a:lnTo>
                  <a:lnTo>
                    <a:pt x="967740" y="70726"/>
                  </a:lnTo>
                  <a:lnTo>
                    <a:pt x="959866" y="102730"/>
                  </a:lnTo>
                  <a:lnTo>
                    <a:pt x="960691" y="113880"/>
                  </a:lnTo>
                  <a:lnTo>
                    <a:pt x="980554" y="146608"/>
                  </a:lnTo>
                  <a:lnTo>
                    <a:pt x="1009142" y="154584"/>
                  </a:lnTo>
                  <a:lnTo>
                    <a:pt x="1020089" y="153682"/>
                  </a:lnTo>
                  <a:lnTo>
                    <a:pt x="1029881" y="150939"/>
                  </a:lnTo>
                  <a:lnTo>
                    <a:pt x="1038517" y="146380"/>
                  </a:lnTo>
                  <a:lnTo>
                    <a:pt x="1044867" y="140931"/>
                  </a:lnTo>
                  <a:lnTo>
                    <a:pt x="1045972" y="139992"/>
                  </a:lnTo>
                  <a:lnTo>
                    <a:pt x="1051966" y="132092"/>
                  </a:lnTo>
                  <a:lnTo>
                    <a:pt x="1056259" y="122986"/>
                  </a:lnTo>
                  <a:lnTo>
                    <a:pt x="1058824" y="112674"/>
                  </a:lnTo>
                  <a:lnTo>
                    <a:pt x="1059688" y="101142"/>
                  </a:lnTo>
                  <a:close/>
                </a:path>
                <a:path w="1912620" h="178435">
                  <a:moveTo>
                    <a:pt x="1135761" y="1778"/>
                  </a:moveTo>
                  <a:lnTo>
                    <a:pt x="1132840" y="596"/>
                  </a:lnTo>
                  <a:lnTo>
                    <a:pt x="1128903" y="0"/>
                  </a:lnTo>
                  <a:lnTo>
                    <a:pt x="1114806" y="0"/>
                  </a:lnTo>
                  <a:lnTo>
                    <a:pt x="1091819" y="34442"/>
                  </a:lnTo>
                  <a:lnTo>
                    <a:pt x="1091819" y="50863"/>
                  </a:lnTo>
                  <a:lnTo>
                    <a:pt x="1074547" y="50863"/>
                  </a:lnTo>
                  <a:lnTo>
                    <a:pt x="1074547" y="64719"/>
                  </a:lnTo>
                  <a:lnTo>
                    <a:pt x="1091819" y="64719"/>
                  </a:lnTo>
                  <a:lnTo>
                    <a:pt x="1091819" y="152209"/>
                  </a:lnTo>
                  <a:lnTo>
                    <a:pt x="1107948" y="152209"/>
                  </a:lnTo>
                  <a:lnTo>
                    <a:pt x="1107948" y="64719"/>
                  </a:lnTo>
                  <a:lnTo>
                    <a:pt x="1131697" y="64719"/>
                  </a:lnTo>
                  <a:lnTo>
                    <a:pt x="1131697" y="50863"/>
                  </a:lnTo>
                  <a:lnTo>
                    <a:pt x="1107948" y="50863"/>
                  </a:lnTo>
                  <a:lnTo>
                    <a:pt x="1108036" y="34442"/>
                  </a:lnTo>
                  <a:lnTo>
                    <a:pt x="1109014" y="25844"/>
                  </a:lnTo>
                  <a:lnTo>
                    <a:pt x="1112215" y="19126"/>
                  </a:lnTo>
                  <a:lnTo>
                    <a:pt x="1117536" y="15100"/>
                  </a:lnTo>
                  <a:lnTo>
                    <a:pt x="1124966" y="13754"/>
                  </a:lnTo>
                  <a:lnTo>
                    <a:pt x="1129030" y="13754"/>
                  </a:lnTo>
                  <a:lnTo>
                    <a:pt x="1132586" y="14643"/>
                  </a:lnTo>
                  <a:lnTo>
                    <a:pt x="1135761" y="16421"/>
                  </a:lnTo>
                  <a:lnTo>
                    <a:pt x="1135761" y="13754"/>
                  </a:lnTo>
                  <a:lnTo>
                    <a:pt x="1135761" y="1778"/>
                  </a:lnTo>
                  <a:close/>
                </a:path>
                <a:path w="1912620" h="178435">
                  <a:moveTo>
                    <a:pt x="1201597" y="89369"/>
                  </a:moveTo>
                  <a:lnTo>
                    <a:pt x="1147572" y="89369"/>
                  </a:lnTo>
                  <a:lnTo>
                    <a:pt x="1147572" y="102133"/>
                  </a:lnTo>
                  <a:lnTo>
                    <a:pt x="1201597" y="102133"/>
                  </a:lnTo>
                  <a:lnTo>
                    <a:pt x="1201597" y="89369"/>
                  </a:lnTo>
                  <a:close/>
                </a:path>
                <a:path w="1912620" h="178435">
                  <a:moveTo>
                    <a:pt x="1277493" y="50863"/>
                  </a:moveTo>
                  <a:lnTo>
                    <a:pt x="1251966" y="50863"/>
                  </a:lnTo>
                  <a:lnTo>
                    <a:pt x="1251966" y="20878"/>
                  </a:lnTo>
                  <a:lnTo>
                    <a:pt x="1235710" y="26123"/>
                  </a:lnTo>
                  <a:lnTo>
                    <a:pt x="1235710" y="50863"/>
                  </a:lnTo>
                  <a:lnTo>
                    <a:pt x="1218311" y="50863"/>
                  </a:lnTo>
                  <a:lnTo>
                    <a:pt x="1218311" y="64719"/>
                  </a:lnTo>
                  <a:lnTo>
                    <a:pt x="1235710" y="64719"/>
                  </a:lnTo>
                  <a:lnTo>
                    <a:pt x="1235710" y="124701"/>
                  </a:lnTo>
                  <a:lnTo>
                    <a:pt x="1237373" y="137693"/>
                  </a:lnTo>
                  <a:lnTo>
                    <a:pt x="1242377" y="146977"/>
                  </a:lnTo>
                  <a:lnTo>
                    <a:pt x="1250708" y="152539"/>
                  </a:lnTo>
                  <a:lnTo>
                    <a:pt x="1262380" y="154393"/>
                  </a:lnTo>
                  <a:lnTo>
                    <a:pt x="1268603" y="154393"/>
                  </a:lnTo>
                  <a:lnTo>
                    <a:pt x="1273683" y="153339"/>
                  </a:lnTo>
                  <a:lnTo>
                    <a:pt x="1277493" y="151218"/>
                  </a:lnTo>
                  <a:lnTo>
                    <a:pt x="1277493" y="140728"/>
                  </a:lnTo>
                  <a:lnTo>
                    <a:pt x="1277493" y="137363"/>
                  </a:lnTo>
                  <a:lnTo>
                    <a:pt x="1274572" y="139611"/>
                  </a:lnTo>
                  <a:lnTo>
                    <a:pt x="1271016" y="140728"/>
                  </a:lnTo>
                  <a:lnTo>
                    <a:pt x="1261491" y="140728"/>
                  </a:lnTo>
                  <a:lnTo>
                    <a:pt x="1257681" y="139280"/>
                  </a:lnTo>
                  <a:lnTo>
                    <a:pt x="1253109" y="133477"/>
                  </a:lnTo>
                  <a:lnTo>
                    <a:pt x="1251966" y="128625"/>
                  </a:lnTo>
                  <a:lnTo>
                    <a:pt x="1251966" y="64719"/>
                  </a:lnTo>
                  <a:lnTo>
                    <a:pt x="1277493" y="64719"/>
                  </a:lnTo>
                  <a:lnTo>
                    <a:pt x="1277493" y="50863"/>
                  </a:lnTo>
                  <a:close/>
                </a:path>
                <a:path w="1912620" h="178435">
                  <a:moveTo>
                    <a:pt x="1383157" y="89763"/>
                  </a:moveTo>
                  <a:lnTo>
                    <a:pt x="1363916" y="51079"/>
                  </a:lnTo>
                  <a:lnTo>
                    <a:pt x="1348994" y="48488"/>
                  </a:lnTo>
                  <a:lnTo>
                    <a:pt x="1338770" y="49695"/>
                  </a:lnTo>
                  <a:lnTo>
                    <a:pt x="1329829" y="53289"/>
                  </a:lnTo>
                  <a:lnTo>
                    <a:pt x="1322146" y="59296"/>
                  </a:lnTo>
                  <a:lnTo>
                    <a:pt x="1315720" y="67691"/>
                  </a:lnTo>
                  <a:lnTo>
                    <a:pt x="1315339" y="67691"/>
                  </a:lnTo>
                  <a:lnTo>
                    <a:pt x="1315339" y="2171"/>
                  </a:lnTo>
                  <a:lnTo>
                    <a:pt x="1299083" y="2171"/>
                  </a:lnTo>
                  <a:lnTo>
                    <a:pt x="1299083" y="152209"/>
                  </a:lnTo>
                  <a:lnTo>
                    <a:pt x="1315339" y="152209"/>
                  </a:lnTo>
                  <a:lnTo>
                    <a:pt x="1315339" y="85242"/>
                  </a:lnTo>
                  <a:lnTo>
                    <a:pt x="1318006" y="77406"/>
                  </a:lnTo>
                  <a:lnTo>
                    <a:pt x="1323340" y="71310"/>
                  </a:lnTo>
                  <a:lnTo>
                    <a:pt x="1326565" y="67691"/>
                  </a:lnTo>
                  <a:lnTo>
                    <a:pt x="1328801" y="65201"/>
                  </a:lnTo>
                  <a:lnTo>
                    <a:pt x="1335532" y="62153"/>
                  </a:lnTo>
                  <a:lnTo>
                    <a:pt x="1343406" y="62153"/>
                  </a:lnTo>
                  <a:lnTo>
                    <a:pt x="1353718" y="64135"/>
                  </a:lnTo>
                  <a:lnTo>
                    <a:pt x="1361059" y="70078"/>
                  </a:lnTo>
                  <a:lnTo>
                    <a:pt x="1365440" y="79971"/>
                  </a:lnTo>
                  <a:lnTo>
                    <a:pt x="1366901" y="93814"/>
                  </a:lnTo>
                  <a:lnTo>
                    <a:pt x="1366901" y="152209"/>
                  </a:lnTo>
                  <a:lnTo>
                    <a:pt x="1383157" y="152209"/>
                  </a:lnTo>
                  <a:lnTo>
                    <a:pt x="1383157" y="89763"/>
                  </a:lnTo>
                  <a:close/>
                </a:path>
                <a:path w="1912620" h="178435">
                  <a:moveTo>
                    <a:pt x="1494790" y="97091"/>
                  </a:moveTo>
                  <a:lnTo>
                    <a:pt x="1494459" y="91846"/>
                  </a:lnTo>
                  <a:lnTo>
                    <a:pt x="1494116" y="86296"/>
                  </a:lnTo>
                  <a:lnTo>
                    <a:pt x="1492084" y="76733"/>
                  </a:lnTo>
                  <a:lnTo>
                    <a:pt x="1488681" y="68427"/>
                  </a:lnTo>
                  <a:lnTo>
                    <a:pt x="1484401" y="62153"/>
                  </a:lnTo>
                  <a:lnTo>
                    <a:pt x="1483868" y="61353"/>
                  </a:lnTo>
                  <a:lnTo>
                    <a:pt x="1478153" y="56007"/>
                  </a:lnTo>
                  <a:lnTo>
                    <a:pt x="1478153" y="82473"/>
                  </a:lnTo>
                  <a:lnTo>
                    <a:pt x="1478153" y="91846"/>
                  </a:lnTo>
                  <a:lnTo>
                    <a:pt x="1423416" y="91846"/>
                  </a:lnTo>
                  <a:lnTo>
                    <a:pt x="1424686" y="82994"/>
                  </a:lnTo>
                  <a:lnTo>
                    <a:pt x="1427988" y="75844"/>
                  </a:lnTo>
                  <a:lnTo>
                    <a:pt x="1438656" y="64884"/>
                  </a:lnTo>
                  <a:lnTo>
                    <a:pt x="1445133" y="62153"/>
                  </a:lnTo>
                  <a:lnTo>
                    <a:pt x="1460754" y="62153"/>
                  </a:lnTo>
                  <a:lnTo>
                    <a:pt x="1466977" y="64757"/>
                  </a:lnTo>
                  <a:lnTo>
                    <a:pt x="1475867" y="75184"/>
                  </a:lnTo>
                  <a:lnTo>
                    <a:pt x="1478153" y="82473"/>
                  </a:lnTo>
                  <a:lnTo>
                    <a:pt x="1478153" y="56007"/>
                  </a:lnTo>
                  <a:lnTo>
                    <a:pt x="1477860" y="55727"/>
                  </a:lnTo>
                  <a:lnTo>
                    <a:pt x="1470736" y="51714"/>
                  </a:lnTo>
                  <a:lnTo>
                    <a:pt x="1462481" y="49301"/>
                  </a:lnTo>
                  <a:lnTo>
                    <a:pt x="1453134" y="48488"/>
                  </a:lnTo>
                  <a:lnTo>
                    <a:pt x="1443609" y="49428"/>
                  </a:lnTo>
                  <a:lnTo>
                    <a:pt x="1409738" y="80479"/>
                  </a:lnTo>
                  <a:lnTo>
                    <a:pt x="1406398" y="101942"/>
                  </a:lnTo>
                  <a:lnTo>
                    <a:pt x="1407160" y="113766"/>
                  </a:lnTo>
                  <a:lnTo>
                    <a:pt x="1433271" y="151142"/>
                  </a:lnTo>
                  <a:lnTo>
                    <a:pt x="1452499" y="154584"/>
                  </a:lnTo>
                  <a:lnTo>
                    <a:pt x="1462925" y="153987"/>
                  </a:lnTo>
                  <a:lnTo>
                    <a:pt x="1472285" y="152171"/>
                  </a:lnTo>
                  <a:lnTo>
                    <a:pt x="1480591" y="149136"/>
                  </a:lnTo>
                  <a:lnTo>
                    <a:pt x="1487805" y="144894"/>
                  </a:lnTo>
                  <a:lnTo>
                    <a:pt x="1487805" y="140931"/>
                  </a:lnTo>
                  <a:lnTo>
                    <a:pt x="1487805" y="129654"/>
                  </a:lnTo>
                  <a:lnTo>
                    <a:pt x="1480413" y="134594"/>
                  </a:lnTo>
                  <a:lnTo>
                    <a:pt x="1472717" y="138112"/>
                  </a:lnTo>
                  <a:lnTo>
                    <a:pt x="1464691" y="140233"/>
                  </a:lnTo>
                  <a:lnTo>
                    <a:pt x="1456309" y="140931"/>
                  </a:lnTo>
                  <a:lnTo>
                    <a:pt x="1449082" y="140360"/>
                  </a:lnTo>
                  <a:lnTo>
                    <a:pt x="1423289" y="105600"/>
                  </a:lnTo>
                  <a:lnTo>
                    <a:pt x="1494790" y="105600"/>
                  </a:lnTo>
                  <a:lnTo>
                    <a:pt x="1494790" y="97091"/>
                  </a:lnTo>
                  <a:close/>
                </a:path>
                <a:path w="1912620" h="178435">
                  <a:moveTo>
                    <a:pt x="1571929" y="89369"/>
                  </a:moveTo>
                  <a:lnTo>
                    <a:pt x="1517904" y="89369"/>
                  </a:lnTo>
                  <a:lnTo>
                    <a:pt x="1517904" y="102133"/>
                  </a:lnTo>
                  <a:lnTo>
                    <a:pt x="1571929" y="102133"/>
                  </a:lnTo>
                  <a:lnTo>
                    <a:pt x="1571929" y="89369"/>
                  </a:lnTo>
                  <a:close/>
                </a:path>
                <a:path w="1912620" h="178435">
                  <a:moveTo>
                    <a:pt x="1694053" y="98577"/>
                  </a:moveTo>
                  <a:lnTo>
                    <a:pt x="1693354" y="87718"/>
                  </a:lnTo>
                  <a:lnTo>
                    <a:pt x="1691284" y="78028"/>
                  </a:lnTo>
                  <a:lnTo>
                    <a:pt x="1687830" y="69494"/>
                  </a:lnTo>
                  <a:lnTo>
                    <a:pt x="1683029" y="62153"/>
                  </a:lnTo>
                  <a:lnTo>
                    <a:pt x="1677390" y="56591"/>
                  </a:lnTo>
                  <a:lnTo>
                    <a:pt x="1677390" y="98577"/>
                  </a:lnTo>
                  <a:lnTo>
                    <a:pt x="1676882" y="107772"/>
                  </a:lnTo>
                  <a:lnTo>
                    <a:pt x="1652917" y="140233"/>
                  </a:lnTo>
                  <a:lnTo>
                    <a:pt x="1645920" y="140931"/>
                  </a:lnTo>
                  <a:lnTo>
                    <a:pt x="1637538" y="140931"/>
                  </a:lnTo>
                  <a:lnTo>
                    <a:pt x="1630680" y="138010"/>
                  </a:lnTo>
                  <a:lnTo>
                    <a:pt x="1630260" y="137566"/>
                  </a:lnTo>
                  <a:lnTo>
                    <a:pt x="1619758" y="126326"/>
                  </a:lnTo>
                  <a:lnTo>
                    <a:pt x="1617091" y="119227"/>
                  </a:lnTo>
                  <a:lnTo>
                    <a:pt x="1617091" y="96685"/>
                  </a:lnTo>
                  <a:lnTo>
                    <a:pt x="1638935" y="62153"/>
                  </a:lnTo>
                  <a:lnTo>
                    <a:pt x="1657350" y="62153"/>
                  </a:lnTo>
                  <a:lnTo>
                    <a:pt x="1677314" y="96685"/>
                  </a:lnTo>
                  <a:lnTo>
                    <a:pt x="1677390" y="98577"/>
                  </a:lnTo>
                  <a:lnTo>
                    <a:pt x="1677390" y="56591"/>
                  </a:lnTo>
                  <a:lnTo>
                    <a:pt x="1676946" y="56146"/>
                  </a:lnTo>
                  <a:lnTo>
                    <a:pt x="1669859" y="51892"/>
                  </a:lnTo>
                  <a:lnTo>
                    <a:pt x="1661706" y="49339"/>
                  </a:lnTo>
                  <a:lnTo>
                    <a:pt x="1652524" y="48488"/>
                  </a:lnTo>
                  <a:lnTo>
                    <a:pt x="1641678" y="49758"/>
                  </a:lnTo>
                  <a:lnTo>
                    <a:pt x="1632229" y="53543"/>
                  </a:lnTo>
                  <a:lnTo>
                    <a:pt x="1624152" y="59855"/>
                  </a:lnTo>
                  <a:lnTo>
                    <a:pt x="1617472" y="68681"/>
                  </a:lnTo>
                  <a:lnTo>
                    <a:pt x="1617091" y="68681"/>
                  </a:lnTo>
                  <a:lnTo>
                    <a:pt x="1617091" y="2171"/>
                  </a:lnTo>
                  <a:lnTo>
                    <a:pt x="1600835" y="2171"/>
                  </a:lnTo>
                  <a:lnTo>
                    <a:pt x="1600835" y="152209"/>
                  </a:lnTo>
                  <a:lnTo>
                    <a:pt x="1617091" y="152209"/>
                  </a:lnTo>
                  <a:lnTo>
                    <a:pt x="1617091" y="137566"/>
                  </a:lnTo>
                  <a:lnTo>
                    <a:pt x="1617472" y="137566"/>
                  </a:lnTo>
                  <a:lnTo>
                    <a:pt x="1623212" y="145021"/>
                  </a:lnTo>
                  <a:lnTo>
                    <a:pt x="1630172" y="150342"/>
                  </a:lnTo>
                  <a:lnTo>
                    <a:pt x="1638363" y="153530"/>
                  </a:lnTo>
                  <a:lnTo>
                    <a:pt x="1647825" y="154584"/>
                  </a:lnTo>
                  <a:lnTo>
                    <a:pt x="1658010" y="153631"/>
                  </a:lnTo>
                  <a:lnTo>
                    <a:pt x="1667040" y="150774"/>
                  </a:lnTo>
                  <a:lnTo>
                    <a:pt x="1674914" y="145986"/>
                  </a:lnTo>
                  <a:lnTo>
                    <a:pt x="1679968" y="140931"/>
                  </a:lnTo>
                  <a:lnTo>
                    <a:pt x="1681607" y="139293"/>
                  </a:lnTo>
                  <a:lnTo>
                    <a:pt x="1687029" y="131025"/>
                  </a:lnTo>
                  <a:lnTo>
                    <a:pt x="1690916" y="121475"/>
                  </a:lnTo>
                  <a:lnTo>
                    <a:pt x="1693265" y="110667"/>
                  </a:lnTo>
                  <a:lnTo>
                    <a:pt x="1694053" y="98577"/>
                  </a:lnTo>
                  <a:close/>
                </a:path>
                <a:path w="1912620" h="178435">
                  <a:moveTo>
                    <a:pt x="1812544" y="101142"/>
                  </a:moveTo>
                  <a:lnTo>
                    <a:pt x="1799844" y="62445"/>
                  </a:lnTo>
                  <a:lnTo>
                    <a:pt x="1799501" y="62153"/>
                  </a:lnTo>
                  <a:lnTo>
                    <a:pt x="1795868" y="59004"/>
                  </a:lnTo>
                  <a:lnTo>
                    <a:pt x="1795868" y="101142"/>
                  </a:lnTo>
                  <a:lnTo>
                    <a:pt x="1795843" y="102730"/>
                  </a:lnTo>
                  <a:lnTo>
                    <a:pt x="1777136" y="138391"/>
                  </a:lnTo>
                  <a:lnTo>
                    <a:pt x="1763268" y="140931"/>
                  </a:lnTo>
                  <a:lnTo>
                    <a:pt x="1755927" y="140284"/>
                  </a:lnTo>
                  <a:lnTo>
                    <a:pt x="1729917" y="110604"/>
                  </a:lnTo>
                  <a:lnTo>
                    <a:pt x="1729397" y="102730"/>
                  </a:lnTo>
                  <a:lnTo>
                    <a:pt x="1729422" y="101142"/>
                  </a:lnTo>
                  <a:lnTo>
                    <a:pt x="1749259" y="64820"/>
                  </a:lnTo>
                  <a:lnTo>
                    <a:pt x="1787398" y="72440"/>
                  </a:lnTo>
                  <a:lnTo>
                    <a:pt x="1795868" y="101142"/>
                  </a:lnTo>
                  <a:lnTo>
                    <a:pt x="1795868" y="59004"/>
                  </a:lnTo>
                  <a:lnTo>
                    <a:pt x="1792833" y="56349"/>
                  </a:lnTo>
                  <a:lnTo>
                    <a:pt x="1784591" y="51981"/>
                  </a:lnTo>
                  <a:lnTo>
                    <a:pt x="1775117" y="49364"/>
                  </a:lnTo>
                  <a:lnTo>
                    <a:pt x="1764411" y="48488"/>
                  </a:lnTo>
                  <a:lnTo>
                    <a:pt x="1753120" y="49390"/>
                  </a:lnTo>
                  <a:lnTo>
                    <a:pt x="1720596" y="70726"/>
                  </a:lnTo>
                  <a:lnTo>
                    <a:pt x="1712722" y="102730"/>
                  </a:lnTo>
                  <a:lnTo>
                    <a:pt x="1713547" y="113880"/>
                  </a:lnTo>
                  <a:lnTo>
                    <a:pt x="1733423" y="146608"/>
                  </a:lnTo>
                  <a:lnTo>
                    <a:pt x="1761998" y="154584"/>
                  </a:lnTo>
                  <a:lnTo>
                    <a:pt x="1772945" y="153682"/>
                  </a:lnTo>
                  <a:lnTo>
                    <a:pt x="1782737" y="150939"/>
                  </a:lnTo>
                  <a:lnTo>
                    <a:pt x="1791373" y="146380"/>
                  </a:lnTo>
                  <a:lnTo>
                    <a:pt x="1797723" y="140931"/>
                  </a:lnTo>
                  <a:lnTo>
                    <a:pt x="1798828" y="139992"/>
                  </a:lnTo>
                  <a:lnTo>
                    <a:pt x="1804822" y="132092"/>
                  </a:lnTo>
                  <a:lnTo>
                    <a:pt x="1809115" y="122986"/>
                  </a:lnTo>
                  <a:lnTo>
                    <a:pt x="1811680" y="112674"/>
                  </a:lnTo>
                  <a:lnTo>
                    <a:pt x="1812544" y="101142"/>
                  </a:lnTo>
                  <a:close/>
                </a:path>
                <a:path w="1912620" h="178435">
                  <a:moveTo>
                    <a:pt x="1912620" y="50863"/>
                  </a:moveTo>
                  <a:lnTo>
                    <a:pt x="1894713" y="50863"/>
                  </a:lnTo>
                  <a:lnTo>
                    <a:pt x="1869313" y="93421"/>
                  </a:lnTo>
                  <a:lnTo>
                    <a:pt x="1868932" y="93421"/>
                  </a:lnTo>
                  <a:lnTo>
                    <a:pt x="1867535" y="90716"/>
                  </a:lnTo>
                  <a:lnTo>
                    <a:pt x="1866138" y="88074"/>
                  </a:lnTo>
                  <a:lnTo>
                    <a:pt x="1864741" y="85509"/>
                  </a:lnTo>
                  <a:lnTo>
                    <a:pt x="1845056" y="50863"/>
                  </a:lnTo>
                  <a:lnTo>
                    <a:pt x="1826133" y="50863"/>
                  </a:lnTo>
                  <a:lnTo>
                    <a:pt x="1859280" y="102527"/>
                  </a:lnTo>
                  <a:lnTo>
                    <a:pt x="1824736" y="152209"/>
                  </a:lnTo>
                  <a:lnTo>
                    <a:pt x="1843405" y="152209"/>
                  </a:lnTo>
                  <a:lnTo>
                    <a:pt x="1863725" y="119354"/>
                  </a:lnTo>
                  <a:lnTo>
                    <a:pt x="1866557" y="114731"/>
                  </a:lnTo>
                  <a:lnTo>
                    <a:pt x="1868043" y="112229"/>
                  </a:lnTo>
                  <a:lnTo>
                    <a:pt x="1868297" y="111633"/>
                  </a:lnTo>
                  <a:lnTo>
                    <a:pt x="1868678" y="111633"/>
                  </a:lnTo>
                  <a:lnTo>
                    <a:pt x="1870494" y="114808"/>
                  </a:lnTo>
                  <a:lnTo>
                    <a:pt x="1871980" y="117309"/>
                  </a:lnTo>
                  <a:lnTo>
                    <a:pt x="1873250" y="119354"/>
                  </a:lnTo>
                  <a:lnTo>
                    <a:pt x="1893062" y="152209"/>
                  </a:lnTo>
                  <a:lnTo>
                    <a:pt x="1911985" y="152209"/>
                  </a:lnTo>
                  <a:lnTo>
                    <a:pt x="1884908" y="111633"/>
                  </a:lnTo>
                  <a:lnTo>
                    <a:pt x="1878584" y="102133"/>
                  </a:lnTo>
                  <a:lnTo>
                    <a:pt x="1884362" y="93421"/>
                  </a:lnTo>
                  <a:lnTo>
                    <a:pt x="1912620" y="50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5705" y="5841047"/>
            <a:ext cx="2973514" cy="197751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3715" y="310387"/>
            <a:ext cx="49072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8871" y="1065403"/>
            <a:ext cx="1487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Spark</a:t>
            </a:r>
            <a:r>
              <a:rPr sz="16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78D3"/>
                </a:solidFill>
                <a:latin typeface="Segoe UI"/>
                <a:cs typeface="Segoe UI"/>
              </a:rPr>
              <a:t>Streaming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14363" y="156400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7009765" y="1498472"/>
            <a:ext cx="4261485" cy="200025"/>
            <a:chOff x="7009765" y="1498472"/>
            <a:chExt cx="4261485" cy="200025"/>
          </a:xfrm>
        </p:grpSpPr>
        <p:sp>
          <p:nvSpPr>
            <p:cNvPr id="35" name="object 35"/>
            <p:cNvSpPr/>
            <p:nvPr/>
          </p:nvSpPr>
          <p:spPr>
            <a:xfrm>
              <a:off x="7009765" y="1502536"/>
              <a:ext cx="561975" cy="151130"/>
            </a:xfrm>
            <a:custGeom>
              <a:avLst/>
              <a:gdLst/>
              <a:ahLst/>
              <a:cxnLst/>
              <a:rect l="l" t="t" r="r" b="b"/>
              <a:pathLst>
                <a:path w="561975" h="151130">
                  <a:moveTo>
                    <a:pt x="144780" y="6223"/>
                  </a:moveTo>
                  <a:lnTo>
                    <a:pt x="123952" y="6223"/>
                  </a:lnTo>
                  <a:lnTo>
                    <a:pt x="79502" y="104902"/>
                  </a:lnTo>
                  <a:lnTo>
                    <a:pt x="77851" y="108712"/>
                  </a:lnTo>
                  <a:lnTo>
                    <a:pt x="75565" y="114427"/>
                  </a:lnTo>
                  <a:lnTo>
                    <a:pt x="72644" y="122301"/>
                  </a:lnTo>
                  <a:lnTo>
                    <a:pt x="72136" y="122301"/>
                  </a:lnTo>
                  <a:lnTo>
                    <a:pt x="71120" y="118491"/>
                  </a:lnTo>
                  <a:lnTo>
                    <a:pt x="68961" y="112776"/>
                  </a:lnTo>
                  <a:lnTo>
                    <a:pt x="65532" y="105283"/>
                  </a:lnTo>
                  <a:lnTo>
                    <a:pt x="30403" y="25400"/>
                  </a:lnTo>
                  <a:lnTo>
                    <a:pt x="21971" y="6223"/>
                  </a:lnTo>
                  <a:lnTo>
                    <a:pt x="0" y="6223"/>
                  </a:lnTo>
                  <a:lnTo>
                    <a:pt x="0" y="148209"/>
                  </a:lnTo>
                  <a:lnTo>
                    <a:pt x="16129" y="148209"/>
                  </a:lnTo>
                  <a:lnTo>
                    <a:pt x="16052" y="44259"/>
                  </a:lnTo>
                  <a:lnTo>
                    <a:pt x="15849" y="36322"/>
                  </a:lnTo>
                  <a:lnTo>
                    <a:pt x="15582" y="30353"/>
                  </a:lnTo>
                  <a:lnTo>
                    <a:pt x="15240" y="25400"/>
                  </a:lnTo>
                  <a:lnTo>
                    <a:pt x="15621" y="25400"/>
                  </a:lnTo>
                  <a:lnTo>
                    <a:pt x="17145" y="31877"/>
                  </a:lnTo>
                  <a:lnTo>
                    <a:pt x="18542" y="36703"/>
                  </a:lnTo>
                  <a:lnTo>
                    <a:pt x="19939" y="39878"/>
                  </a:lnTo>
                  <a:lnTo>
                    <a:pt x="68326" y="148209"/>
                  </a:lnTo>
                  <a:lnTo>
                    <a:pt x="76454" y="148209"/>
                  </a:lnTo>
                  <a:lnTo>
                    <a:pt x="87972" y="122301"/>
                  </a:lnTo>
                  <a:lnTo>
                    <a:pt x="124968" y="39116"/>
                  </a:lnTo>
                  <a:lnTo>
                    <a:pt x="126238" y="36322"/>
                  </a:lnTo>
                  <a:lnTo>
                    <a:pt x="127635" y="31750"/>
                  </a:lnTo>
                  <a:lnTo>
                    <a:pt x="129159" y="25400"/>
                  </a:lnTo>
                  <a:lnTo>
                    <a:pt x="129540" y="25400"/>
                  </a:lnTo>
                  <a:lnTo>
                    <a:pt x="128943" y="33261"/>
                  </a:lnTo>
                  <a:lnTo>
                    <a:pt x="128498" y="40474"/>
                  </a:lnTo>
                  <a:lnTo>
                    <a:pt x="128231" y="47028"/>
                  </a:lnTo>
                  <a:lnTo>
                    <a:pt x="128143" y="148209"/>
                  </a:lnTo>
                  <a:lnTo>
                    <a:pt x="144780" y="148209"/>
                  </a:lnTo>
                  <a:lnTo>
                    <a:pt x="144780" y="25400"/>
                  </a:lnTo>
                  <a:lnTo>
                    <a:pt x="144780" y="6223"/>
                  </a:lnTo>
                  <a:close/>
                </a:path>
                <a:path w="561975" h="151130">
                  <a:moveTo>
                    <a:pt x="195453" y="46863"/>
                  </a:moveTo>
                  <a:lnTo>
                    <a:pt x="179197" y="46863"/>
                  </a:lnTo>
                  <a:lnTo>
                    <a:pt x="179197" y="148209"/>
                  </a:lnTo>
                  <a:lnTo>
                    <a:pt x="195453" y="148209"/>
                  </a:lnTo>
                  <a:lnTo>
                    <a:pt x="195453" y="46863"/>
                  </a:lnTo>
                  <a:close/>
                </a:path>
                <a:path w="561975" h="151130">
                  <a:moveTo>
                    <a:pt x="198247" y="7620"/>
                  </a:moveTo>
                  <a:lnTo>
                    <a:pt x="197231" y="5080"/>
                  </a:lnTo>
                  <a:lnTo>
                    <a:pt x="195072" y="3048"/>
                  </a:lnTo>
                  <a:lnTo>
                    <a:pt x="193040" y="1016"/>
                  </a:lnTo>
                  <a:lnTo>
                    <a:pt x="190500" y="0"/>
                  </a:lnTo>
                  <a:lnTo>
                    <a:pt x="184658" y="0"/>
                  </a:lnTo>
                  <a:lnTo>
                    <a:pt x="182118" y="1016"/>
                  </a:lnTo>
                  <a:lnTo>
                    <a:pt x="178054" y="5080"/>
                  </a:lnTo>
                  <a:lnTo>
                    <a:pt x="177038" y="7620"/>
                  </a:lnTo>
                  <a:lnTo>
                    <a:pt x="177038" y="13716"/>
                  </a:lnTo>
                  <a:lnTo>
                    <a:pt x="178054" y="16129"/>
                  </a:lnTo>
                  <a:lnTo>
                    <a:pt x="182118" y="20193"/>
                  </a:lnTo>
                  <a:lnTo>
                    <a:pt x="184658" y="21082"/>
                  </a:lnTo>
                  <a:lnTo>
                    <a:pt x="190500" y="21082"/>
                  </a:lnTo>
                  <a:lnTo>
                    <a:pt x="193040" y="20066"/>
                  </a:lnTo>
                  <a:lnTo>
                    <a:pt x="195072" y="18034"/>
                  </a:lnTo>
                  <a:lnTo>
                    <a:pt x="197231" y="16002"/>
                  </a:lnTo>
                  <a:lnTo>
                    <a:pt x="198183" y="13716"/>
                  </a:lnTo>
                  <a:lnTo>
                    <a:pt x="198247" y="7620"/>
                  </a:lnTo>
                  <a:close/>
                </a:path>
                <a:path w="561975" h="151130">
                  <a:moveTo>
                    <a:pt x="297307" y="49403"/>
                  </a:moveTo>
                  <a:lnTo>
                    <a:pt x="290449" y="46101"/>
                  </a:lnTo>
                  <a:lnTo>
                    <a:pt x="282575" y="44450"/>
                  </a:lnTo>
                  <a:lnTo>
                    <a:pt x="273685" y="44450"/>
                  </a:lnTo>
                  <a:lnTo>
                    <a:pt x="235458" y="59690"/>
                  </a:lnTo>
                  <a:lnTo>
                    <a:pt x="221107" y="99949"/>
                  </a:lnTo>
                  <a:lnTo>
                    <a:pt x="221932" y="110667"/>
                  </a:lnTo>
                  <a:lnTo>
                    <a:pt x="249745" y="147104"/>
                  </a:lnTo>
                  <a:lnTo>
                    <a:pt x="269367" y="150622"/>
                  </a:lnTo>
                  <a:lnTo>
                    <a:pt x="277101" y="150177"/>
                  </a:lnTo>
                  <a:lnTo>
                    <a:pt x="284302" y="148831"/>
                  </a:lnTo>
                  <a:lnTo>
                    <a:pt x="290957" y="146608"/>
                  </a:lnTo>
                  <a:lnTo>
                    <a:pt x="297053" y="143510"/>
                  </a:lnTo>
                  <a:lnTo>
                    <a:pt x="297053" y="136906"/>
                  </a:lnTo>
                  <a:lnTo>
                    <a:pt x="297053" y="128143"/>
                  </a:lnTo>
                  <a:lnTo>
                    <a:pt x="291122" y="131978"/>
                  </a:lnTo>
                  <a:lnTo>
                    <a:pt x="284988" y="134721"/>
                  </a:lnTo>
                  <a:lnTo>
                    <a:pt x="278650" y="136359"/>
                  </a:lnTo>
                  <a:lnTo>
                    <a:pt x="272161" y="136906"/>
                  </a:lnTo>
                  <a:lnTo>
                    <a:pt x="264655" y="136271"/>
                  </a:lnTo>
                  <a:lnTo>
                    <a:pt x="238315" y="106959"/>
                  </a:lnTo>
                  <a:lnTo>
                    <a:pt x="237744" y="98552"/>
                  </a:lnTo>
                  <a:lnTo>
                    <a:pt x="238353" y="89941"/>
                  </a:lnTo>
                  <a:lnTo>
                    <a:pt x="265722" y="58864"/>
                  </a:lnTo>
                  <a:lnTo>
                    <a:pt x="273177" y="58166"/>
                  </a:lnTo>
                  <a:lnTo>
                    <a:pt x="281686" y="58166"/>
                  </a:lnTo>
                  <a:lnTo>
                    <a:pt x="289687" y="60833"/>
                  </a:lnTo>
                  <a:lnTo>
                    <a:pt x="297307" y="66040"/>
                  </a:lnTo>
                  <a:lnTo>
                    <a:pt x="297307" y="58166"/>
                  </a:lnTo>
                  <a:lnTo>
                    <a:pt x="297307" y="49403"/>
                  </a:lnTo>
                  <a:close/>
                </a:path>
                <a:path w="561975" h="151130">
                  <a:moveTo>
                    <a:pt x="373761" y="46482"/>
                  </a:moveTo>
                  <a:lnTo>
                    <a:pt x="371602" y="45593"/>
                  </a:lnTo>
                  <a:lnTo>
                    <a:pt x="368300" y="45085"/>
                  </a:lnTo>
                  <a:lnTo>
                    <a:pt x="358267" y="45085"/>
                  </a:lnTo>
                  <a:lnTo>
                    <a:pt x="337566" y="67691"/>
                  </a:lnTo>
                  <a:lnTo>
                    <a:pt x="337185" y="67691"/>
                  </a:lnTo>
                  <a:lnTo>
                    <a:pt x="337185" y="46863"/>
                  </a:lnTo>
                  <a:lnTo>
                    <a:pt x="320929" y="46863"/>
                  </a:lnTo>
                  <a:lnTo>
                    <a:pt x="320929" y="148209"/>
                  </a:lnTo>
                  <a:lnTo>
                    <a:pt x="337185" y="148209"/>
                  </a:lnTo>
                  <a:lnTo>
                    <a:pt x="337185" y="96520"/>
                  </a:lnTo>
                  <a:lnTo>
                    <a:pt x="337604" y="88506"/>
                  </a:lnTo>
                  <a:lnTo>
                    <a:pt x="354584" y="60071"/>
                  </a:lnTo>
                  <a:lnTo>
                    <a:pt x="366903" y="60071"/>
                  </a:lnTo>
                  <a:lnTo>
                    <a:pt x="370967" y="61087"/>
                  </a:lnTo>
                  <a:lnTo>
                    <a:pt x="373761" y="63246"/>
                  </a:lnTo>
                  <a:lnTo>
                    <a:pt x="373761" y="60071"/>
                  </a:lnTo>
                  <a:lnTo>
                    <a:pt x="373761" y="46482"/>
                  </a:lnTo>
                  <a:close/>
                </a:path>
                <a:path w="561975" h="151130">
                  <a:moveTo>
                    <a:pt x="483870" y="97155"/>
                  </a:moveTo>
                  <a:lnTo>
                    <a:pt x="471170" y="58420"/>
                  </a:lnTo>
                  <a:lnTo>
                    <a:pt x="467194" y="54978"/>
                  </a:lnTo>
                  <a:lnTo>
                    <a:pt x="467194" y="97155"/>
                  </a:lnTo>
                  <a:lnTo>
                    <a:pt x="467169" y="98679"/>
                  </a:lnTo>
                  <a:lnTo>
                    <a:pt x="448525" y="134353"/>
                  </a:lnTo>
                  <a:lnTo>
                    <a:pt x="434594" y="136906"/>
                  </a:lnTo>
                  <a:lnTo>
                    <a:pt x="427253" y="136271"/>
                  </a:lnTo>
                  <a:lnTo>
                    <a:pt x="401383" y="106680"/>
                  </a:lnTo>
                  <a:lnTo>
                    <a:pt x="400837" y="98679"/>
                  </a:lnTo>
                  <a:lnTo>
                    <a:pt x="400862" y="97155"/>
                  </a:lnTo>
                  <a:lnTo>
                    <a:pt x="420585" y="60833"/>
                  </a:lnTo>
                  <a:lnTo>
                    <a:pt x="434594" y="58166"/>
                  </a:lnTo>
                  <a:lnTo>
                    <a:pt x="442023" y="58813"/>
                  </a:lnTo>
                  <a:lnTo>
                    <a:pt x="466699" y="88760"/>
                  </a:lnTo>
                  <a:lnTo>
                    <a:pt x="467194" y="97155"/>
                  </a:lnTo>
                  <a:lnTo>
                    <a:pt x="467194" y="54978"/>
                  </a:lnTo>
                  <a:lnTo>
                    <a:pt x="464159" y="52336"/>
                  </a:lnTo>
                  <a:lnTo>
                    <a:pt x="455930" y="47967"/>
                  </a:lnTo>
                  <a:lnTo>
                    <a:pt x="446443" y="45339"/>
                  </a:lnTo>
                  <a:lnTo>
                    <a:pt x="435737" y="44450"/>
                  </a:lnTo>
                  <a:lnTo>
                    <a:pt x="424510" y="45364"/>
                  </a:lnTo>
                  <a:lnTo>
                    <a:pt x="391934" y="66713"/>
                  </a:lnTo>
                  <a:lnTo>
                    <a:pt x="384175" y="98679"/>
                  </a:lnTo>
                  <a:lnTo>
                    <a:pt x="385000" y="109829"/>
                  </a:lnTo>
                  <a:lnTo>
                    <a:pt x="404812" y="142595"/>
                  </a:lnTo>
                  <a:lnTo>
                    <a:pt x="433451" y="150622"/>
                  </a:lnTo>
                  <a:lnTo>
                    <a:pt x="444373" y="149707"/>
                  </a:lnTo>
                  <a:lnTo>
                    <a:pt x="454126" y="146939"/>
                  </a:lnTo>
                  <a:lnTo>
                    <a:pt x="462711" y="142379"/>
                  </a:lnTo>
                  <a:lnTo>
                    <a:pt x="469112" y="136906"/>
                  </a:lnTo>
                  <a:lnTo>
                    <a:pt x="470154" y="136017"/>
                  </a:lnTo>
                  <a:lnTo>
                    <a:pt x="476148" y="128092"/>
                  </a:lnTo>
                  <a:lnTo>
                    <a:pt x="480441" y="118973"/>
                  </a:lnTo>
                  <a:lnTo>
                    <a:pt x="483006" y="108661"/>
                  </a:lnTo>
                  <a:lnTo>
                    <a:pt x="483870" y="97155"/>
                  </a:lnTo>
                  <a:close/>
                </a:path>
                <a:path w="561975" h="151130">
                  <a:moveTo>
                    <a:pt x="561771" y="85407"/>
                  </a:moveTo>
                  <a:lnTo>
                    <a:pt x="507746" y="85407"/>
                  </a:lnTo>
                  <a:lnTo>
                    <a:pt x="507746" y="98171"/>
                  </a:lnTo>
                  <a:lnTo>
                    <a:pt x="561771" y="98171"/>
                  </a:lnTo>
                  <a:lnTo>
                    <a:pt x="561771" y="85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0442" y="1498472"/>
              <a:ext cx="2811272" cy="2000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26827" y="1500758"/>
              <a:ext cx="844550" cy="152400"/>
            </a:xfrm>
            <a:custGeom>
              <a:avLst/>
              <a:gdLst/>
              <a:ahLst/>
              <a:cxnLst/>
              <a:rect l="l" t="t" r="r" b="b"/>
              <a:pathLst>
                <a:path w="844550" h="152400">
                  <a:moveTo>
                    <a:pt x="54025" y="87185"/>
                  </a:moveTo>
                  <a:lnTo>
                    <a:pt x="0" y="87185"/>
                  </a:lnTo>
                  <a:lnTo>
                    <a:pt x="0" y="99949"/>
                  </a:lnTo>
                  <a:lnTo>
                    <a:pt x="54025" y="99949"/>
                  </a:lnTo>
                  <a:lnTo>
                    <a:pt x="54025" y="87185"/>
                  </a:lnTo>
                  <a:close/>
                </a:path>
                <a:path w="844550" h="152400">
                  <a:moveTo>
                    <a:pt x="135763" y="48260"/>
                  </a:moveTo>
                  <a:lnTo>
                    <a:pt x="133604" y="47371"/>
                  </a:lnTo>
                  <a:lnTo>
                    <a:pt x="130302" y="46863"/>
                  </a:lnTo>
                  <a:lnTo>
                    <a:pt x="120269" y="46863"/>
                  </a:lnTo>
                  <a:lnTo>
                    <a:pt x="99568" y="69469"/>
                  </a:lnTo>
                  <a:lnTo>
                    <a:pt x="99187" y="69469"/>
                  </a:lnTo>
                  <a:lnTo>
                    <a:pt x="99187" y="48641"/>
                  </a:lnTo>
                  <a:lnTo>
                    <a:pt x="82931" y="48641"/>
                  </a:lnTo>
                  <a:lnTo>
                    <a:pt x="82931" y="149987"/>
                  </a:lnTo>
                  <a:lnTo>
                    <a:pt x="99187" y="149987"/>
                  </a:lnTo>
                  <a:lnTo>
                    <a:pt x="99187" y="98298"/>
                  </a:lnTo>
                  <a:lnTo>
                    <a:pt x="99606" y="90284"/>
                  </a:lnTo>
                  <a:lnTo>
                    <a:pt x="116586" y="61849"/>
                  </a:lnTo>
                  <a:lnTo>
                    <a:pt x="128905" y="61849"/>
                  </a:lnTo>
                  <a:lnTo>
                    <a:pt x="132969" y="62865"/>
                  </a:lnTo>
                  <a:lnTo>
                    <a:pt x="135763" y="65024"/>
                  </a:lnTo>
                  <a:lnTo>
                    <a:pt x="135763" y="61849"/>
                  </a:lnTo>
                  <a:lnTo>
                    <a:pt x="135763" y="48260"/>
                  </a:lnTo>
                  <a:close/>
                </a:path>
                <a:path w="844550" h="152400">
                  <a:moveTo>
                    <a:pt x="234569" y="94869"/>
                  </a:moveTo>
                  <a:lnTo>
                    <a:pt x="234226" y="89662"/>
                  </a:lnTo>
                  <a:lnTo>
                    <a:pt x="233870" y="84061"/>
                  </a:lnTo>
                  <a:lnTo>
                    <a:pt x="231813" y="74510"/>
                  </a:lnTo>
                  <a:lnTo>
                    <a:pt x="228396" y="66205"/>
                  </a:lnTo>
                  <a:lnTo>
                    <a:pt x="224155" y="59944"/>
                  </a:lnTo>
                  <a:lnTo>
                    <a:pt x="223647" y="59182"/>
                  </a:lnTo>
                  <a:lnTo>
                    <a:pt x="217932" y="53797"/>
                  </a:lnTo>
                  <a:lnTo>
                    <a:pt x="217932" y="89662"/>
                  </a:lnTo>
                  <a:lnTo>
                    <a:pt x="163195" y="89662"/>
                  </a:lnTo>
                  <a:lnTo>
                    <a:pt x="164465" y="80772"/>
                  </a:lnTo>
                  <a:lnTo>
                    <a:pt x="167640" y="73660"/>
                  </a:lnTo>
                  <a:lnTo>
                    <a:pt x="178435" y="62611"/>
                  </a:lnTo>
                  <a:lnTo>
                    <a:pt x="184912" y="59944"/>
                  </a:lnTo>
                  <a:lnTo>
                    <a:pt x="200406" y="59944"/>
                  </a:lnTo>
                  <a:lnTo>
                    <a:pt x="206629" y="62484"/>
                  </a:lnTo>
                  <a:lnTo>
                    <a:pt x="215519" y="72898"/>
                  </a:lnTo>
                  <a:lnTo>
                    <a:pt x="217805" y="80264"/>
                  </a:lnTo>
                  <a:lnTo>
                    <a:pt x="217932" y="89662"/>
                  </a:lnTo>
                  <a:lnTo>
                    <a:pt x="217932" y="53797"/>
                  </a:lnTo>
                  <a:lnTo>
                    <a:pt x="217639" y="53517"/>
                  </a:lnTo>
                  <a:lnTo>
                    <a:pt x="210489" y="49466"/>
                  </a:lnTo>
                  <a:lnTo>
                    <a:pt x="202209" y="47040"/>
                  </a:lnTo>
                  <a:lnTo>
                    <a:pt x="192786" y="46228"/>
                  </a:lnTo>
                  <a:lnTo>
                    <a:pt x="183273" y="47167"/>
                  </a:lnTo>
                  <a:lnTo>
                    <a:pt x="149504" y="78270"/>
                  </a:lnTo>
                  <a:lnTo>
                    <a:pt x="146177" y="99695"/>
                  </a:lnTo>
                  <a:lnTo>
                    <a:pt x="146926" y="111493"/>
                  </a:lnTo>
                  <a:lnTo>
                    <a:pt x="172974" y="148907"/>
                  </a:lnTo>
                  <a:lnTo>
                    <a:pt x="192151" y="152400"/>
                  </a:lnTo>
                  <a:lnTo>
                    <a:pt x="202577" y="151790"/>
                  </a:lnTo>
                  <a:lnTo>
                    <a:pt x="211937" y="149948"/>
                  </a:lnTo>
                  <a:lnTo>
                    <a:pt x="220243" y="146888"/>
                  </a:lnTo>
                  <a:lnTo>
                    <a:pt x="227457" y="142621"/>
                  </a:lnTo>
                  <a:lnTo>
                    <a:pt x="227457" y="138684"/>
                  </a:lnTo>
                  <a:lnTo>
                    <a:pt x="227457" y="127381"/>
                  </a:lnTo>
                  <a:lnTo>
                    <a:pt x="220116" y="132308"/>
                  </a:lnTo>
                  <a:lnTo>
                    <a:pt x="212420" y="135851"/>
                  </a:lnTo>
                  <a:lnTo>
                    <a:pt x="204355" y="137972"/>
                  </a:lnTo>
                  <a:lnTo>
                    <a:pt x="195961" y="138684"/>
                  </a:lnTo>
                  <a:lnTo>
                    <a:pt x="188747" y="138112"/>
                  </a:lnTo>
                  <a:lnTo>
                    <a:pt x="162941" y="103378"/>
                  </a:lnTo>
                  <a:lnTo>
                    <a:pt x="234569" y="103378"/>
                  </a:lnTo>
                  <a:lnTo>
                    <a:pt x="234569" y="94869"/>
                  </a:lnTo>
                  <a:close/>
                </a:path>
                <a:path w="844550" h="152400">
                  <a:moveTo>
                    <a:pt x="332232" y="84074"/>
                  </a:moveTo>
                  <a:lnTo>
                    <a:pt x="330009" y="67500"/>
                  </a:lnTo>
                  <a:lnTo>
                    <a:pt x="325742" y="59944"/>
                  </a:lnTo>
                  <a:lnTo>
                    <a:pt x="323342" y="55676"/>
                  </a:lnTo>
                  <a:lnTo>
                    <a:pt x="312191" y="48590"/>
                  </a:lnTo>
                  <a:lnTo>
                    <a:pt x="296545" y="46228"/>
                  </a:lnTo>
                  <a:lnTo>
                    <a:pt x="287083" y="46824"/>
                  </a:lnTo>
                  <a:lnTo>
                    <a:pt x="278193" y="48615"/>
                  </a:lnTo>
                  <a:lnTo>
                    <a:pt x="269862" y="51587"/>
                  </a:lnTo>
                  <a:lnTo>
                    <a:pt x="262128" y="55753"/>
                  </a:lnTo>
                  <a:lnTo>
                    <a:pt x="262128" y="72390"/>
                  </a:lnTo>
                  <a:lnTo>
                    <a:pt x="269697" y="66967"/>
                  </a:lnTo>
                  <a:lnTo>
                    <a:pt x="277723" y="63080"/>
                  </a:lnTo>
                  <a:lnTo>
                    <a:pt x="286219" y="60731"/>
                  </a:lnTo>
                  <a:lnTo>
                    <a:pt x="295148" y="59944"/>
                  </a:lnTo>
                  <a:lnTo>
                    <a:pt x="304304" y="61569"/>
                  </a:lnTo>
                  <a:lnTo>
                    <a:pt x="310857" y="66408"/>
                  </a:lnTo>
                  <a:lnTo>
                    <a:pt x="314782" y="74472"/>
                  </a:lnTo>
                  <a:lnTo>
                    <a:pt x="316103" y="85725"/>
                  </a:lnTo>
                  <a:lnTo>
                    <a:pt x="316103" y="98679"/>
                  </a:lnTo>
                  <a:lnTo>
                    <a:pt x="316103" y="117475"/>
                  </a:lnTo>
                  <a:lnTo>
                    <a:pt x="313436" y="124587"/>
                  </a:lnTo>
                  <a:lnTo>
                    <a:pt x="302895" y="135890"/>
                  </a:lnTo>
                  <a:lnTo>
                    <a:pt x="296291" y="138684"/>
                  </a:lnTo>
                  <a:lnTo>
                    <a:pt x="282321" y="138684"/>
                  </a:lnTo>
                  <a:lnTo>
                    <a:pt x="277622" y="137160"/>
                  </a:lnTo>
                  <a:lnTo>
                    <a:pt x="274193" y="133985"/>
                  </a:lnTo>
                  <a:lnTo>
                    <a:pt x="270637" y="130810"/>
                  </a:lnTo>
                  <a:lnTo>
                    <a:pt x="268859" y="126873"/>
                  </a:lnTo>
                  <a:lnTo>
                    <a:pt x="268859" y="115062"/>
                  </a:lnTo>
                  <a:lnTo>
                    <a:pt x="270764" y="110363"/>
                  </a:lnTo>
                  <a:lnTo>
                    <a:pt x="278384" y="105029"/>
                  </a:lnTo>
                  <a:lnTo>
                    <a:pt x="284099" y="103124"/>
                  </a:lnTo>
                  <a:lnTo>
                    <a:pt x="316103" y="98679"/>
                  </a:lnTo>
                  <a:lnTo>
                    <a:pt x="316103" y="85725"/>
                  </a:lnTo>
                  <a:lnTo>
                    <a:pt x="271018" y="93827"/>
                  </a:lnTo>
                  <a:lnTo>
                    <a:pt x="252222" y="123063"/>
                  </a:lnTo>
                  <a:lnTo>
                    <a:pt x="252222" y="131953"/>
                  </a:lnTo>
                  <a:lnTo>
                    <a:pt x="255016" y="138938"/>
                  </a:lnTo>
                  <a:lnTo>
                    <a:pt x="260731" y="144399"/>
                  </a:lnTo>
                  <a:lnTo>
                    <a:pt x="266446" y="149733"/>
                  </a:lnTo>
                  <a:lnTo>
                    <a:pt x="274320" y="152400"/>
                  </a:lnTo>
                  <a:lnTo>
                    <a:pt x="284480" y="152400"/>
                  </a:lnTo>
                  <a:lnTo>
                    <a:pt x="294144" y="151257"/>
                  </a:lnTo>
                  <a:lnTo>
                    <a:pt x="302552" y="147828"/>
                  </a:lnTo>
                  <a:lnTo>
                    <a:pt x="309714" y="142113"/>
                  </a:lnTo>
                  <a:lnTo>
                    <a:pt x="312229" y="138684"/>
                  </a:lnTo>
                  <a:lnTo>
                    <a:pt x="315595" y="134112"/>
                  </a:lnTo>
                  <a:lnTo>
                    <a:pt x="316103" y="134112"/>
                  </a:lnTo>
                  <a:lnTo>
                    <a:pt x="316103" y="149987"/>
                  </a:lnTo>
                  <a:lnTo>
                    <a:pt x="332232" y="149987"/>
                  </a:lnTo>
                  <a:lnTo>
                    <a:pt x="332232" y="134112"/>
                  </a:lnTo>
                  <a:lnTo>
                    <a:pt x="332232" y="98679"/>
                  </a:lnTo>
                  <a:lnTo>
                    <a:pt x="332232" y="84074"/>
                  </a:lnTo>
                  <a:close/>
                </a:path>
                <a:path w="844550" h="152400">
                  <a:moveTo>
                    <a:pt x="379603" y="0"/>
                  </a:moveTo>
                  <a:lnTo>
                    <a:pt x="363347" y="0"/>
                  </a:lnTo>
                  <a:lnTo>
                    <a:pt x="363347" y="149987"/>
                  </a:lnTo>
                  <a:lnTo>
                    <a:pt x="379603" y="149987"/>
                  </a:lnTo>
                  <a:lnTo>
                    <a:pt x="379603" y="0"/>
                  </a:lnTo>
                  <a:close/>
                </a:path>
                <a:path w="844550" h="152400">
                  <a:moveTo>
                    <a:pt x="517017" y="48641"/>
                  </a:moveTo>
                  <a:lnTo>
                    <a:pt x="491490" y="48641"/>
                  </a:lnTo>
                  <a:lnTo>
                    <a:pt x="491490" y="18669"/>
                  </a:lnTo>
                  <a:lnTo>
                    <a:pt x="475234" y="23876"/>
                  </a:lnTo>
                  <a:lnTo>
                    <a:pt x="475234" y="48641"/>
                  </a:lnTo>
                  <a:lnTo>
                    <a:pt x="457835" y="48641"/>
                  </a:lnTo>
                  <a:lnTo>
                    <a:pt x="457835" y="62484"/>
                  </a:lnTo>
                  <a:lnTo>
                    <a:pt x="475234" y="62484"/>
                  </a:lnTo>
                  <a:lnTo>
                    <a:pt x="475234" y="122428"/>
                  </a:lnTo>
                  <a:lnTo>
                    <a:pt x="476897" y="135432"/>
                  </a:lnTo>
                  <a:lnTo>
                    <a:pt x="481888" y="144716"/>
                  </a:lnTo>
                  <a:lnTo>
                    <a:pt x="490232" y="150291"/>
                  </a:lnTo>
                  <a:lnTo>
                    <a:pt x="501904" y="152146"/>
                  </a:lnTo>
                  <a:lnTo>
                    <a:pt x="508127" y="152146"/>
                  </a:lnTo>
                  <a:lnTo>
                    <a:pt x="513207" y="151130"/>
                  </a:lnTo>
                  <a:lnTo>
                    <a:pt x="517017" y="148971"/>
                  </a:lnTo>
                  <a:lnTo>
                    <a:pt x="517017" y="138557"/>
                  </a:lnTo>
                  <a:lnTo>
                    <a:pt x="517017" y="135128"/>
                  </a:lnTo>
                  <a:lnTo>
                    <a:pt x="514096" y="137414"/>
                  </a:lnTo>
                  <a:lnTo>
                    <a:pt x="510540" y="138557"/>
                  </a:lnTo>
                  <a:lnTo>
                    <a:pt x="501142" y="138557"/>
                  </a:lnTo>
                  <a:lnTo>
                    <a:pt x="497332" y="137033"/>
                  </a:lnTo>
                  <a:lnTo>
                    <a:pt x="495046" y="134112"/>
                  </a:lnTo>
                  <a:lnTo>
                    <a:pt x="492633" y="131191"/>
                  </a:lnTo>
                  <a:lnTo>
                    <a:pt x="491490" y="126365"/>
                  </a:lnTo>
                  <a:lnTo>
                    <a:pt x="491490" y="62484"/>
                  </a:lnTo>
                  <a:lnTo>
                    <a:pt x="517017" y="62484"/>
                  </a:lnTo>
                  <a:lnTo>
                    <a:pt x="517017" y="48641"/>
                  </a:lnTo>
                  <a:close/>
                </a:path>
                <a:path w="844550" h="152400">
                  <a:moveTo>
                    <a:pt x="554863" y="48641"/>
                  </a:moveTo>
                  <a:lnTo>
                    <a:pt x="538607" y="48641"/>
                  </a:lnTo>
                  <a:lnTo>
                    <a:pt x="538607" y="149987"/>
                  </a:lnTo>
                  <a:lnTo>
                    <a:pt x="554863" y="149987"/>
                  </a:lnTo>
                  <a:lnTo>
                    <a:pt x="554863" y="48641"/>
                  </a:lnTo>
                  <a:close/>
                </a:path>
                <a:path w="844550" h="152400">
                  <a:moveTo>
                    <a:pt x="557657" y="9398"/>
                  </a:moveTo>
                  <a:lnTo>
                    <a:pt x="556641" y="6858"/>
                  </a:lnTo>
                  <a:lnTo>
                    <a:pt x="554482" y="4826"/>
                  </a:lnTo>
                  <a:lnTo>
                    <a:pt x="552450" y="2794"/>
                  </a:lnTo>
                  <a:lnTo>
                    <a:pt x="549910" y="1778"/>
                  </a:lnTo>
                  <a:lnTo>
                    <a:pt x="544068" y="1778"/>
                  </a:lnTo>
                  <a:lnTo>
                    <a:pt x="541528" y="2794"/>
                  </a:lnTo>
                  <a:lnTo>
                    <a:pt x="537464" y="6858"/>
                  </a:lnTo>
                  <a:lnTo>
                    <a:pt x="536448" y="9398"/>
                  </a:lnTo>
                  <a:lnTo>
                    <a:pt x="536448" y="15494"/>
                  </a:lnTo>
                  <a:lnTo>
                    <a:pt x="537464" y="17907"/>
                  </a:lnTo>
                  <a:lnTo>
                    <a:pt x="541528" y="21971"/>
                  </a:lnTo>
                  <a:lnTo>
                    <a:pt x="544068" y="22860"/>
                  </a:lnTo>
                  <a:lnTo>
                    <a:pt x="549910" y="22860"/>
                  </a:lnTo>
                  <a:lnTo>
                    <a:pt x="552450" y="21844"/>
                  </a:lnTo>
                  <a:lnTo>
                    <a:pt x="554482" y="19812"/>
                  </a:lnTo>
                  <a:lnTo>
                    <a:pt x="556641" y="17780"/>
                  </a:lnTo>
                  <a:lnTo>
                    <a:pt x="557593" y="15494"/>
                  </a:lnTo>
                  <a:lnTo>
                    <a:pt x="557657" y="9398"/>
                  </a:lnTo>
                  <a:close/>
                </a:path>
                <a:path w="844550" h="152400">
                  <a:moveTo>
                    <a:pt x="731266" y="87503"/>
                  </a:moveTo>
                  <a:lnTo>
                    <a:pt x="712457" y="48831"/>
                  </a:lnTo>
                  <a:lnTo>
                    <a:pt x="697865" y="46228"/>
                  </a:lnTo>
                  <a:lnTo>
                    <a:pt x="687336" y="47548"/>
                  </a:lnTo>
                  <a:lnTo>
                    <a:pt x="678218" y="51473"/>
                  </a:lnTo>
                  <a:lnTo>
                    <a:pt x="670521" y="58026"/>
                  </a:lnTo>
                  <a:lnTo>
                    <a:pt x="664210" y="67183"/>
                  </a:lnTo>
                  <a:lnTo>
                    <a:pt x="662305" y="60960"/>
                  </a:lnTo>
                  <a:lnTo>
                    <a:pt x="661581" y="59944"/>
                  </a:lnTo>
                  <a:lnTo>
                    <a:pt x="658749" y="55880"/>
                  </a:lnTo>
                  <a:lnTo>
                    <a:pt x="653542" y="52070"/>
                  </a:lnTo>
                  <a:lnTo>
                    <a:pt x="648462" y="48133"/>
                  </a:lnTo>
                  <a:lnTo>
                    <a:pt x="642366" y="46228"/>
                  </a:lnTo>
                  <a:lnTo>
                    <a:pt x="635508" y="46228"/>
                  </a:lnTo>
                  <a:lnTo>
                    <a:pt x="625754" y="47396"/>
                  </a:lnTo>
                  <a:lnTo>
                    <a:pt x="617283" y="50863"/>
                  </a:lnTo>
                  <a:lnTo>
                    <a:pt x="610031" y="56629"/>
                  </a:lnTo>
                  <a:lnTo>
                    <a:pt x="604012" y="64643"/>
                  </a:lnTo>
                  <a:lnTo>
                    <a:pt x="603631" y="64643"/>
                  </a:lnTo>
                  <a:lnTo>
                    <a:pt x="603631" y="48641"/>
                  </a:lnTo>
                  <a:lnTo>
                    <a:pt x="587375" y="48641"/>
                  </a:lnTo>
                  <a:lnTo>
                    <a:pt x="587375" y="149987"/>
                  </a:lnTo>
                  <a:lnTo>
                    <a:pt x="603631" y="149987"/>
                  </a:lnTo>
                  <a:lnTo>
                    <a:pt x="603631" y="82550"/>
                  </a:lnTo>
                  <a:lnTo>
                    <a:pt x="605917" y="74803"/>
                  </a:lnTo>
                  <a:lnTo>
                    <a:pt x="610616" y="68834"/>
                  </a:lnTo>
                  <a:lnTo>
                    <a:pt x="613816" y="64643"/>
                  </a:lnTo>
                  <a:lnTo>
                    <a:pt x="615188" y="62865"/>
                  </a:lnTo>
                  <a:lnTo>
                    <a:pt x="621030" y="59944"/>
                  </a:lnTo>
                  <a:lnTo>
                    <a:pt x="628142" y="59944"/>
                  </a:lnTo>
                  <a:lnTo>
                    <a:pt x="638225" y="61810"/>
                  </a:lnTo>
                  <a:lnTo>
                    <a:pt x="645452" y="67398"/>
                  </a:lnTo>
                  <a:lnTo>
                    <a:pt x="649795" y="76720"/>
                  </a:lnTo>
                  <a:lnTo>
                    <a:pt x="651256" y="89789"/>
                  </a:lnTo>
                  <a:lnTo>
                    <a:pt x="651256" y="149987"/>
                  </a:lnTo>
                  <a:lnTo>
                    <a:pt x="667512" y="149987"/>
                  </a:lnTo>
                  <a:lnTo>
                    <a:pt x="667512" y="83312"/>
                  </a:lnTo>
                  <a:lnTo>
                    <a:pt x="669925" y="75692"/>
                  </a:lnTo>
                  <a:lnTo>
                    <a:pt x="674751" y="69469"/>
                  </a:lnTo>
                  <a:lnTo>
                    <a:pt x="676478" y="67183"/>
                  </a:lnTo>
                  <a:lnTo>
                    <a:pt x="679577" y="63119"/>
                  </a:lnTo>
                  <a:lnTo>
                    <a:pt x="685419" y="59944"/>
                  </a:lnTo>
                  <a:lnTo>
                    <a:pt x="700532" y="59944"/>
                  </a:lnTo>
                  <a:lnTo>
                    <a:pt x="706374" y="62484"/>
                  </a:lnTo>
                  <a:lnTo>
                    <a:pt x="709930" y="67437"/>
                  </a:lnTo>
                  <a:lnTo>
                    <a:pt x="713359" y="72390"/>
                  </a:lnTo>
                  <a:lnTo>
                    <a:pt x="715010" y="80518"/>
                  </a:lnTo>
                  <a:lnTo>
                    <a:pt x="715010" y="149987"/>
                  </a:lnTo>
                  <a:lnTo>
                    <a:pt x="731266" y="149987"/>
                  </a:lnTo>
                  <a:lnTo>
                    <a:pt x="731266" y="87503"/>
                  </a:lnTo>
                  <a:close/>
                </a:path>
                <a:path w="844550" h="152400">
                  <a:moveTo>
                    <a:pt x="844169" y="94869"/>
                  </a:moveTo>
                  <a:lnTo>
                    <a:pt x="843826" y="89662"/>
                  </a:lnTo>
                  <a:lnTo>
                    <a:pt x="843470" y="84061"/>
                  </a:lnTo>
                  <a:lnTo>
                    <a:pt x="841413" y="74510"/>
                  </a:lnTo>
                  <a:lnTo>
                    <a:pt x="837996" y="66205"/>
                  </a:lnTo>
                  <a:lnTo>
                    <a:pt x="833755" y="59944"/>
                  </a:lnTo>
                  <a:lnTo>
                    <a:pt x="833247" y="59182"/>
                  </a:lnTo>
                  <a:lnTo>
                    <a:pt x="827532" y="53797"/>
                  </a:lnTo>
                  <a:lnTo>
                    <a:pt x="827532" y="89662"/>
                  </a:lnTo>
                  <a:lnTo>
                    <a:pt x="772795" y="89662"/>
                  </a:lnTo>
                  <a:lnTo>
                    <a:pt x="774065" y="80772"/>
                  </a:lnTo>
                  <a:lnTo>
                    <a:pt x="777240" y="73660"/>
                  </a:lnTo>
                  <a:lnTo>
                    <a:pt x="788035" y="62611"/>
                  </a:lnTo>
                  <a:lnTo>
                    <a:pt x="794512" y="59944"/>
                  </a:lnTo>
                  <a:lnTo>
                    <a:pt x="810006" y="59944"/>
                  </a:lnTo>
                  <a:lnTo>
                    <a:pt x="816229" y="62484"/>
                  </a:lnTo>
                  <a:lnTo>
                    <a:pt x="825119" y="72898"/>
                  </a:lnTo>
                  <a:lnTo>
                    <a:pt x="827405" y="80264"/>
                  </a:lnTo>
                  <a:lnTo>
                    <a:pt x="827532" y="89662"/>
                  </a:lnTo>
                  <a:lnTo>
                    <a:pt x="827532" y="53797"/>
                  </a:lnTo>
                  <a:lnTo>
                    <a:pt x="827239" y="53517"/>
                  </a:lnTo>
                  <a:lnTo>
                    <a:pt x="820089" y="49466"/>
                  </a:lnTo>
                  <a:lnTo>
                    <a:pt x="811809" y="47040"/>
                  </a:lnTo>
                  <a:lnTo>
                    <a:pt x="802386" y="46228"/>
                  </a:lnTo>
                  <a:lnTo>
                    <a:pt x="792873" y="47167"/>
                  </a:lnTo>
                  <a:lnTo>
                    <a:pt x="759104" y="78270"/>
                  </a:lnTo>
                  <a:lnTo>
                    <a:pt x="755777" y="99695"/>
                  </a:lnTo>
                  <a:lnTo>
                    <a:pt x="756526" y="111493"/>
                  </a:lnTo>
                  <a:lnTo>
                    <a:pt x="782574" y="148907"/>
                  </a:lnTo>
                  <a:lnTo>
                    <a:pt x="801751" y="152400"/>
                  </a:lnTo>
                  <a:lnTo>
                    <a:pt x="812177" y="151790"/>
                  </a:lnTo>
                  <a:lnTo>
                    <a:pt x="821537" y="149948"/>
                  </a:lnTo>
                  <a:lnTo>
                    <a:pt x="829843" y="146888"/>
                  </a:lnTo>
                  <a:lnTo>
                    <a:pt x="837057" y="142621"/>
                  </a:lnTo>
                  <a:lnTo>
                    <a:pt x="837057" y="138684"/>
                  </a:lnTo>
                  <a:lnTo>
                    <a:pt x="837057" y="127381"/>
                  </a:lnTo>
                  <a:lnTo>
                    <a:pt x="829716" y="132308"/>
                  </a:lnTo>
                  <a:lnTo>
                    <a:pt x="822020" y="135851"/>
                  </a:lnTo>
                  <a:lnTo>
                    <a:pt x="813955" y="137972"/>
                  </a:lnTo>
                  <a:lnTo>
                    <a:pt x="805561" y="138684"/>
                  </a:lnTo>
                  <a:lnTo>
                    <a:pt x="798347" y="138112"/>
                  </a:lnTo>
                  <a:lnTo>
                    <a:pt x="772541" y="103378"/>
                  </a:lnTo>
                  <a:lnTo>
                    <a:pt x="844169" y="103378"/>
                  </a:lnTo>
                  <a:lnTo>
                    <a:pt x="844169" y="94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000113" y="1744598"/>
            <a:ext cx="746760" cy="198120"/>
          </a:xfrm>
          <a:custGeom>
            <a:avLst/>
            <a:gdLst/>
            <a:ahLst/>
            <a:cxnLst/>
            <a:rect l="l" t="t" r="r" b="b"/>
            <a:pathLst>
              <a:path w="746759" h="198119">
                <a:moveTo>
                  <a:pt x="291461" y="59943"/>
                </a:moveTo>
                <a:lnTo>
                  <a:pt x="260857" y="59943"/>
                </a:lnTo>
                <a:lnTo>
                  <a:pt x="270025" y="61561"/>
                </a:lnTo>
                <a:lnTo>
                  <a:pt x="276574" y="66405"/>
                </a:lnTo>
                <a:lnTo>
                  <a:pt x="280503" y="74463"/>
                </a:lnTo>
                <a:lnTo>
                  <a:pt x="281812" y="85725"/>
                </a:lnTo>
                <a:lnTo>
                  <a:pt x="251332" y="90042"/>
                </a:lnTo>
                <a:lnTo>
                  <a:pt x="236737" y="93827"/>
                </a:lnTo>
                <a:lnTo>
                  <a:pt x="226298" y="100599"/>
                </a:lnTo>
                <a:lnTo>
                  <a:pt x="220023" y="110362"/>
                </a:lnTo>
                <a:lnTo>
                  <a:pt x="217931" y="123062"/>
                </a:lnTo>
                <a:lnTo>
                  <a:pt x="217931" y="131952"/>
                </a:lnTo>
                <a:lnTo>
                  <a:pt x="220725" y="138937"/>
                </a:lnTo>
                <a:lnTo>
                  <a:pt x="226440" y="144399"/>
                </a:lnTo>
                <a:lnTo>
                  <a:pt x="232155" y="149733"/>
                </a:lnTo>
                <a:lnTo>
                  <a:pt x="240029" y="152400"/>
                </a:lnTo>
                <a:lnTo>
                  <a:pt x="250189" y="152400"/>
                </a:lnTo>
                <a:lnTo>
                  <a:pt x="259855" y="151256"/>
                </a:lnTo>
                <a:lnTo>
                  <a:pt x="268271" y="147827"/>
                </a:lnTo>
                <a:lnTo>
                  <a:pt x="275425" y="142112"/>
                </a:lnTo>
                <a:lnTo>
                  <a:pt x="277945" y="138684"/>
                </a:lnTo>
                <a:lnTo>
                  <a:pt x="248030" y="138684"/>
                </a:lnTo>
                <a:lnTo>
                  <a:pt x="243331" y="137160"/>
                </a:lnTo>
                <a:lnTo>
                  <a:pt x="239902" y="133985"/>
                </a:lnTo>
                <a:lnTo>
                  <a:pt x="236346" y="130810"/>
                </a:lnTo>
                <a:lnTo>
                  <a:pt x="234568" y="126873"/>
                </a:lnTo>
                <a:lnTo>
                  <a:pt x="234568" y="115062"/>
                </a:lnTo>
                <a:lnTo>
                  <a:pt x="236473" y="110362"/>
                </a:lnTo>
                <a:lnTo>
                  <a:pt x="244093" y="105028"/>
                </a:lnTo>
                <a:lnTo>
                  <a:pt x="249808" y="103124"/>
                </a:lnTo>
                <a:lnTo>
                  <a:pt x="281812" y="98678"/>
                </a:lnTo>
                <a:lnTo>
                  <a:pt x="297941" y="98678"/>
                </a:lnTo>
                <a:lnTo>
                  <a:pt x="297941" y="84074"/>
                </a:lnTo>
                <a:lnTo>
                  <a:pt x="295723" y="67498"/>
                </a:lnTo>
                <a:lnTo>
                  <a:pt x="291461" y="59943"/>
                </a:lnTo>
                <a:close/>
              </a:path>
              <a:path w="746759" h="198119">
                <a:moveTo>
                  <a:pt x="297941" y="134112"/>
                </a:moveTo>
                <a:lnTo>
                  <a:pt x="281812" y="134112"/>
                </a:lnTo>
                <a:lnTo>
                  <a:pt x="281812" y="149987"/>
                </a:lnTo>
                <a:lnTo>
                  <a:pt x="297941" y="149987"/>
                </a:lnTo>
                <a:lnTo>
                  <a:pt x="297941" y="134112"/>
                </a:lnTo>
                <a:close/>
              </a:path>
              <a:path w="746759" h="198119">
                <a:moveTo>
                  <a:pt x="297941" y="98678"/>
                </a:moveTo>
                <a:lnTo>
                  <a:pt x="281812" y="98678"/>
                </a:lnTo>
                <a:lnTo>
                  <a:pt x="281812" y="117475"/>
                </a:lnTo>
                <a:lnTo>
                  <a:pt x="279145" y="124587"/>
                </a:lnTo>
                <a:lnTo>
                  <a:pt x="268604" y="135889"/>
                </a:lnTo>
                <a:lnTo>
                  <a:pt x="262000" y="138684"/>
                </a:lnTo>
                <a:lnTo>
                  <a:pt x="277945" y="138684"/>
                </a:lnTo>
                <a:lnTo>
                  <a:pt x="281304" y="134112"/>
                </a:lnTo>
                <a:lnTo>
                  <a:pt x="297941" y="134112"/>
                </a:lnTo>
                <a:lnTo>
                  <a:pt x="297941" y="98678"/>
                </a:lnTo>
                <a:close/>
              </a:path>
              <a:path w="746759" h="198119">
                <a:moveTo>
                  <a:pt x="262254" y="46227"/>
                </a:moveTo>
                <a:lnTo>
                  <a:pt x="252805" y="46823"/>
                </a:lnTo>
                <a:lnTo>
                  <a:pt x="243903" y="48609"/>
                </a:lnTo>
                <a:lnTo>
                  <a:pt x="235573" y="51585"/>
                </a:lnTo>
                <a:lnTo>
                  <a:pt x="227837" y="55752"/>
                </a:lnTo>
                <a:lnTo>
                  <a:pt x="227837" y="72389"/>
                </a:lnTo>
                <a:lnTo>
                  <a:pt x="235408" y="66962"/>
                </a:lnTo>
                <a:lnTo>
                  <a:pt x="243443" y="63071"/>
                </a:lnTo>
                <a:lnTo>
                  <a:pt x="251930" y="60727"/>
                </a:lnTo>
                <a:lnTo>
                  <a:pt x="260857" y="59943"/>
                </a:lnTo>
                <a:lnTo>
                  <a:pt x="291461" y="59943"/>
                </a:lnTo>
                <a:lnTo>
                  <a:pt x="289051" y="55673"/>
                </a:lnTo>
                <a:lnTo>
                  <a:pt x="277903" y="48587"/>
                </a:lnTo>
                <a:lnTo>
                  <a:pt x="262254" y="46227"/>
                </a:lnTo>
                <a:close/>
              </a:path>
              <a:path w="746759" h="198119">
                <a:moveTo>
                  <a:pt x="73529" y="59943"/>
                </a:moveTo>
                <a:lnTo>
                  <a:pt x="42925" y="59943"/>
                </a:lnTo>
                <a:lnTo>
                  <a:pt x="52093" y="61561"/>
                </a:lnTo>
                <a:lnTo>
                  <a:pt x="58642" y="66405"/>
                </a:lnTo>
                <a:lnTo>
                  <a:pt x="62571" y="74463"/>
                </a:lnTo>
                <a:lnTo>
                  <a:pt x="63880" y="85725"/>
                </a:lnTo>
                <a:lnTo>
                  <a:pt x="33400" y="90042"/>
                </a:lnTo>
                <a:lnTo>
                  <a:pt x="18805" y="93827"/>
                </a:lnTo>
                <a:lnTo>
                  <a:pt x="8366" y="100599"/>
                </a:lnTo>
                <a:lnTo>
                  <a:pt x="2091" y="110362"/>
                </a:lnTo>
                <a:lnTo>
                  <a:pt x="0" y="123062"/>
                </a:lnTo>
                <a:lnTo>
                  <a:pt x="0" y="131952"/>
                </a:lnTo>
                <a:lnTo>
                  <a:pt x="2793" y="138937"/>
                </a:lnTo>
                <a:lnTo>
                  <a:pt x="8508" y="144399"/>
                </a:lnTo>
                <a:lnTo>
                  <a:pt x="14223" y="149733"/>
                </a:lnTo>
                <a:lnTo>
                  <a:pt x="22097" y="152400"/>
                </a:lnTo>
                <a:lnTo>
                  <a:pt x="32257" y="152400"/>
                </a:lnTo>
                <a:lnTo>
                  <a:pt x="41923" y="151256"/>
                </a:lnTo>
                <a:lnTo>
                  <a:pt x="50339" y="147827"/>
                </a:lnTo>
                <a:lnTo>
                  <a:pt x="57493" y="142112"/>
                </a:lnTo>
                <a:lnTo>
                  <a:pt x="60013" y="138684"/>
                </a:lnTo>
                <a:lnTo>
                  <a:pt x="30098" y="138684"/>
                </a:lnTo>
                <a:lnTo>
                  <a:pt x="25400" y="137160"/>
                </a:lnTo>
                <a:lnTo>
                  <a:pt x="21970" y="133985"/>
                </a:lnTo>
                <a:lnTo>
                  <a:pt x="18414" y="130810"/>
                </a:lnTo>
                <a:lnTo>
                  <a:pt x="16636" y="126873"/>
                </a:lnTo>
                <a:lnTo>
                  <a:pt x="16636" y="115062"/>
                </a:lnTo>
                <a:lnTo>
                  <a:pt x="18541" y="110362"/>
                </a:lnTo>
                <a:lnTo>
                  <a:pt x="26161" y="105028"/>
                </a:lnTo>
                <a:lnTo>
                  <a:pt x="31876" y="103124"/>
                </a:lnTo>
                <a:lnTo>
                  <a:pt x="63880" y="98678"/>
                </a:lnTo>
                <a:lnTo>
                  <a:pt x="80009" y="98678"/>
                </a:lnTo>
                <a:lnTo>
                  <a:pt x="80009" y="84074"/>
                </a:lnTo>
                <a:lnTo>
                  <a:pt x="77791" y="67498"/>
                </a:lnTo>
                <a:lnTo>
                  <a:pt x="73529" y="59943"/>
                </a:lnTo>
                <a:close/>
              </a:path>
              <a:path w="746759" h="198119">
                <a:moveTo>
                  <a:pt x="80009" y="134112"/>
                </a:moveTo>
                <a:lnTo>
                  <a:pt x="63880" y="134112"/>
                </a:lnTo>
                <a:lnTo>
                  <a:pt x="63880" y="149987"/>
                </a:lnTo>
                <a:lnTo>
                  <a:pt x="80009" y="149987"/>
                </a:lnTo>
                <a:lnTo>
                  <a:pt x="80009" y="134112"/>
                </a:lnTo>
                <a:close/>
              </a:path>
              <a:path w="746759" h="198119">
                <a:moveTo>
                  <a:pt x="80009" y="98678"/>
                </a:moveTo>
                <a:lnTo>
                  <a:pt x="63880" y="98678"/>
                </a:lnTo>
                <a:lnTo>
                  <a:pt x="63880" y="117475"/>
                </a:lnTo>
                <a:lnTo>
                  <a:pt x="61213" y="124587"/>
                </a:lnTo>
                <a:lnTo>
                  <a:pt x="50672" y="135889"/>
                </a:lnTo>
                <a:lnTo>
                  <a:pt x="44068" y="138684"/>
                </a:lnTo>
                <a:lnTo>
                  <a:pt x="60013" y="138684"/>
                </a:lnTo>
                <a:lnTo>
                  <a:pt x="63372" y="134112"/>
                </a:lnTo>
                <a:lnTo>
                  <a:pt x="80009" y="134112"/>
                </a:lnTo>
                <a:lnTo>
                  <a:pt x="80009" y="98678"/>
                </a:lnTo>
                <a:close/>
              </a:path>
              <a:path w="746759" h="198119">
                <a:moveTo>
                  <a:pt x="44322" y="46227"/>
                </a:moveTo>
                <a:lnTo>
                  <a:pt x="34873" y="46823"/>
                </a:lnTo>
                <a:lnTo>
                  <a:pt x="25971" y="48609"/>
                </a:lnTo>
                <a:lnTo>
                  <a:pt x="17641" y="51585"/>
                </a:lnTo>
                <a:lnTo>
                  <a:pt x="9905" y="55752"/>
                </a:lnTo>
                <a:lnTo>
                  <a:pt x="9905" y="72389"/>
                </a:lnTo>
                <a:lnTo>
                  <a:pt x="17476" y="66962"/>
                </a:lnTo>
                <a:lnTo>
                  <a:pt x="25511" y="63071"/>
                </a:lnTo>
                <a:lnTo>
                  <a:pt x="33998" y="60727"/>
                </a:lnTo>
                <a:lnTo>
                  <a:pt x="42925" y="59943"/>
                </a:lnTo>
                <a:lnTo>
                  <a:pt x="73529" y="59943"/>
                </a:lnTo>
                <a:lnTo>
                  <a:pt x="71119" y="55673"/>
                </a:lnTo>
                <a:lnTo>
                  <a:pt x="59971" y="48587"/>
                </a:lnTo>
                <a:lnTo>
                  <a:pt x="44322" y="46227"/>
                </a:lnTo>
                <a:close/>
              </a:path>
              <a:path w="746759" h="198119">
                <a:moveTo>
                  <a:pt x="560196" y="48640"/>
                </a:moveTo>
                <a:lnTo>
                  <a:pt x="543940" y="48640"/>
                </a:lnTo>
                <a:lnTo>
                  <a:pt x="543940" y="149987"/>
                </a:lnTo>
                <a:lnTo>
                  <a:pt x="560196" y="149987"/>
                </a:lnTo>
                <a:lnTo>
                  <a:pt x="560196" y="48640"/>
                </a:lnTo>
                <a:close/>
              </a:path>
              <a:path w="746759" h="198119">
                <a:moveTo>
                  <a:pt x="366267" y="181863"/>
                </a:moveTo>
                <a:lnTo>
                  <a:pt x="366267" y="196341"/>
                </a:lnTo>
                <a:lnTo>
                  <a:pt x="369061" y="197230"/>
                </a:lnTo>
                <a:lnTo>
                  <a:pt x="372617" y="197738"/>
                </a:lnTo>
                <a:lnTo>
                  <a:pt x="376808" y="197738"/>
                </a:lnTo>
                <a:lnTo>
                  <a:pt x="387500" y="195764"/>
                </a:lnTo>
                <a:lnTo>
                  <a:pt x="396906" y="189849"/>
                </a:lnTo>
                <a:lnTo>
                  <a:pt x="402026" y="183641"/>
                </a:lnTo>
                <a:lnTo>
                  <a:pt x="372998" y="183641"/>
                </a:lnTo>
                <a:lnTo>
                  <a:pt x="369823" y="183006"/>
                </a:lnTo>
                <a:lnTo>
                  <a:pt x="366267" y="181863"/>
                </a:lnTo>
                <a:close/>
              </a:path>
              <a:path w="746759" h="198119">
                <a:moveTo>
                  <a:pt x="380872" y="48640"/>
                </a:moveTo>
                <a:lnTo>
                  <a:pt x="362838" y="48640"/>
                </a:lnTo>
                <a:lnTo>
                  <a:pt x="402335" y="149733"/>
                </a:lnTo>
                <a:lnTo>
                  <a:pt x="394334" y="169037"/>
                </a:lnTo>
                <a:lnTo>
                  <a:pt x="390143" y="178688"/>
                </a:lnTo>
                <a:lnTo>
                  <a:pt x="384047" y="183641"/>
                </a:lnTo>
                <a:lnTo>
                  <a:pt x="402026" y="183641"/>
                </a:lnTo>
                <a:lnTo>
                  <a:pt x="405026" y="180004"/>
                </a:lnTo>
                <a:lnTo>
                  <a:pt x="411860" y="166242"/>
                </a:lnTo>
                <a:lnTo>
                  <a:pt x="424494" y="134365"/>
                </a:lnTo>
                <a:lnTo>
                  <a:pt x="410336" y="134365"/>
                </a:lnTo>
                <a:lnTo>
                  <a:pt x="409193" y="130175"/>
                </a:lnTo>
                <a:lnTo>
                  <a:pt x="408558" y="127635"/>
                </a:lnTo>
                <a:lnTo>
                  <a:pt x="408177" y="126618"/>
                </a:lnTo>
                <a:lnTo>
                  <a:pt x="380872" y="48640"/>
                </a:lnTo>
                <a:close/>
              </a:path>
              <a:path w="746759" h="198119">
                <a:moveTo>
                  <a:pt x="458469" y="48640"/>
                </a:moveTo>
                <a:lnTo>
                  <a:pt x="441705" y="48640"/>
                </a:lnTo>
                <a:lnTo>
                  <a:pt x="412876" y="126873"/>
                </a:lnTo>
                <a:lnTo>
                  <a:pt x="411860" y="130301"/>
                </a:lnTo>
                <a:lnTo>
                  <a:pt x="411225" y="132714"/>
                </a:lnTo>
                <a:lnTo>
                  <a:pt x="410844" y="134365"/>
                </a:lnTo>
                <a:lnTo>
                  <a:pt x="424494" y="134365"/>
                </a:lnTo>
                <a:lnTo>
                  <a:pt x="458469" y="48640"/>
                </a:lnTo>
                <a:close/>
              </a:path>
              <a:path w="746759" h="198119">
                <a:moveTo>
                  <a:pt x="679576" y="128904"/>
                </a:moveTo>
                <a:lnTo>
                  <a:pt x="679576" y="146303"/>
                </a:lnTo>
                <a:lnTo>
                  <a:pt x="685553" y="148970"/>
                </a:lnTo>
                <a:lnTo>
                  <a:pt x="692054" y="150875"/>
                </a:lnTo>
                <a:lnTo>
                  <a:pt x="699079" y="152018"/>
                </a:lnTo>
                <a:lnTo>
                  <a:pt x="706627" y="152400"/>
                </a:lnTo>
                <a:lnTo>
                  <a:pt x="711961" y="152400"/>
                </a:lnTo>
                <a:lnTo>
                  <a:pt x="741723" y="138684"/>
                </a:lnTo>
                <a:lnTo>
                  <a:pt x="708786" y="138684"/>
                </a:lnTo>
                <a:lnTo>
                  <a:pt x="700954" y="138066"/>
                </a:lnTo>
                <a:lnTo>
                  <a:pt x="693467" y="136223"/>
                </a:lnTo>
                <a:lnTo>
                  <a:pt x="686337" y="133165"/>
                </a:lnTo>
                <a:lnTo>
                  <a:pt x="679576" y="128904"/>
                </a:lnTo>
                <a:close/>
              </a:path>
              <a:path w="746759" h="198119">
                <a:moveTo>
                  <a:pt x="727328" y="46227"/>
                </a:moveTo>
                <a:lnTo>
                  <a:pt x="713612" y="46227"/>
                </a:lnTo>
                <a:lnTo>
                  <a:pt x="708786" y="46862"/>
                </a:lnTo>
                <a:lnTo>
                  <a:pt x="683005" y="62991"/>
                </a:lnTo>
                <a:lnTo>
                  <a:pt x="680846" y="66548"/>
                </a:lnTo>
                <a:lnTo>
                  <a:pt x="679703" y="70738"/>
                </a:lnTo>
                <a:lnTo>
                  <a:pt x="679703" y="79501"/>
                </a:lnTo>
                <a:lnTo>
                  <a:pt x="680338" y="82803"/>
                </a:lnTo>
                <a:lnTo>
                  <a:pt x="682625" y="88646"/>
                </a:lnTo>
                <a:lnTo>
                  <a:pt x="684402" y="91186"/>
                </a:lnTo>
                <a:lnTo>
                  <a:pt x="686688" y="93472"/>
                </a:lnTo>
                <a:lnTo>
                  <a:pt x="688847" y="95758"/>
                </a:lnTo>
                <a:lnTo>
                  <a:pt x="707008" y="105028"/>
                </a:lnTo>
                <a:lnTo>
                  <a:pt x="710183" y="106299"/>
                </a:lnTo>
                <a:lnTo>
                  <a:pt x="713231" y="107441"/>
                </a:lnTo>
                <a:lnTo>
                  <a:pt x="716026" y="108712"/>
                </a:lnTo>
                <a:lnTo>
                  <a:pt x="718819" y="109854"/>
                </a:lnTo>
                <a:lnTo>
                  <a:pt x="730122" y="121792"/>
                </a:lnTo>
                <a:lnTo>
                  <a:pt x="730122" y="124460"/>
                </a:lnTo>
                <a:lnTo>
                  <a:pt x="728789" y="130700"/>
                </a:lnTo>
                <a:lnTo>
                  <a:pt x="724788" y="135143"/>
                </a:lnTo>
                <a:lnTo>
                  <a:pt x="718121" y="137800"/>
                </a:lnTo>
                <a:lnTo>
                  <a:pt x="708786" y="138684"/>
                </a:lnTo>
                <a:lnTo>
                  <a:pt x="741723" y="138684"/>
                </a:lnTo>
                <a:lnTo>
                  <a:pt x="743457" y="135889"/>
                </a:lnTo>
                <a:lnTo>
                  <a:pt x="745616" y="132206"/>
                </a:lnTo>
                <a:lnTo>
                  <a:pt x="746759" y="127888"/>
                </a:lnTo>
                <a:lnTo>
                  <a:pt x="746759" y="118745"/>
                </a:lnTo>
                <a:lnTo>
                  <a:pt x="746125" y="115188"/>
                </a:lnTo>
                <a:lnTo>
                  <a:pt x="743330" y="109347"/>
                </a:lnTo>
                <a:lnTo>
                  <a:pt x="741426" y="106679"/>
                </a:lnTo>
                <a:lnTo>
                  <a:pt x="738885" y="104393"/>
                </a:lnTo>
                <a:lnTo>
                  <a:pt x="736472" y="102108"/>
                </a:lnTo>
                <a:lnTo>
                  <a:pt x="733425" y="100075"/>
                </a:lnTo>
                <a:lnTo>
                  <a:pt x="729868" y="98298"/>
                </a:lnTo>
                <a:lnTo>
                  <a:pt x="726312" y="96392"/>
                </a:lnTo>
                <a:lnTo>
                  <a:pt x="717803" y="92963"/>
                </a:lnTo>
                <a:lnTo>
                  <a:pt x="714375" y="91693"/>
                </a:lnTo>
                <a:lnTo>
                  <a:pt x="706119" y="88137"/>
                </a:lnTo>
                <a:lnTo>
                  <a:pt x="703833" y="86995"/>
                </a:lnTo>
                <a:lnTo>
                  <a:pt x="702055" y="85598"/>
                </a:lnTo>
                <a:lnTo>
                  <a:pt x="700151" y="84200"/>
                </a:lnTo>
                <a:lnTo>
                  <a:pt x="698753" y="82550"/>
                </a:lnTo>
                <a:lnTo>
                  <a:pt x="697864" y="80772"/>
                </a:lnTo>
                <a:lnTo>
                  <a:pt x="696848" y="78993"/>
                </a:lnTo>
                <a:lnTo>
                  <a:pt x="696340" y="76835"/>
                </a:lnTo>
                <a:lnTo>
                  <a:pt x="696340" y="72009"/>
                </a:lnTo>
                <a:lnTo>
                  <a:pt x="696848" y="70103"/>
                </a:lnTo>
                <a:lnTo>
                  <a:pt x="697864" y="68325"/>
                </a:lnTo>
                <a:lnTo>
                  <a:pt x="698753" y="66675"/>
                </a:lnTo>
                <a:lnTo>
                  <a:pt x="700151" y="65150"/>
                </a:lnTo>
                <a:lnTo>
                  <a:pt x="701928" y="63880"/>
                </a:lnTo>
                <a:lnTo>
                  <a:pt x="703579" y="62611"/>
                </a:lnTo>
                <a:lnTo>
                  <a:pt x="705738" y="61595"/>
                </a:lnTo>
                <a:lnTo>
                  <a:pt x="710564" y="60325"/>
                </a:lnTo>
                <a:lnTo>
                  <a:pt x="713358" y="59943"/>
                </a:lnTo>
                <a:lnTo>
                  <a:pt x="742060" y="59943"/>
                </a:lnTo>
                <a:lnTo>
                  <a:pt x="742060" y="50800"/>
                </a:lnTo>
                <a:lnTo>
                  <a:pt x="735202" y="47751"/>
                </a:lnTo>
                <a:lnTo>
                  <a:pt x="727328" y="46227"/>
                </a:lnTo>
                <a:close/>
              </a:path>
              <a:path w="746759" h="198119">
                <a:moveTo>
                  <a:pt x="742060" y="59943"/>
                </a:moveTo>
                <a:lnTo>
                  <a:pt x="716406" y="59943"/>
                </a:lnTo>
                <a:lnTo>
                  <a:pt x="723451" y="60396"/>
                </a:lnTo>
                <a:lnTo>
                  <a:pt x="730091" y="61753"/>
                </a:lnTo>
                <a:lnTo>
                  <a:pt x="736302" y="64015"/>
                </a:lnTo>
                <a:lnTo>
                  <a:pt x="742060" y="67183"/>
                </a:lnTo>
                <a:lnTo>
                  <a:pt x="742060" y="59943"/>
                </a:lnTo>
                <a:close/>
              </a:path>
              <a:path w="746759" h="198119">
                <a:moveTo>
                  <a:pt x="647318" y="46227"/>
                </a:moveTo>
                <a:lnTo>
                  <a:pt x="638428" y="46227"/>
                </a:lnTo>
                <a:lnTo>
                  <a:pt x="627044" y="47180"/>
                </a:lnTo>
                <a:lnTo>
                  <a:pt x="593887" y="69687"/>
                </a:lnTo>
                <a:lnTo>
                  <a:pt x="585851" y="101726"/>
                </a:lnTo>
                <a:lnTo>
                  <a:pt x="586682" y="112442"/>
                </a:lnTo>
                <a:lnTo>
                  <a:pt x="614489" y="148875"/>
                </a:lnTo>
                <a:lnTo>
                  <a:pt x="634110" y="152400"/>
                </a:lnTo>
                <a:lnTo>
                  <a:pt x="641848" y="151949"/>
                </a:lnTo>
                <a:lnTo>
                  <a:pt x="649049" y="150606"/>
                </a:lnTo>
                <a:lnTo>
                  <a:pt x="655702" y="148381"/>
                </a:lnTo>
                <a:lnTo>
                  <a:pt x="661796" y="145287"/>
                </a:lnTo>
                <a:lnTo>
                  <a:pt x="661796" y="138684"/>
                </a:lnTo>
                <a:lnTo>
                  <a:pt x="636904" y="138684"/>
                </a:lnTo>
                <a:lnTo>
                  <a:pt x="629404" y="138041"/>
                </a:lnTo>
                <a:lnTo>
                  <a:pt x="603061" y="108733"/>
                </a:lnTo>
                <a:lnTo>
                  <a:pt x="602487" y="100329"/>
                </a:lnTo>
                <a:lnTo>
                  <a:pt x="603107" y="91709"/>
                </a:lnTo>
                <a:lnTo>
                  <a:pt x="630467" y="60634"/>
                </a:lnTo>
                <a:lnTo>
                  <a:pt x="637920" y="59943"/>
                </a:lnTo>
                <a:lnTo>
                  <a:pt x="662051" y="59943"/>
                </a:lnTo>
                <a:lnTo>
                  <a:pt x="662051" y="51180"/>
                </a:lnTo>
                <a:lnTo>
                  <a:pt x="655192" y="47878"/>
                </a:lnTo>
                <a:lnTo>
                  <a:pt x="647318" y="46227"/>
                </a:lnTo>
                <a:close/>
              </a:path>
              <a:path w="746759" h="198119">
                <a:moveTo>
                  <a:pt x="661796" y="129921"/>
                </a:moveTo>
                <a:lnTo>
                  <a:pt x="655871" y="133754"/>
                </a:lnTo>
                <a:lnTo>
                  <a:pt x="649731" y="136493"/>
                </a:lnTo>
                <a:lnTo>
                  <a:pt x="643401" y="138136"/>
                </a:lnTo>
                <a:lnTo>
                  <a:pt x="636904" y="138684"/>
                </a:lnTo>
                <a:lnTo>
                  <a:pt x="661796" y="138684"/>
                </a:lnTo>
                <a:lnTo>
                  <a:pt x="661796" y="129921"/>
                </a:lnTo>
                <a:close/>
              </a:path>
              <a:path w="746759" h="198119">
                <a:moveTo>
                  <a:pt x="662051" y="59943"/>
                </a:moveTo>
                <a:lnTo>
                  <a:pt x="646429" y="59943"/>
                </a:lnTo>
                <a:lnTo>
                  <a:pt x="654430" y="62611"/>
                </a:lnTo>
                <a:lnTo>
                  <a:pt x="662051" y="67817"/>
                </a:lnTo>
                <a:lnTo>
                  <a:pt x="662051" y="59943"/>
                </a:lnTo>
                <a:close/>
              </a:path>
              <a:path w="746759" h="198119">
                <a:moveTo>
                  <a:pt x="127380" y="48640"/>
                </a:moveTo>
                <a:lnTo>
                  <a:pt x="111125" y="48640"/>
                </a:lnTo>
                <a:lnTo>
                  <a:pt x="111125" y="149987"/>
                </a:lnTo>
                <a:lnTo>
                  <a:pt x="127380" y="149987"/>
                </a:lnTo>
                <a:lnTo>
                  <a:pt x="127380" y="82930"/>
                </a:lnTo>
                <a:lnTo>
                  <a:pt x="130047" y="75184"/>
                </a:lnTo>
                <a:lnTo>
                  <a:pt x="138604" y="65404"/>
                </a:lnTo>
                <a:lnTo>
                  <a:pt x="127380" y="65404"/>
                </a:lnTo>
                <a:lnTo>
                  <a:pt x="127380" y="48640"/>
                </a:lnTo>
                <a:close/>
              </a:path>
              <a:path w="746759" h="198119">
                <a:moveTo>
                  <a:pt x="188328" y="59943"/>
                </a:moveTo>
                <a:lnTo>
                  <a:pt x="155447" y="59943"/>
                </a:lnTo>
                <a:lnTo>
                  <a:pt x="165782" y="61948"/>
                </a:lnTo>
                <a:lnTo>
                  <a:pt x="173164" y="67976"/>
                </a:lnTo>
                <a:lnTo>
                  <a:pt x="177593" y="78053"/>
                </a:lnTo>
                <a:lnTo>
                  <a:pt x="179069" y="92201"/>
                </a:lnTo>
                <a:lnTo>
                  <a:pt x="179069" y="149987"/>
                </a:lnTo>
                <a:lnTo>
                  <a:pt x="195325" y="149987"/>
                </a:lnTo>
                <a:lnTo>
                  <a:pt x="195325" y="88011"/>
                </a:lnTo>
                <a:lnTo>
                  <a:pt x="194758" y="78489"/>
                </a:lnTo>
                <a:lnTo>
                  <a:pt x="193071" y="70135"/>
                </a:lnTo>
                <a:lnTo>
                  <a:pt x="190289" y="62972"/>
                </a:lnTo>
                <a:lnTo>
                  <a:pt x="188328" y="59943"/>
                </a:lnTo>
                <a:close/>
              </a:path>
              <a:path w="746759" h="198119">
                <a:moveTo>
                  <a:pt x="161035" y="46227"/>
                </a:moveTo>
                <a:lnTo>
                  <a:pt x="150800" y="47438"/>
                </a:lnTo>
                <a:lnTo>
                  <a:pt x="141827" y="51053"/>
                </a:lnTo>
                <a:lnTo>
                  <a:pt x="134139" y="57050"/>
                </a:lnTo>
                <a:lnTo>
                  <a:pt x="127761" y="65404"/>
                </a:lnTo>
                <a:lnTo>
                  <a:pt x="138604" y="65404"/>
                </a:lnTo>
                <a:lnTo>
                  <a:pt x="140715" y="62991"/>
                </a:lnTo>
                <a:lnTo>
                  <a:pt x="147319" y="59943"/>
                </a:lnTo>
                <a:lnTo>
                  <a:pt x="188328" y="59943"/>
                </a:lnTo>
                <a:lnTo>
                  <a:pt x="186435" y="57023"/>
                </a:lnTo>
                <a:lnTo>
                  <a:pt x="181556" y="52282"/>
                </a:lnTo>
                <a:lnTo>
                  <a:pt x="175688" y="48910"/>
                </a:lnTo>
                <a:lnTo>
                  <a:pt x="168844" y="46896"/>
                </a:lnTo>
                <a:lnTo>
                  <a:pt x="161035" y="46227"/>
                </a:lnTo>
                <a:close/>
              </a:path>
              <a:path w="746759" h="198119">
                <a:moveTo>
                  <a:pt x="496823" y="62484"/>
                </a:moveTo>
                <a:lnTo>
                  <a:pt x="480567" y="62484"/>
                </a:lnTo>
                <a:lnTo>
                  <a:pt x="480567" y="122427"/>
                </a:lnTo>
                <a:lnTo>
                  <a:pt x="482234" y="135429"/>
                </a:lnTo>
                <a:lnTo>
                  <a:pt x="487235" y="144716"/>
                </a:lnTo>
                <a:lnTo>
                  <a:pt x="495569" y="150288"/>
                </a:lnTo>
                <a:lnTo>
                  <a:pt x="507237" y="152146"/>
                </a:lnTo>
                <a:lnTo>
                  <a:pt x="513460" y="152146"/>
                </a:lnTo>
                <a:lnTo>
                  <a:pt x="518540" y="151129"/>
                </a:lnTo>
                <a:lnTo>
                  <a:pt x="522350" y="148971"/>
                </a:lnTo>
                <a:lnTo>
                  <a:pt x="522350" y="138556"/>
                </a:lnTo>
                <a:lnTo>
                  <a:pt x="506475" y="138556"/>
                </a:lnTo>
                <a:lnTo>
                  <a:pt x="502665" y="137033"/>
                </a:lnTo>
                <a:lnTo>
                  <a:pt x="500379" y="134112"/>
                </a:lnTo>
                <a:lnTo>
                  <a:pt x="497966" y="131190"/>
                </a:lnTo>
                <a:lnTo>
                  <a:pt x="496823" y="126364"/>
                </a:lnTo>
                <a:lnTo>
                  <a:pt x="496823" y="62484"/>
                </a:lnTo>
                <a:close/>
              </a:path>
              <a:path w="746759" h="198119">
                <a:moveTo>
                  <a:pt x="522350" y="135127"/>
                </a:moveTo>
                <a:lnTo>
                  <a:pt x="519429" y="137413"/>
                </a:lnTo>
                <a:lnTo>
                  <a:pt x="515873" y="138556"/>
                </a:lnTo>
                <a:lnTo>
                  <a:pt x="522350" y="138556"/>
                </a:lnTo>
                <a:lnTo>
                  <a:pt x="522350" y="135127"/>
                </a:lnTo>
                <a:close/>
              </a:path>
              <a:path w="746759" h="198119">
                <a:moveTo>
                  <a:pt x="522350" y="48640"/>
                </a:moveTo>
                <a:lnTo>
                  <a:pt x="463168" y="48640"/>
                </a:lnTo>
                <a:lnTo>
                  <a:pt x="463168" y="62484"/>
                </a:lnTo>
                <a:lnTo>
                  <a:pt x="522350" y="62484"/>
                </a:lnTo>
                <a:lnTo>
                  <a:pt x="522350" y="48640"/>
                </a:lnTo>
                <a:close/>
              </a:path>
              <a:path w="746759" h="198119">
                <a:moveTo>
                  <a:pt x="496823" y="18668"/>
                </a:moveTo>
                <a:lnTo>
                  <a:pt x="480567" y="23875"/>
                </a:lnTo>
                <a:lnTo>
                  <a:pt x="480567" y="48640"/>
                </a:lnTo>
                <a:lnTo>
                  <a:pt x="496823" y="48640"/>
                </a:lnTo>
                <a:lnTo>
                  <a:pt x="496823" y="18668"/>
                </a:lnTo>
                <a:close/>
              </a:path>
              <a:path w="746759" h="198119">
                <a:moveTo>
                  <a:pt x="555243" y="1777"/>
                </a:moveTo>
                <a:lnTo>
                  <a:pt x="549401" y="1777"/>
                </a:lnTo>
                <a:lnTo>
                  <a:pt x="546861" y="2793"/>
                </a:lnTo>
                <a:lnTo>
                  <a:pt x="542797" y="6858"/>
                </a:lnTo>
                <a:lnTo>
                  <a:pt x="541781" y="9398"/>
                </a:lnTo>
                <a:lnTo>
                  <a:pt x="541781" y="15493"/>
                </a:lnTo>
                <a:lnTo>
                  <a:pt x="542797" y="17906"/>
                </a:lnTo>
                <a:lnTo>
                  <a:pt x="546861" y="21971"/>
                </a:lnTo>
                <a:lnTo>
                  <a:pt x="549401" y="22860"/>
                </a:lnTo>
                <a:lnTo>
                  <a:pt x="555243" y="22860"/>
                </a:lnTo>
                <a:lnTo>
                  <a:pt x="557783" y="21843"/>
                </a:lnTo>
                <a:lnTo>
                  <a:pt x="559815" y="19812"/>
                </a:lnTo>
                <a:lnTo>
                  <a:pt x="561975" y="17779"/>
                </a:lnTo>
                <a:lnTo>
                  <a:pt x="562937" y="15493"/>
                </a:lnTo>
                <a:lnTo>
                  <a:pt x="562990" y="9398"/>
                </a:lnTo>
                <a:lnTo>
                  <a:pt x="561975" y="6858"/>
                </a:lnTo>
                <a:lnTo>
                  <a:pt x="559815" y="4825"/>
                </a:lnTo>
                <a:lnTo>
                  <a:pt x="557783" y="2793"/>
                </a:lnTo>
                <a:lnTo>
                  <a:pt x="555243" y="1777"/>
                </a:lnTo>
                <a:close/>
              </a:path>
              <a:path w="746759" h="198119">
                <a:moveTo>
                  <a:pt x="345312" y="0"/>
                </a:moveTo>
                <a:lnTo>
                  <a:pt x="329056" y="0"/>
                </a:lnTo>
                <a:lnTo>
                  <a:pt x="329056" y="149987"/>
                </a:lnTo>
                <a:lnTo>
                  <a:pt x="345312" y="149987"/>
                </a:lnTo>
                <a:lnTo>
                  <a:pt x="345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14363" y="212788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2"/>
                </a:lnTo>
                <a:lnTo>
                  <a:pt x="0" y="28828"/>
                </a:lnTo>
                <a:lnTo>
                  <a:pt x="2285" y="34162"/>
                </a:lnTo>
                <a:lnTo>
                  <a:pt x="11175" y="43052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2"/>
                </a:lnTo>
                <a:lnTo>
                  <a:pt x="43052" y="34162"/>
                </a:lnTo>
                <a:lnTo>
                  <a:pt x="45338" y="28828"/>
                </a:lnTo>
                <a:lnTo>
                  <a:pt x="45338" y="16382"/>
                </a:lnTo>
                <a:lnTo>
                  <a:pt x="43052" y="11049"/>
                </a:lnTo>
                <a:lnTo>
                  <a:pt x="38734" y="6603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995286" y="2062352"/>
            <a:ext cx="3216275" cy="428625"/>
            <a:chOff x="6995286" y="2062352"/>
            <a:chExt cx="3216275" cy="42862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0747" y="2062352"/>
              <a:ext cx="3148965" cy="2000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5286" y="2306193"/>
              <a:ext cx="3215894" cy="184531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6714363" y="26917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2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2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03160" y="2628519"/>
            <a:ext cx="4662170" cy="19773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07606" y="2872358"/>
            <a:ext cx="2644267" cy="1524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468871" y="3497960"/>
            <a:ext cx="690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"/>
                <a:cs typeface="Segoe UI"/>
              </a:rPr>
              <a:t>G</a:t>
            </a:r>
            <a:r>
              <a:rPr sz="1600" spc="-15" dirty="0">
                <a:solidFill>
                  <a:srgbClr val="0078D3"/>
                </a:solidFill>
                <a:latin typeface="Segoe UI"/>
                <a:cs typeface="Segoe UI"/>
              </a:rPr>
              <a:t>r</a:t>
            </a:r>
            <a:r>
              <a:rPr sz="1600" spc="-5" dirty="0">
                <a:solidFill>
                  <a:srgbClr val="0078D3"/>
                </a:solidFill>
                <a:latin typeface="Segoe UI"/>
                <a:cs typeface="Segoe UI"/>
              </a:rPr>
              <a:t>aphX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14363" y="399783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3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3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09765" y="3934586"/>
            <a:ext cx="4158233" cy="19773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00819" y="4178427"/>
            <a:ext cx="1108765" cy="197739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6714363" y="456171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2"/>
                </a:lnTo>
                <a:lnTo>
                  <a:pt x="0" y="28829"/>
                </a:lnTo>
                <a:lnTo>
                  <a:pt x="2285" y="34162"/>
                </a:lnTo>
                <a:lnTo>
                  <a:pt x="11175" y="43053"/>
                </a:lnTo>
                <a:lnTo>
                  <a:pt x="16509" y="45338"/>
                </a:lnTo>
                <a:lnTo>
                  <a:pt x="28955" y="45338"/>
                </a:lnTo>
                <a:lnTo>
                  <a:pt x="34289" y="43053"/>
                </a:lnTo>
                <a:lnTo>
                  <a:pt x="43052" y="34162"/>
                </a:lnTo>
                <a:lnTo>
                  <a:pt x="45338" y="28829"/>
                </a:lnTo>
                <a:lnTo>
                  <a:pt x="45338" y="16382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95286" y="4498466"/>
            <a:ext cx="4019042" cy="19773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6714363" y="488175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8955" y="0"/>
                </a:moveTo>
                <a:lnTo>
                  <a:pt x="22605" y="0"/>
                </a:lnTo>
                <a:lnTo>
                  <a:pt x="16509" y="0"/>
                </a:lnTo>
                <a:lnTo>
                  <a:pt x="11175" y="2286"/>
                </a:lnTo>
                <a:lnTo>
                  <a:pt x="2285" y="11049"/>
                </a:lnTo>
                <a:lnTo>
                  <a:pt x="0" y="16383"/>
                </a:lnTo>
                <a:lnTo>
                  <a:pt x="0" y="28829"/>
                </a:lnTo>
                <a:lnTo>
                  <a:pt x="2285" y="34163"/>
                </a:lnTo>
                <a:lnTo>
                  <a:pt x="11175" y="43053"/>
                </a:lnTo>
                <a:lnTo>
                  <a:pt x="16509" y="45339"/>
                </a:lnTo>
                <a:lnTo>
                  <a:pt x="28955" y="45339"/>
                </a:lnTo>
                <a:lnTo>
                  <a:pt x="34289" y="43053"/>
                </a:lnTo>
                <a:lnTo>
                  <a:pt x="43052" y="34163"/>
                </a:lnTo>
                <a:lnTo>
                  <a:pt x="45338" y="28829"/>
                </a:lnTo>
                <a:lnTo>
                  <a:pt x="45338" y="16383"/>
                </a:lnTo>
                <a:lnTo>
                  <a:pt x="43052" y="11049"/>
                </a:lnTo>
                <a:lnTo>
                  <a:pt x="38734" y="6604"/>
                </a:lnTo>
                <a:lnTo>
                  <a:pt x="34289" y="2286"/>
                </a:lnTo>
                <a:lnTo>
                  <a:pt x="28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3381" y="4818507"/>
            <a:ext cx="3651631" cy="19659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95414" y="5062346"/>
            <a:ext cx="4938776" cy="19773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07606" y="5306186"/>
            <a:ext cx="2728087" cy="196596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57" name="object 57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3908" y="38480"/>
              <a:ext cx="252271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1689608"/>
            <a:ext cx="6690359" cy="20891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210" dirty="0">
                <a:solidFill>
                  <a:srgbClr val="7E7E7E"/>
                </a:solidFill>
                <a:latin typeface="Segoe UI Semibold"/>
                <a:cs typeface="Segoe UI Semibold"/>
              </a:rPr>
              <a:t>p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ach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  </a:t>
            </a:r>
            <a:r>
              <a:rPr sz="5400" b="0" spc="-130" dirty="0">
                <a:solidFill>
                  <a:srgbClr val="7E7E7E"/>
                </a:solidFill>
                <a:latin typeface="Segoe UI Semibold"/>
                <a:cs typeface="Segoe UI Semibold"/>
              </a:rPr>
              <a:t>Spark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385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ch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tu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9427" y="2385060"/>
            <a:ext cx="4140835" cy="2787650"/>
            <a:chOff x="1519427" y="2385060"/>
            <a:chExt cx="4140835" cy="2787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427" y="2385060"/>
              <a:ext cx="4140708" cy="2787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1319" y="2391156"/>
              <a:ext cx="1295400" cy="426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50669" y="2416302"/>
              <a:ext cx="4023360" cy="2670175"/>
            </a:xfrm>
            <a:custGeom>
              <a:avLst/>
              <a:gdLst/>
              <a:ahLst/>
              <a:cxnLst/>
              <a:rect l="l" t="t" r="r" b="b"/>
              <a:pathLst>
                <a:path w="4023360" h="2670175">
                  <a:moveTo>
                    <a:pt x="4023359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4023359" y="2670048"/>
                  </a:lnTo>
                  <a:lnTo>
                    <a:pt x="4023359" y="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0669" y="2416302"/>
              <a:ext cx="4023360" cy="2670175"/>
            </a:xfrm>
            <a:custGeom>
              <a:avLst/>
              <a:gdLst/>
              <a:ahLst/>
              <a:cxnLst/>
              <a:rect l="l" t="t" r="r" b="b"/>
              <a:pathLst>
                <a:path w="4023360" h="2670175">
                  <a:moveTo>
                    <a:pt x="0" y="2670048"/>
                  </a:moveTo>
                  <a:lnTo>
                    <a:pt x="4023359" y="2670048"/>
                  </a:lnTo>
                  <a:lnTo>
                    <a:pt x="4023359" y="0"/>
                  </a:lnTo>
                  <a:lnTo>
                    <a:pt x="0" y="0"/>
                  </a:lnTo>
                  <a:lnTo>
                    <a:pt x="0" y="267004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46222" y="2440685"/>
            <a:ext cx="1031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Synapse</a:t>
            </a:r>
            <a:r>
              <a:rPr sz="1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8216" y="3108960"/>
            <a:ext cx="1957070" cy="852169"/>
            <a:chOff x="1728216" y="3108960"/>
            <a:chExt cx="1957070" cy="85216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3108960"/>
              <a:ext cx="1956816" cy="851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3392" y="3118104"/>
              <a:ext cx="1421892" cy="388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59458" y="3140202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1839468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1839468" y="734568"/>
                  </a:lnTo>
                  <a:lnTo>
                    <a:pt x="1839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9458" y="3140202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0" y="734568"/>
                  </a:moveTo>
                  <a:lnTo>
                    <a:pt x="1839468" y="734568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88642" y="3163316"/>
            <a:ext cx="1179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Job</a:t>
            </a:r>
            <a:r>
              <a:rPr sz="105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r>
              <a:rPr sz="105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Frontend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98320" y="3450335"/>
            <a:ext cx="850900" cy="443865"/>
            <a:chOff x="1798320" y="3450335"/>
            <a:chExt cx="850900" cy="44386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20" y="3450335"/>
              <a:ext cx="850392" cy="419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332" y="3451859"/>
              <a:ext cx="664463" cy="4419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29562" y="3481577"/>
              <a:ext cx="733425" cy="302260"/>
            </a:xfrm>
            <a:custGeom>
              <a:avLst/>
              <a:gdLst/>
              <a:ahLst/>
              <a:cxnLst/>
              <a:rect l="l" t="t" r="r" b="b"/>
              <a:pathLst>
                <a:path w="733425" h="302260">
                  <a:moveTo>
                    <a:pt x="733044" y="0"/>
                  </a:moveTo>
                  <a:lnTo>
                    <a:pt x="0" y="0"/>
                  </a:lnTo>
                  <a:lnTo>
                    <a:pt x="0" y="301752"/>
                  </a:lnTo>
                  <a:lnTo>
                    <a:pt x="733044" y="301752"/>
                  </a:lnTo>
                  <a:lnTo>
                    <a:pt x="733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29561" y="3481578"/>
            <a:ext cx="733425" cy="30226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2400" marR="146050" indent="10160">
              <a:lnSpc>
                <a:spcPct val="100000"/>
              </a:lnSpc>
              <a:spcBef>
                <a:spcPts val="165"/>
              </a:spcBef>
            </a:pP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sz="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API  </a:t>
            </a:r>
            <a:r>
              <a:rPr sz="800" b="1" spc="-10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on</a:t>
            </a: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ro</a:t>
            </a:r>
            <a:r>
              <a:rPr sz="800" b="1" spc="-10" dirty="0">
                <a:solidFill>
                  <a:srgbClr val="585858"/>
                </a:solidFill>
                <a:latin typeface="Calibri"/>
                <a:cs typeface="Calibri"/>
              </a:rPr>
              <a:t>ll</a:t>
            </a: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er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11195" y="3412235"/>
            <a:ext cx="848994" cy="533400"/>
            <a:chOff x="2711195" y="3412235"/>
            <a:chExt cx="848994" cy="53340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1195" y="3439667"/>
              <a:ext cx="848868" cy="4190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6455" y="3412235"/>
              <a:ext cx="495299" cy="533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42437" y="3470909"/>
              <a:ext cx="731520" cy="302260"/>
            </a:xfrm>
            <a:custGeom>
              <a:avLst/>
              <a:gdLst/>
              <a:ahLst/>
              <a:cxnLst/>
              <a:rect l="l" t="t" r="r" b="b"/>
              <a:pathLst>
                <a:path w="731520" h="302260">
                  <a:moveTo>
                    <a:pt x="731520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731520" y="301751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42438" y="3470909"/>
            <a:ext cx="731520" cy="30226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28216" y="4136135"/>
            <a:ext cx="1957070" cy="852169"/>
            <a:chOff x="1728216" y="4136135"/>
            <a:chExt cx="1957070" cy="852169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4136135"/>
              <a:ext cx="1956816" cy="851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3204" y="4145279"/>
              <a:ext cx="1383792" cy="3886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59458" y="4167377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1839468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1839468" y="734568"/>
                  </a:lnTo>
                  <a:lnTo>
                    <a:pt x="1839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9458" y="4167377"/>
              <a:ext cx="1839595" cy="734695"/>
            </a:xfrm>
            <a:custGeom>
              <a:avLst/>
              <a:gdLst/>
              <a:ahLst/>
              <a:cxnLst/>
              <a:rect l="l" t="t" r="r" b="b"/>
              <a:pathLst>
                <a:path w="1839595" h="734695">
                  <a:moveTo>
                    <a:pt x="0" y="734568"/>
                  </a:moveTo>
                  <a:lnTo>
                    <a:pt x="1839468" y="734568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08454" y="4190745"/>
            <a:ext cx="11417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Job</a:t>
            </a:r>
            <a:r>
              <a:rPr sz="105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r>
              <a:rPr sz="105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Backend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24227" y="4509515"/>
            <a:ext cx="937260" cy="421005"/>
            <a:chOff x="1824227" y="4509515"/>
            <a:chExt cx="937260" cy="42100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227" y="4509515"/>
              <a:ext cx="937260" cy="4206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7191" y="4573523"/>
              <a:ext cx="751332" cy="3200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55469" y="4540757"/>
              <a:ext cx="820419" cy="303530"/>
            </a:xfrm>
            <a:custGeom>
              <a:avLst/>
              <a:gdLst/>
              <a:ahLst/>
              <a:cxnLst/>
              <a:rect l="l" t="t" r="r" b="b"/>
              <a:pathLst>
                <a:path w="820419" h="303529">
                  <a:moveTo>
                    <a:pt x="819912" y="0"/>
                  </a:moveTo>
                  <a:lnTo>
                    <a:pt x="0" y="0"/>
                  </a:lnTo>
                  <a:lnTo>
                    <a:pt x="0" y="303276"/>
                  </a:lnTo>
                  <a:lnTo>
                    <a:pt x="819912" y="303276"/>
                  </a:lnTo>
                  <a:lnTo>
                    <a:pt x="81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855470" y="4540758"/>
            <a:ext cx="820419" cy="30353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660"/>
              </a:spcBef>
            </a:pPr>
            <a:r>
              <a:rPr sz="800" b="1" dirty="0">
                <a:solidFill>
                  <a:srgbClr val="585858"/>
                </a:solidFill>
                <a:latin typeface="Calibri"/>
                <a:cs typeface="Calibri"/>
              </a:rPr>
              <a:t>Spark</a:t>
            </a:r>
            <a:r>
              <a:rPr sz="8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Plugin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28216" y="2720339"/>
            <a:ext cx="1957070" cy="454659"/>
            <a:chOff x="1728216" y="2720339"/>
            <a:chExt cx="1957070" cy="454659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8216" y="2720339"/>
              <a:ext cx="1956816" cy="4541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2576" y="2772155"/>
              <a:ext cx="763524" cy="3901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759457" y="2751582"/>
            <a:ext cx="1839595" cy="337185"/>
          </a:xfrm>
          <a:prstGeom prst="rect">
            <a:avLst/>
          </a:prstGeom>
          <a:solidFill>
            <a:srgbClr val="FFFFFF"/>
          </a:solidFill>
          <a:ln w="10668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Gateway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28515" y="3279647"/>
            <a:ext cx="1183005" cy="548640"/>
            <a:chOff x="4128515" y="3279647"/>
            <a:chExt cx="1183005" cy="54864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8515" y="3307079"/>
              <a:ext cx="1182624" cy="45415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8159" y="3279647"/>
              <a:ext cx="806196" cy="5486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59757" y="3338321"/>
              <a:ext cx="1065530" cy="337185"/>
            </a:xfrm>
            <a:custGeom>
              <a:avLst/>
              <a:gdLst/>
              <a:ahLst/>
              <a:cxnLst/>
              <a:rect l="l" t="t" r="r" b="b"/>
              <a:pathLst>
                <a:path w="1065529" h="337185">
                  <a:moveTo>
                    <a:pt x="1065276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1065276" y="336803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59757" y="3338321"/>
              <a:ext cx="1065530" cy="337185"/>
            </a:xfrm>
            <a:custGeom>
              <a:avLst/>
              <a:gdLst/>
              <a:ahLst/>
              <a:cxnLst/>
              <a:rect l="l" t="t" r="r" b="b"/>
              <a:pathLst>
                <a:path w="1065529" h="337185">
                  <a:moveTo>
                    <a:pt x="0" y="336803"/>
                  </a:moveTo>
                  <a:lnTo>
                    <a:pt x="1065276" y="336803"/>
                  </a:lnTo>
                  <a:lnTo>
                    <a:pt x="1065276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423664" y="3325114"/>
            <a:ext cx="5359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ce  Provider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64608" y="3544823"/>
            <a:ext cx="544195" cy="414655"/>
            <a:chOff x="4864608" y="3544823"/>
            <a:chExt cx="544195" cy="414655"/>
          </a:xfrm>
        </p:grpSpPr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4608" y="3544823"/>
              <a:ext cx="544067" cy="4145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0620" y="3630167"/>
              <a:ext cx="350520" cy="3200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895850" y="3576065"/>
              <a:ext cx="426720" cy="297180"/>
            </a:xfrm>
            <a:custGeom>
              <a:avLst/>
              <a:gdLst/>
              <a:ahLst/>
              <a:cxnLst/>
              <a:rect l="l" t="t" r="r" b="b"/>
              <a:pathLst>
                <a:path w="426720" h="297179">
                  <a:moveTo>
                    <a:pt x="213360" y="0"/>
                  </a:moveTo>
                  <a:lnTo>
                    <a:pt x="145913" y="2529"/>
                  </a:lnTo>
                  <a:lnTo>
                    <a:pt x="87343" y="9570"/>
                  </a:lnTo>
                  <a:lnTo>
                    <a:pt x="41160" y="20299"/>
                  </a:lnTo>
                  <a:lnTo>
                    <a:pt x="0" y="49530"/>
                  </a:lnTo>
                  <a:lnTo>
                    <a:pt x="0" y="247650"/>
                  </a:lnTo>
                  <a:lnTo>
                    <a:pt x="41160" y="276880"/>
                  </a:lnTo>
                  <a:lnTo>
                    <a:pt x="87343" y="287609"/>
                  </a:lnTo>
                  <a:lnTo>
                    <a:pt x="145913" y="294650"/>
                  </a:lnTo>
                  <a:lnTo>
                    <a:pt x="213360" y="297180"/>
                  </a:lnTo>
                  <a:lnTo>
                    <a:pt x="280806" y="294650"/>
                  </a:lnTo>
                  <a:lnTo>
                    <a:pt x="339376" y="287609"/>
                  </a:lnTo>
                  <a:lnTo>
                    <a:pt x="385559" y="276880"/>
                  </a:lnTo>
                  <a:lnTo>
                    <a:pt x="415844" y="263286"/>
                  </a:lnTo>
                  <a:lnTo>
                    <a:pt x="426720" y="247650"/>
                  </a:lnTo>
                  <a:lnTo>
                    <a:pt x="426720" y="49530"/>
                  </a:lnTo>
                  <a:lnTo>
                    <a:pt x="385559" y="20299"/>
                  </a:lnTo>
                  <a:lnTo>
                    <a:pt x="339376" y="9570"/>
                  </a:lnTo>
                  <a:lnTo>
                    <a:pt x="280806" y="2529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95850" y="3576065"/>
              <a:ext cx="426720" cy="297180"/>
            </a:xfrm>
            <a:custGeom>
              <a:avLst/>
              <a:gdLst/>
              <a:ahLst/>
              <a:cxnLst/>
              <a:rect l="l" t="t" r="r" b="b"/>
              <a:pathLst>
                <a:path w="426720" h="297179">
                  <a:moveTo>
                    <a:pt x="426720" y="49530"/>
                  </a:moveTo>
                  <a:lnTo>
                    <a:pt x="385559" y="78760"/>
                  </a:lnTo>
                  <a:lnTo>
                    <a:pt x="339376" y="89489"/>
                  </a:lnTo>
                  <a:lnTo>
                    <a:pt x="280806" y="96530"/>
                  </a:lnTo>
                  <a:lnTo>
                    <a:pt x="213360" y="99060"/>
                  </a:lnTo>
                  <a:lnTo>
                    <a:pt x="145913" y="96530"/>
                  </a:lnTo>
                  <a:lnTo>
                    <a:pt x="87343" y="89489"/>
                  </a:lnTo>
                  <a:lnTo>
                    <a:pt x="41160" y="78760"/>
                  </a:lnTo>
                  <a:lnTo>
                    <a:pt x="10875" y="65166"/>
                  </a:lnTo>
                  <a:lnTo>
                    <a:pt x="0" y="49530"/>
                  </a:lnTo>
                </a:path>
                <a:path w="426720" h="297179">
                  <a:moveTo>
                    <a:pt x="0" y="49530"/>
                  </a:moveTo>
                  <a:lnTo>
                    <a:pt x="41160" y="20299"/>
                  </a:lnTo>
                  <a:lnTo>
                    <a:pt x="87343" y="9570"/>
                  </a:lnTo>
                  <a:lnTo>
                    <a:pt x="145913" y="2529"/>
                  </a:lnTo>
                  <a:lnTo>
                    <a:pt x="213360" y="0"/>
                  </a:lnTo>
                  <a:lnTo>
                    <a:pt x="280806" y="2529"/>
                  </a:lnTo>
                  <a:lnTo>
                    <a:pt x="339376" y="9570"/>
                  </a:lnTo>
                  <a:lnTo>
                    <a:pt x="385559" y="20299"/>
                  </a:lnTo>
                  <a:lnTo>
                    <a:pt x="415844" y="33893"/>
                  </a:lnTo>
                  <a:lnTo>
                    <a:pt x="426720" y="49530"/>
                  </a:lnTo>
                  <a:lnTo>
                    <a:pt x="426720" y="247650"/>
                  </a:lnTo>
                  <a:lnTo>
                    <a:pt x="385559" y="276880"/>
                  </a:lnTo>
                  <a:lnTo>
                    <a:pt x="339376" y="287609"/>
                  </a:lnTo>
                  <a:lnTo>
                    <a:pt x="280806" y="294650"/>
                  </a:lnTo>
                  <a:lnTo>
                    <a:pt x="213360" y="297180"/>
                  </a:lnTo>
                  <a:lnTo>
                    <a:pt x="145913" y="294650"/>
                  </a:lnTo>
                  <a:lnTo>
                    <a:pt x="87343" y="287609"/>
                  </a:lnTo>
                  <a:lnTo>
                    <a:pt x="41160" y="276880"/>
                  </a:lnTo>
                  <a:lnTo>
                    <a:pt x="10875" y="263286"/>
                  </a:lnTo>
                  <a:lnTo>
                    <a:pt x="0" y="247650"/>
                  </a:lnTo>
                  <a:lnTo>
                    <a:pt x="0" y="4953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035422" y="3667759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28216" y="1531619"/>
            <a:ext cx="1956816" cy="661415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759457" y="1562861"/>
            <a:ext cx="1839595" cy="544195"/>
          </a:xfrm>
          <a:prstGeom prst="rect">
            <a:avLst/>
          </a:prstGeom>
          <a:solidFill>
            <a:srgbClr val="FFFFFF"/>
          </a:solidFill>
          <a:ln w="1066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Synapse</a:t>
            </a:r>
            <a:r>
              <a:rPr sz="105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Studio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71118" y="773554"/>
            <a:ext cx="1322070" cy="805815"/>
            <a:chOff x="4271118" y="773554"/>
            <a:chExt cx="1322070" cy="805815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1118" y="773554"/>
              <a:ext cx="1321961" cy="80530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284767" y="786600"/>
              <a:ext cx="1221740" cy="707390"/>
            </a:xfrm>
            <a:custGeom>
              <a:avLst/>
              <a:gdLst/>
              <a:ahLst/>
              <a:cxnLst/>
              <a:rect l="l" t="t" r="r" b="b"/>
              <a:pathLst>
                <a:path w="1221739" h="707390">
                  <a:moveTo>
                    <a:pt x="753568" y="0"/>
                  </a:moveTo>
                  <a:lnTo>
                    <a:pt x="706618" y="4847"/>
                  </a:lnTo>
                  <a:lnTo>
                    <a:pt x="665430" y="23197"/>
                  </a:lnTo>
                  <a:lnTo>
                    <a:pt x="635339" y="53631"/>
                  </a:lnTo>
                  <a:lnTo>
                    <a:pt x="627272" y="47851"/>
                  </a:lnTo>
                  <a:lnTo>
                    <a:pt x="554531" y="21140"/>
                  </a:lnTo>
                  <a:lnTo>
                    <a:pt x="507892" y="20728"/>
                  </a:lnTo>
                  <a:lnTo>
                    <a:pt x="463721" y="31381"/>
                  </a:lnTo>
                  <a:lnTo>
                    <a:pt x="425372" y="52275"/>
                  </a:lnTo>
                  <a:lnTo>
                    <a:pt x="396198" y="82587"/>
                  </a:lnTo>
                  <a:lnTo>
                    <a:pt x="367498" y="71768"/>
                  </a:lnTo>
                  <a:lnTo>
                    <a:pt x="337095" y="64902"/>
                  </a:lnTo>
                  <a:lnTo>
                    <a:pt x="305669" y="62085"/>
                  </a:lnTo>
                  <a:lnTo>
                    <a:pt x="273897" y="63410"/>
                  </a:lnTo>
                  <a:lnTo>
                    <a:pt x="224456" y="74116"/>
                  </a:lnTo>
                  <a:lnTo>
                    <a:pt x="181817" y="93980"/>
                  </a:lnTo>
                  <a:lnTo>
                    <a:pt x="147532" y="121386"/>
                  </a:lnTo>
                  <a:lnTo>
                    <a:pt x="123153" y="154718"/>
                  </a:lnTo>
                  <a:lnTo>
                    <a:pt x="110231" y="192362"/>
                  </a:lnTo>
                  <a:lnTo>
                    <a:pt x="110321" y="232701"/>
                  </a:lnTo>
                  <a:lnTo>
                    <a:pt x="109305" y="234860"/>
                  </a:lnTo>
                  <a:lnTo>
                    <a:pt x="55377" y="249910"/>
                  </a:lnTo>
                  <a:lnTo>
                    <a:pt x="15833" y="282485"/>
                  </a:lnTo>
                  <a:lnTo>
                    <a:pt x="0" y="319089"/>
                  </a:lnTo>
                  <a:lnTo>
                    <a:pt x="2990" y="356336"/>
                  </a:lnTo>
                  <a:lnTo>
                    <a:pt x="23387" y="389963"/>
                  </a:lnTo>
                  <a:lnTo>
                    <a:pt x="59775" y="415708"/>
                  </a:lnTo>
                  <a:lnTo>
                    <a:pt x="43604" y="432617"/>
                  </a:lnTo>
                  <a:lnTo>
                    <a:pt x="32613" y="451633"/>
                  </a:lnTo>
                  <a:lnTo>
                    <a:pt x="27074" y="472055"/>
                  </a:lnTo>
                  <a:lnTo>
                    <a:pt x="27263" y="493178"/>
                  </a:lnTo>
                  <a:lnTo>
                    <a:pt x="42511" y="529724"/>
                  </a:lnTo>
                  <a:lnTo>
                    <a:pt x="73332" y="557901"/>
                  </a:lnTo>
                  <a:lnTo>
                    <a:pt x="115345" y="574956"/>
                  </a:lnTo>
                  <a:lnTo>
                    <a:pt x="164169" y="578141"/>
                  </a:lnTo>
                  <a:lnTo>
                    <a:pt x="166455" y="581189"/>
                  </a:lnTo>
                  <a:lnTo>
                    <a:pt x="197227" y="612746"/>
                  </a:lnTo>
                  <a:lnTo>
                    <a:pt x="235005" y="637184"/>
                  </a:lnTo>
                  <a:lnTo>
                    <a:pt x="277996" y="654151"/>
                  </a:lnTo>
                  <a:lnTo>
                    <a:pt x="324403" y="663294"/>
                  </a:lnTo>
                  <a:lnTo>
                    <a:pt x="372432" y="664259"/>
                  </a:lnTo>
                  <a:lnTo>
                    <a:pt x="420287" y="656694"/>
                  </a:lnTo>
                  <a:lnTo>
                    <a:pt x="466175" y="640244"/>
                  </a:lnTo>
                  <a:lnTo>
                    <a:pt x="486794" y="660495"/>
                  </a:lnTo>
                  <a:lnTo>
                    <a:pt x="511307" y="677566"/>
                  </a:lnTo>
                  <a:lnTo>
                    <a:pt x="539130" y="691090"/>
                  </a:lnTo>
                  <a:lnTo>
                    <a:pt x="569680" y="700696"/>
                  </a:lnTo>
                  <a:lnTo>
                    <a:pt x="620260" y="707163"/>
                  </a:lnTo>
                  <a:lnTo>
                    <a:pt x="669521" y="703067"/>
                  </a:lnTo>
                  <a:lnTo>
                    <a:pt x="715190" y="689361"/>
                  </a:lnTo>
                  <a:lnTo>
                    <a:pt x="754996" y="666999"/>
                  </a:lnTo>
                  <a:lnTo>
                    <a:pt x="786668" y="636932"/>
                  </a:lnTo>
                  <a:lnTo>
                    <a:pt x="807932" y="600112"/>
                  </a:lnTo>
                  <a:lnTo>
                    <a:pt x="827786" y="608437"/>
                  </a:lnTo>
                  <a:lnTo>
                    <a:pt x="848842" y="614511"/>
                  </a:lnTo>
                  <a:lnTo>
                    <a:pt x="870779" y="618275"/>
                  </a:lnTo>
                  <a:lnTo>
                    <a:pt x="893276" y="619670"/>
                  </a:lnTo>
                  <a:lnTo>
                    <a:pt x="945083" y="613406"/>
                  </a:lnTo>
                  <a:lnTo>
                    <a:pt x="990190" y="595400"/>
                  </a:lnTo>
                  <a:lnTo>
                    <a:pt x="1025891" y="567751"/>
                  </a:lnTo>
                  <a:lnTo>
                    <a:pt x="1049480" y="532554"/>
                  </a:lnTo>
                  <a:lnTo>
                    <a:pt x="1058249" y="491908"/>
                  </a:lnTo>
                  <a:lnTo>
                    <a:pt x="1082349" y="487926"/>
                  </a:lnTo>
                  <a:lnTo>
                    <a:pt x="1127454" y="472959"/>
                  </a:lnTo>
                  <a:lnTo>
                    <a:pt x="1184145" y="433465"/>
                  </a:lnTo>
                  <a:lnTo>
                    <a:pt x="1208678" y="399433"/>
                  </a:lnTo>
                  <a:lnTo>
                    <a:pt x="1221174" y="362114"/>
                  </a:lnTo>
                  <a:lnTo>
                    <a:pt x="1221298" y="323525"/>
                  </a:lnTo>
                  <a:lnTo>
                    <a:pt x="1208715" y="285684"/>
                  </a:lnTo>
                  <a:lnTo>
                    <a:pt x="1183090" y="250608"/>
                  </a:lnTo>
                  <a:lnTo>
                    <a:pt x="1185884" y="245528"/>
                  </a:lnTo>
                  <a:lnTo>
                    <a:pt x="1188170" y="240194"/>
                  </a:lnTo>
                  <a:lnTo>
                    <a:pt x="1190075" y="234860"/>
                  </a:lnTo>
                  <a:lnTo>
                    <a:pt x="1195164" y="196994"/>
                  </a:lnTo>
                  <a:lnTo>
                    <a:pt x="1185373" y="161048"/>
                  </a:lnTo>
                  <a:lnTo>
                    <a:pt x="1162433" y="129430"/>
                  </a:lnTo>
                  <a:lnTo>
                    <a:pt x="1128074" y="104548"/>
                  </a:lnTo>
                  <a:lnTo>
                    <a:pt x="1084030" y="88810"/>
                  </a:lnTo>
                  <a:lnTo>
                    <a:pt x="1077858" y="70766"/>
                  </a:lnTo>
                  <a:lnTo>
                    <a:pt x="1054419" y="38822"/>
                  </a:lnTo>
                  <a:lnTo>
                    <a:pt x="989893" y="4847"/>
                  </a:lnTo>
                  <a:lnTo>
                    <a:pt x="937551" y="323"/>
                  </a:lnTo>
                  <a:lnTo>
                    <a:pt x="886852" y="11562"/>
                  </a:lnTo>
                  <a:lnTo>
                    <a:pt x="844000" y="38137"/>
                  </a:lnTo>
                  <a:lnTo>
                    <a:pt x="834826" y="29698"/>
                  </a:lnTo>
                  <a:lnTo>
                    <a:pt x="824521" y="22151"/>
                  </a:lnTo>
                  <a:lnTo>
                    <a:pt x="813192" y="15581"/>
                  </a:lnTo>
                  <a:lnTo>
                    <a:pt x="800947" y="10070"/>
                  </a:lnTo>
                  <a:lnTo>
                    <a:pt x="753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84767" y="786600"/>
              <a:ext cx="1221740" cy="707390"/>
            </a:xfrm>
            <a:custGeom>
              <a:avLst/>
              <a:gdLst/>
              <a:ahLst/>
              <a:cxnLst/>
              <a:rect l="l" t="t" r="r" b="b"/>
              <a:pathLst>
                <a:path w="1221739" h="707390">
                  <a:moveTo>
                    <a:pt x="110321" y="232701"/>
                  </a:moveTo>
                  <a:lnTo>
                    <a:pt x="110231" y="192362"/>
                  </a:lnTo>
                  <a:lnTo>
                    <a:pt x="123153" y="154718"/>
                  </a:lnTo>
                  <a:lnTo>
                    <a:pt x="147532" y="121386"/>
                  </a:lnTo>
                  <a:lnTo>
                    <a:pt x="181817" y="93980"/>
                  </a:lnTo>
                  <a:lnTo>
                    <a:pt x="224456" y="74116"/>
                  </a:lnTo>
                  <a:lnTo>
                    <a:pt x="273897" y="63410"/>
                  </a:lnTo>
                  <a:lnTo>
                    <a:pt x="305669" y="62085"/>
                  </a:lnTo>
                  <a:lnTo>
                    <a:pt x="337095" y="64902"/>
                  </a:lnTo>
                  <a:lnTo>
                    <a:pt x="367498" y="71768"/>
                  </a:lnTo>
                  <a:lnTo>
                    <a:pt x="396198" y="82587"/>
                  </a:lnTo>
                  <a:lnTo>
                    <a:pt x="425372" y="52275"/>
                  </a:lnTo>
                  <a:lnTo>
                    <a:pt x="463721" y="31381"/>
                  </a:lnTo>
                  <a:lnTo>
                    <a:pt x="507892" y="20728"/>
                  </a:lnTo>
                  <a:lnTo>
                    <a:pt x="554531" y="21140"/>
                  </a:lnTo>
                  <a:lnTo>
                    <a:pt x="600287" y="33438"/>
                  </a:lnTo>
                  <a:lnTo>
                    <a:pt x="635339" y="53631"/>
                  </a:lnTo>
                  <a:lnTo>
                    <a:pt x="665430" y="23197"/>
                  </a:lnTo>
                  <a:lnTo>
                    <a:pt x="706618" y="4847"/>
                  </a:lnTo>
                  <a:lnTo>
                    <a:pt x="753568" y="0"/>
                  </a:lnTo>
                  <a:lnTo>
                    <a:pt x="800947" y="10070"/>
                  </a:lnTo>
                  <a:lnTo>
                    <a:pt x="813192" y="15581"/>
                  </a:lnTo>
                  <a:lnTo>
                    <a:pt x="824521" y="22151"/>
                  </a:lnTo>
                  <a:lnTo>
                    <a:pt x="834826" y="29698"/>
                  </a:lnTo>
                  <a:lnTo>
                    <a:pt x="844000" y="38137"/>
                  </a:lnTo>
                  <a:lnTo>
                    <a:pt x="886852" y="11562"/>
                  </a:lnTo>
                  <a:lnTo>
                    <a:pt x="937551" y="323"/>
                  </a:lnTo>
                  <a:lnTo>
                    <a:pt x="989893" y="4847"/>
                  </a:lnTo>
                  <a:lnTo>
                    <a:pt x="1037675" y="25564"/>
                  </a:lnTo>
                  <a:lnTo>
                    <a:pt x="1054419" y="38822"/>
                  </a:lnTo>
                  <a:lnTo>
                    <a:pt x="1067901" y="53996"/>
                  </a:lnTo>
                  <a:lnTo>
                    <a:pt x="1077858" y="70766"/>
                  </a:lnTo>
                  <a:lnTo>
                    <a:pt x="1084030" y="88810"/>
                  </a:lnTo>
                  <a:lnTo>
                    <a:pt x="1128074" y="104548"/>
                  </a:lnTo>
                  <a:lnTo>
                    <a:pt x="1162433" y="129430"/>
                  </a:lnTo>
                  <a:lnTo>
                    <a:pt x="1185373" y="161048"/>
                  </a:lnTo>
                  <a:lnTo>
                    <a:pt x="1195164" y="196994"/>
                  </a:lnTo>
                  <a:lnTo>
                    <a:pt x="1190075" y="234860"/>
                  </a:lnTo>
                  <a:lnTo>
                    <a:pt x="1188170" y="240194"/>
                  </a:lnTo>
                  <a:lnTo>
                    <a:pt x="1185884" y="245528"/>
                  </a:lnTo>
                  <a:lnTo>
                    <a:pt x="1183090" y="250608"/>
                  </a:lnTo>
                  <a:lnTo>
                    <a:pt x="1208715" y="285684"/>
                  </a:lnTo>
                  <a:lnTo>
                    <a:pt x="1221298" y="323525"/>
                  </a:lnTo>
                  <a:lnTo>
                    <a:pt x="1221174" y="362114"/>
                  </a:lnTo>
                  <a:lnTo>
                    <a:pt x="1208678" y="399433"/>
                  </a:lnTo>
                  <a:lnTo>
                    <a:pt x="1184145" y="433465"/>
                  </a:lnTo>
                  <a:lnTo>
                    <a:pt x="1147911" y="462190"/>
                  </a:lnTo>
                  <a:lnTo>
                    <a:pt x="1105509" y="481574"/>
                  </a:lnTo>
                  <a:lnTo>
                    <a:pt x="1058249" y="491908"/>
                  </a:lnTo>
                  <a:lnTo>
                    <a:pt x="1049480" y="532554"/>
                  </a:lnTo>
                  <a:lnTo>
                    <a:pt x="1025891" y="567751"/>
                  </a:lnTo>
                  <a:lnTo>
                    <a:pt x="990190" y="595400"/>
                  </a:lnTo>
                  <a:lnTo>
                    <a:pt x="945083" y="613406"/>
                  </a:lnTo>
                  <a:lnTo>
                    <a:pt x="893276" y="619670"/>
                  </a:lnTo>
                  <a:lnTo>
                    <a:pt x="870779" y="618275"/>
                  </a:lnTo>
                  <a:lnTo>
                    <a:pt x="848842" y="614511"/>
                  </a:lnTo>
                  <a:lnTo>
                    <a:pt x="827786" y="608437"/>
                  </a:lnTo>
                  <a:lnTo>
                    <a:pt x="807932" y="600112"/>
                  </a:lnTo>
                  <a:lnTo>
                    <a:pt x="786668" y="636932"/>
                  </a:lnTo>
                  <a:lnTo>
                    <a:pt x="754996" y="666999"/>
                  </a:lnTo>
                  <a:lnTo>
                    <a:pt x="715190" y="689361"/>
                  </a:lnTo>
                  <a:lnTo>
                    <a:pt x="669521" y="703067"/>
                  </a:lnTo>
                  <a:lnTo>
                    <a:pt x="620260" y="707163"/>
                  </a:lnTo>
                  <a:lnTo>
                    <a:pt x="569680" y="700696"/>
                  </a:lnTo>
                  <a:lnTo>
                    <a:pt x="539130" y="691090"/>
                  </a:lnTo>
                  <a:lnTo>
                    <a:pt x="511307" y="677566"/>
                  </a:lnTo>
                  <a:lnTo>
                    <a:pt x="486794" y="660495"/>
                  </a:lnTo>
                  <a:lnTo>
                    <a:pt x="466175" y="640244"/>
                  </a:lnTo>
                  <a:lnTo>
                    <a:pt x="420287" y="656694"/>
                  </a:lnTo>
                  <a:lnTo>
                    <a:pt x="372432" y="664259"/>
                  </a:lnTo>
                  <a:lnTo>
                    <a:pt x="324403" y="663294"/>
                  </a:lnTo>
                  <a:lnTo>
                    <a:pt x="277996" y="654151"/>
                  </a:lnTo>
                  <a:lnTo>
                    <a:pt x="235005" y="637184"/>
                  </a:lnTo>
                  <a:lnTo>
                    <a:pt x="197227" y="612746"/>
                  </a:lnTo>
                  <a:lnTo>
                    <a:pt x="166455" y="581189"/>
                  </a:lnTo>
                  <a:lnTo>
                    <a:pt x="165693" y="580173"/>
                  </a:lnTo>
                  <a:lnTo>
                    <a:pt x="164931" y="579157"/>
                  </a:lnTo>
                  <a:lnTo>
                    <a:pt x="164169" y="578141"/>
                  </a:lnTo>
                  <a:lnTo>
                    <a:pt x="115345" y="574956"/>
                  </a:lnTo>
                  <a:lnTo>
                    <a:pt x="73332" y="557901"/>
                  </a:lnTo>
                  <a:lnTo>
                    <a:pt x="42511" y="529724"/>
                  </a:lnTo>
                  <a:lnTo>
                    <a:pt x="27263" y="493178"/>
                  </a:lnTo>
                  <a:lnTo>
                    <a:pt x="27074" y="472055"/>
                  </a:lnTo>
                  <a:lnTo>
                    <a:pt x="32613" y="451633"/>
                  </a:lnTo>
                  <a:lnTo>
                    <a:pt x="43604" y="432617"/>
                  </a:lnTo>
                  <a:lnTo>
                    <a:pt x="59775" y="415708"/>
                  </a:lnTo>
                  <a:lnTo>
                    <a:pt x="23387" y="389963"/>
                  </a:lnTo>
                  <a:lnTo>
                    <a:pt x="2990" y="356336"/>
                  </a:lnTo>
                  <a:lnTo>
                    <a:pt x="0" y="319089"/>
                  </a:lnTo>
                  <a:lnTo>
                    <a:pt x="15833" y="282485"/>
                  </a:lnTo>
                  <a:lnTo>
                    <a:pt x="33313" y="264257"/>
                  </a:lnTo>
                  <a:lnTo>
                    <a:pt x="55377" y="249910"/>
                  </a:lnTo>
                  <a:lnTo>
                    <a:pt x="81037" y="239944"/>
                  </a:lnTo>
                  <a:lnTo>
                    <a:pt x="109305" y="234860"/>
                  </a:lnTo>
                  <a:lnTo>
                    <a:pt x="110321" y="232701"/>
                  </a:lnTo>
                  <a:close/>
                </a:path>
                <a:path w="1221739" h="707390">
                  <a:moveTo>
                    <a:pt x="132673" y="425995"/>
                  </a:moveTo>
                  <a:lnTo>
                    <a:pt x="114034" y="426005"/>
                  </a:lnTo>
                  <a:lnTo>
                    <a:pt x="95668" y="423789"/>
                  </a:lnTo>
                  <a:lnTo>
                    <a:pt x="77898" y="419405"/>
                  </a:lnTo>
                  <a:lnTo>
                    <a:pt x="61045" y="412914"/>
                  </a:lnTo>
                </a:path>
                <a:path w="1221739" h="707390">
                  <a:moveTo>
                    <a:pt x="195919" y="568743"/>
                  </a:moveTo>
                  <a:lnTo>
                    <a:pt x="188305" y="570912"/>
                  </a:lnTo>
                  <a:lnTo>
                    <a:pt x="180536" y="572664"/>
                  </a:lnTo>
                  <a:lnTo>
                    <a:pt x="172648" y="574012"/>
                  </a:lnTo>
                  <a:lnTo>
                    <a:pt x="164677" y="574966"/>
                  </a:lnTo>
                </a:path>
                <a:path w="1221739" h="707390">
                  <a:moveTo>
                    <a:pt x="466175" y="637323"/>
                  </a:moveTo>
                  <a:lnTo>
                    <a:pt x="460700" y="630539"/>
                  </a:lnTo>
                  <a:lnTo>
                    <a:pt x="455713" y="623528"/>
                  </a:lnTo>
                  <a:lnTo>
                    <a:pt x="451227" y="616303"/>
                  </a:lnTo>
                  <a:lnTo>
                    <a:pt x="447252" y="608875"/>
                  </a:lnTo>
                </a:path>
                <a:path w="1221739" h="707390">
                  <a:moveTo>
                    <a:pt x="815552" y="566330"/>
                  </a:moveTo>
                  <a:lnTo>
                    <a:pt x="814435" y="574230"/>
                  </a:lnTo>
                  <a:lnTo>
                    <a:pt x="812805" y="582094"/>
                  </a:lnTo>
                  <a:lnTo>
                    <a:pt x="810676" y="589887"/>
                  </a:lnTo>
                  <a:lnTo>
                    <a:pt x="808059" y="597572"/>
                  </a:lnTo>
                </a:path>
                <a:path w="1221739" h="707390">
                  <a:moveTo>
                    <a:pt x="965539" y="373290"/>
                  </a:moveTo>
                  <a:lnTo>
                    <a:pt x="1003946" y="393705"/>
                  </a:lnTo>
                  <a:lnTo>
                    <a:pt x="1033055" y="421169"/>
                  </a:lnTo>
                  <a:lnTo>
                    <a:pt x="1051425" y="453872"/>
                  </a:lnTo>
                  <a:lnTo>
                    <a:pt x="1057614" y="490003"/>
                  </a:lnTo>
                </a:path>
                <a:path w="1221739" h="707390">
                  <a:moveTo>
                    <a:pt x="1182582" y="248830"/>
                  </a:moveTo>
                  <a:lnTo>
                    <a:pt x="1174761" y="261123"/>
                  </a:lnTo>
                  <a:lnTo>
                    <a:pt x="1165262" y="272595"/>
                  </a:lnTo>
                  <a:lnTo>
                    <a:pt x="1154168" y="283138"/>
                  </a:lnTo>
                  <a:lnTo>
                    <a:pt x="1141561" y="292645"/>
                  </a:lnTo>
                </a:path>
                <a:path w="1221739" h="707390">
                  <a:moveTo>
                    <a:pt x="1084284" y="86270"/>
                  </a:moveTo>
                  <a:lnTo>
                    <a:pt x="1085808" y="93128"/>
                  </a:lnTo>
                  <a:lnTo>
                    <a:pt x="1086570" y="100113"/>
                  </a:lnTo>
                  <a:lnTo>
                    <a:pt x="1086443" y="106971"/>
                  </a:lnTo>
                </a:path>
                <a:path w="1221739" h="707390">
                  <a:moveTo>
                    <a:pt x="822664" y="62140"/>
                  </a:moveTo>
                  <a:lnTo>
                    <a:pt x="826992" y="55121"/>
                  </a:lnTo>
                  <a:lnTo>
                    <a:pt x="831951" y="48377"/>
                  </a:lnTo>
                  <a:lnTo>
                    <a:pt x="837505" y="41941"/>
                  </a:lnTo>
                  <a:lnTo>
                    <a:pt x="843619" y="35851"/>
                  </a:lnTo>
                </a:path>
                <a:path w="1221739" h="707390">
                  <a:moveTo>
                    <a:pt x="626449" y="74713"/>
                  </a:moveTo>
                  <a:lnTo>
                    <a:pt x="628608" y="66839"/>
                  </a:lnTo>
                  <a:lnTo>
                    <a:pt x="632037" y="59219"/>
                  </a:lnTo>
                  <a:lnTo>
                    <a:pt x="636609" y="51980"/>
                  </a:lnTo>
                </a:path>
                <a:path w="1221739" h="707390">
                  <a:moveTo>
                    <a:pt x="396071" y="82460"/>
                  </a:moveTo>
                  <a:lnTo>
                    <a:pt x="405878" y="87342"/>
                  </a:lnTo>
                  <a:lnTo>
                    <a:pt x="415280" y="92652"/>
                  </a:lnTo>
                  <a:lnTo>
                    <a:pt x="424253" y="98391"/>
                  </a:lnTo>
                  <a:lnTo>
                    <a:pt x="432774" y="104558"/>
                  </a:lnTo>
                </a:path>
                <a:path w="1221739" h="707390">
                  <a:moveTo>
                    <a:pt x="116671" y="255942"/>
                  </a:moveTo>
                  <a:lnTo>
                    <a:pt x="113750" y="248322"/>
                  </a:lnTo>
                  <a:lnTo>
                    <a:pt x="111718" y="240575"/>
                  </a:lnTo>
                  <a:lnTo>
                    <a:pt x="110321" y="23270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16526" y="1018794"/>
            <a:ext cx="2711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AAD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41092" y="1488947"/>
            <a:ext cx="2650490" cy="2677795"/>
            <a:chOff x="2641092" y="1488947"/>
            <a:chExt cx="2650490" cy="2677795"/>
          </a:xfrm>
        </p:grpSpPr>
        <p:sp>
          <p:nvSpPr>
            <p:cNvPr id="59" name="object 59"/>
            <p:cNvSpPr/>
            <p:nvPr/>
          </p:nvSpPr>
          <p:spPr>
            <a:xfrm>
              <a:off x="2641092" y="1488947"/>
              <a:ext cx="2291715" cy="2677795"/>
            </a:xfrm>
            <a:custGeom>
              <a:avLst/>
              <a:gdLst/>
              <a:ahLst/>
              <a:cxnLst/>
              <a:rect l="l" t="t" r="r" b="b"/>
              <a:pathLst>
                <a:path w="2291715" h="2677795">
                  <a:moveTo>
                    <a:pt x="76200" y="2601214"/>
                  </a:moveTo>
                  <a:lnTo>
                    <a:pt x="44450" y="2601214"/>
                  </a:lnTo>
                  <a:lnTo>
                    <a:pt x="44450" y="2385060"/>
                  </a:lnTo>
                  <a:lnTo>
                    <a:pt x="31750" y="2385060"/>
                  </a:lnTo>
                  <a:lnTo>
                    <a:pt x="31750" y="2601214"/>
                  </a:lnTo>
                  <a:lnTo>
                    <a:pt x="0" y="2601214"/>
                  </a:lnTo>
                  <a:lnTo>
                    <a:pt x="38100" y="2677414"/>
                  </a:lnTo>
                  <a:lnTo>
                    <a:pt x="69850" y="2613914"/>
                  </a:lnTo>
                  <a:lnTo>
                    <a:pt x="76200" y="2601214"/>
                  </a:lnTo>
                  <a:close/>
                </a:path>
                <a:path w="2291715" h="2677795">
                  <a:moveTo>
                    <a:pt x="76200" y="1184656"/>
                  </a:moveTo>
                  <a:lnTo>
                    <a:pt x="44450" y="1184656"/>
                  </a:lnTo>
                  <a:lnTo>
                    <a:pt x="44450" y="617220"/>
                  </a:lnTo>
                  <a:lnTo>
                    <a:pt x="31750" y="617220"/>
                  </a:lnTo>
                  <a:lnTo>
                    <a:pt x="31750" y="1184656"/>
                  </a:lnTo>
                  <a:lnTo>
                    <a:pt x="0" y="1184656"/>
                  </a:lnTo>
                  <a:lnTo>
                    <a:pt x="38100" y="1260856"/>
                  </a:lnTo>
                  <a:lnTo>
                    <a:pt x="69850" y="1197356"/>
                  </a:lnTo>
                  <a:lnTo>
                    <a:pt x="76200" y="1184656"/>
                  </a:lnTo>
                  <a:close/>
                </a:path>
                <a:path w="2291715" h="2677795">
                  <a:moveTo>
                    <a:pt x="2291588" y="76200"/>
                  </a:moveTo>
                  <a:lnTo>
                    <a:pt x="2285238" y="63500"/>
                  </a:lnTo>
                  <a:lnTo>
                    <a:pt x="2253488" y="0"/>
                  </a:lnTo>
                  <a:lnTo>
                    <a:pt x="2215388" y="76200"/>
                  </a:lnTo>
                  <a:lnTo>
                    <a:pt x="2247138" y="76200"/>
                  </a:lnTo>
                  <a:lnTo>
                    <a:pt x="2247138" y="338582"/>
                  </a:lnTo>
                  <a:lnTo>
                    <a:pt x="957072" y="338582"/>
                  </a:lnTo>
                  <a:lnTo>
                    <a:pt x="957072" y="351282"/>
                  </a:lnTo>
                  <a:lnTo>
                    <a:pt x="2256917" y="351282"/>
                  </a:lnTo>
                  <a:lnTo>
                    <a:pt x="2259838" y="348361"/>
                  </a:lnTo>
                  <a:lnTo>
                    <a:pt x="2259838" y="344932"/>
                  </a:lnTo>
                  <a:lnTo>
                    <a:pt x="2259838" y="338582"/>
                  </a:lnTo>
                  <a:lnTo>
                    <a:pt x="2259838" y="76200"/>
                  </a:lnTo>
                  <a:lnTo>
                    <a:pt x="2291588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10228" y="2720339"/>
              <a:ext cx="1181100" cy="4541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15384" y="2772155"/>
              <a:ext cx="967739" cy="39014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41470" y="2751581"/>
              <a:ext cx="1064260" cy="337185"/>
            </a:xfrm>
            <a:custGeom>
              <a:avLst/>
              <a:gdLst/>
              <a:ahLst/>
              <a:cxnLst/>
              <a:rect l="l" t="t" r="r" b="b"/>
              <a:pathLst>
                <a:path w="1064260" h="337185">
                  <a:moveTo>
                    <a:pt x="1063752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1063752" y="336803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41470" y="2751581"/>
              <a:ext cx="1064260" cy="337185"/>
            </a:xfrm>
            <a:custGeom>
              <a:avLst/>
              <a:gdLst/>
              <a:ahLst/>
              <a:cxnLst/>
              <a:rect l="l" t="t" r="r" b="b"/>
              <a:pathLst>
                <a:path w="1064260" h="337185">
                  <a:moveTo>
                    <a:pt x="0" y="336803"/>
                  </a:moveTo>
                  <a:lnTo>
                    <a:pt x="1063752" y="336803"/>
                  </a:lnTo>
                  <a:lnTo>
                    <a:pt x="1063752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141470" y="2751582"/>
            <a:ext cx="1064260" cy="33718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630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Auth</a:t>
            </a:r>
            <a:r>
              <a:rPr sz="105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Service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598164" y="2880360"/>
            <a:ext cx="1775460" cy="1993900"/>
            <a:chOff x="3598164" y="2880360"/>
            <a:chExt cx="1775460" cy="1993900"/>
          </a:xfrm>
        </p:grpSpPr>
        <p:sp>
          <p:nvSpPr>
            <p:cNvPr id="66" name="object 66"/>
            <p:cNvSpPr/>
            <p:nvPr/>
          </p:nvSpPr>
          <p:spPr>
            <a:xfrm>
              <a:off x="3598164" y="2880359"/>
              <a:ext cx="561340" cy="664845"/>
            </a:xfrm>
            <a:custGeom>
              <a:avLst/>
              <a:gdLst/>
              <a:ahLst/>
              <a:cxnLst/>
              <a:rect l="l" t="t" r="r" b="b"/>
              <a:pathLst>
                <a:path w="561339" h="664845">
                  <a:moveTo>
                    <a:pt x="541909" y="38100"/>
                  </a:moveTo>
                  <a:lnTo>
                    <a:pt x="529209" y="31750"/>
                  </a:lnTo>
                  <a:lnTo>
                    <a:pt x="465709" y="0"/>
                  </a:lnTo>
                  <a:lnTo>
                    <a:pt x="46570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65709" y="44450"/>
                  </a:lnTo>
                  <a:lnTo>
                    <a:pt x="465709" y="76200"/>
                  </a:lnTo>
                  <a:lnTo>
                    <a:pt x="529209" y="44450"/>
                  </a:lnTo>
                  <a:lnTo>
                    <a:pt x="541909" y="38100"/>
                  </a:lnTo>
                  <a:close/>
                </a:path>
                <a:path w="561339" h="664845">
                  <a:moveTo>
                    <a:pt x="561213" y="626364"/>
                  </a:moveTo>
                  <a:lnTo>
                    <a:pt x="548513" y="620014"/>
                  </a:lnTo>
                  <a:lnTo>
                    <a:pt x="485013" y="588264"/>
                  </a:lnTo>
                  <a:lnTo>
                    <a:pt x="485013" y="620014"/>
                  </a:lnTo>
                  <a:lnTo>
                    <a:pt x="0" y="620014"/>
                  </a:lnTo>
                  <a:lnTo>
                    <a:pt x="0" y="632714"/>
                  </a:lnTo>
                  <a:lnTo>
                    <a:pt x="485013" y="632714"/>
                  </a:lnTo>
                  <a:lnTo>
                    <a:pt x="485013" y="664464"/>
                  </a:lnTo>
                  <a:lnTo>
                    <a:pt x="548513" y="632714"/>
                  </a:lnTo>
                  <a:lnTo>
                    <a:pt x="561213" y="626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28516" y="4315968"/>
              <a:ext cx="1245108" cy="4983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5092" y="4325112"/>
              <a:ext cx="1168908" cy="5486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59758" y="4347210"/>
              <a:ext cx="1127760" cy="381000"/>
            </a:xfrm>
            <a:custGeom>
              <a:avLst/>
              <a:gdLst/>
              <a:ahLst/>
              <a:cxnLst/>
              <a:rect l="l" t="t" r="r" b="b"/>
              <a:pathLst>
                <a:path w="1127760" h="381000">
                  <a:moveTo>
                    <a:pt x="112776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127760" y="381000"/>
                  </a:lnTo>
                  <a:lnTo>
                    <a:pt x="1127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59758" y="4347210"/>
              <a:ext cx="1127760" cy="381000"/>
            </a:xfrm>
            <a:custGeom>
              <a:avLst/>
              <a:gdLst/>
              <a:ahLst/>
              <a:cxnLst/>
              <a:rect l="l" t="t" r="r" b="b"/>
              <a:pathLst>
                <a:path w="1127760" h="381000">
                  <a:moveTo>
                    <a:pt x="0" y="381000"/>
                  </a:moveTo>
                  <a:lnTo>
                    <a:pt x="1127760" y="381000"/>
                  </a:lnTo>
                  <a:lnTo>
                    <a:pt x="112776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260596" y="4370577"/>
            <a:ext cx="9258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Instance </a:t>
            </a:r>
            <a:r>
              <a:rPr sz="105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C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ti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erv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916423" y="4652771"/>
            <a:ext cx="546100" cy="414655"/>
            <a:chOff x="4916423" y="4652771"/>
            <a:chExt cx="546100" cy="414655"/>
          </a:xfrm>
        </p:grpSpPr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16423" y="4652771"/>
              <a:ext cx="545591" cy="4145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2435" y="4738115"/>
              <a:ext cx="350520" cy="3200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947665" y="4684013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214122" y="0"/>
                  </a:moveTo>
                  <a:lnTo>
                    <a:pt x="146450" y="2529"/>
                  </a:lnTo>
                  <a:lnTo>
                    <a:pt x="87672" y="9570"/>
                  </a:lnTo>
                  <a:lnTo>
                    <a:pt x="41318" y="20299"/>
                  </a:lnTo>
                  <a:lnTo>
                    <a:pt x="0" y="49530"/>
                  </a:lnTo>
                  <a:lnTo>
                    <a:pt x="0" y="247650"/>
                  </a:lnTo>
                  <a:lnTo>
                    <a:pt x="41318" y="276880"/>
                  </a:lnTo>
                  <a:lnTo>
                    <a:pt x="87672" y="287609"/>
                  </a:lnTo>
                  <a:lnTo>
                    <a:pt x="146450" y="294650"/>
                  </a:lnTo>
                  <a:lnTo>
                    <a:pt x="214122" y="297180"/>
                  </a:lnTo>
                  <a:lnTo>
                    <a:pt x="281793" y="294650"/>
                  </a:lnTo>
                  <a:lnTo>
                    <a:pt x="340571" y="287609"/>
                  </a:lnTo>
                  <a:lnTo>
                    <a:pt x="386925" y="276880"/>
                  </a:lnTo>
                  <a:lnTo>
                    <a:pt x="417326" y="263286"/>
                  </a:lnTo>
                  <a:lnTo>
                    <a:pt x="428244" y="247650"/>
                  </a:lnTo>
                  <a:lnTo>
                    <a:pt x="428244" y="49530"/>
                  </a:lnTo>
                  <a:lnTo>
                    <a:pt x="386925" y="20299"/>
                  </a:lnTo>
                  <a:lnTo>
                    <a:pt x="340571" y="9570"/>
                  </a:lnTo>
                  <a:lnTo>
                    <a:pt x="281793" y="2529"/>
                  </a:lnTo>
                  <a:lnTo>
                    <a:pt x="2141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47665" y="4684013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428244" y="49530"/>
                  </a:moveTo>
                  <a:lnTo>
                    <a:pt x="386925" y="78760"/>
                  </a:lnTo>
                  <a:lnTo>
                    <a:pt x="340571" y="89489"/>
                  </a:lnTo>
                  <a:lnTo>
                    <a:pt x="281793" y="96530"/>
                  </a:lnTo>
                  <a:lnTo>
                    <a:pt x="214122" y="99060"/>
                  </a:lnTo>
                  <a:lnTo>
                    <a:pt x="146450" y="96530"/>
                  </a:lnTo>
                  <a:lnTo>
                    <a:pt x="87672" y="89489"/>
                  </a:lnTo>
                  <a:lnTo>
                    <a:pt x="41318" y="78760"/>
                  </a:lnTo>
                  <a:lnTo>
                    <a:pt x="10917" y="65166"/>
                  </a:lnTo>
                  <a:lnTo>
                    <a:pt x="0" y="49530"/>
                  </a:lnTo>
                </a:path>
                <a:path w="428625" h="297179">
                  <a:moveTo>
                    <a:pt x="0" y="49530"/>
                  </a:moveTo>
                  <a:lnTo>
                    <a:pt x="41318" y="20299"/>
                  </a:lnTo>
                  <a:lnTo>
                    <a:pt x="87672" y="9570"/>
                  </a:lnTo>
                  <a:lnTo>
                    <a:pt x="146450" y="2529"/>
                  </a:lnTo>
                  <a:lnTo>
                    <a:pt x="214122" y="0"/>
                  </a:lnTo>
                  <a:lnTo>
                    <a:pt x="281793" y="2529"/>
                  </a:lnTo>
                  <a:lnTo>
                    <a:pt x="340571" y="9570"/>
                  </a:lnTo>
                  <a:lnTo>
                    <a:pt x="386925" y="20299"/>
                  </a:lnTo>
                  <a:lnTo>
                    <a:pt x="417326" y="33893"/>
                  </a:lnTo>
                  <a:lnTo>
                    <a:pt x="428244" y="49530"/>
                  </a:lnTo>
                  <a:lnTo>
                    <a:pt x="428244" y="247650"/>
                  </a:lnTo>
                  <a:lnTo>
                    <a:pt x="386925" y="276880"/>
                  </a:lnTo>
                  <a:lnTo>
                    <a:pt x="340571" y="287609"/>
                  </a:lnTo>
                  <a:lnTo>
                    <a:pt x="281793" y="294650"/>
                  </a:lnTo>
                  <a:lnTo>
                    <a:pt x="214122" y="297180"/>
                  </a:lnTo>
                  <a:lnTo>
                    <a:pt x="146450" y="294650"/>
                  </a:lnTo>
                  <a:lnTo>
                    <a:pt x="87672" y="287609"/>
                  </a:lnTo>
                  <a:lnTo>
                    <a:pt x="41318" y="276880"/>
                  </a:lnTo>
                  <a:lnTo>
                    <a:pt x="10917" y="263286"/>
                  </a:lnTo>
                  <a:lnTo>
                    <a:pt x="0" y="247650"/>
                  </a:lnTo>
                  <a:lnTo>
                    <a:pt x="0" y="4953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087239" y="4776342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518915" y="4498340"/>
            <a:ext cx="640715" cy="599440"/>
            <a:chOff x="3518915" y="4498340"/>
            <a:chExt cx="640715" cy="599440"/>
          </a:xfrm>
        </p:grpSpPr>
        <p:sp>
          <p:nvSpPr>
            <p:cNvPr id="79" name="object 79"/>
            <p:cNvSpPr/>
            <p:nvPr/>
          </p:nvSpPr>
          <p:spPr>
            <a:xfrm>
              <a:off x="3598163" y="4498340"/>
              <a:ext cx="561340" cy="76200"/>
            </a:xfrm>
            <a:custGeom>
              <a:avLst/>
              <a:gdLst/>
              <a:ahLst/>
              <a:cxnLst/>
              <a:rect l="l" t="t" r="r" b="b"/>
              <a:pathLst>
                <a:path w="561339" h="76200">
                  <a:moveTo>
                    <a:pt x="485266" y="0"/>
                  </a:moveTo>
                  <a:lnTo>
                    <a:pt x="485108" y="31685"/>
                  </a:lnTo>
                  <a:lnTo>
                    <a:pt x="497713" y="31750"/>
                  </a:lnTo>
                  <a:lnTo>
                    <a:pt x="497713" y="44450"/>
                  </a:lnTo>
                  <a:lnTo>
                    <a:pt x="485044" y="44450"/>
                  </a:lnTo>
                  <a:lnTo>
                    <a:pt x="484886" y="76200"/>
                  </a:lnTo>
                  <a:lnTo>
                    <a:pt x="549134" y="44450"/>
                  </a:lnTo>
                  <a:lnTo>
                    <a:pt x="497713" y="44450"/>
                  </a:lnTo>
                  <a:lnTo>
                    <a:pt x="549265" y="44385"/>
                  </a:lnTo>
                  <a:lnTo>
                    <a:pt x="561213" y="38481"/>
                  </a:lnTo>
                  <a:lnTo>
                    <a:pt x="485266" y="0"/>
                  </a:lnTo>
                  <a:close/>
                </a:path>
                <a:path w="561339" h="76200">
                  <a:moveTo>
                    <a:pt x="485108" y="31685"/>
                  </a:moveTo>
                  <a:lnTo>
                    <a:pt x="485045" y="44385"/>
                  </a:lnTo>
                  <a:lnTo>
                    <a:pt x="497713" y="44450"/>
                  </a:lnTo>
                  <a:lnTo>
                    <a:pt x="497713" y="31750"/>
                  </a:lnTo>
                  <a:lnTo>
                    <a:pt x="485108" y="31685"/>
                  </a:lnTo>
                  <a:close/>
                </a:path>
                <a:path w="561339" h="76200">
                  <a:moveTo>
                    <a:pt x="0" y="29210"/>
                  </a:moveTo>
                  <a:lnTo>
                    <a:pt x="0" y="41910"/>
                  </a:lnTo>
                  <a:lnTo>
                    <a:pt x="485045" y="44385"/>
                  </a:lnTo>
                  <a:lnTo>
                    <a:pt x="485108" y="31685"/>
                  </a:lnTo>
                  <a:lnTo>
                    <a:pt x="0" y="29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8915" y="4683252"/>
              <a:ext cx="545591" cy="41452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4927" y="4768596"/>
              <a:ext cx="350520" cy="32003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550157" y="4714494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214121" y="0"/>
                  </a:moveTo>
                  <a:lnTo>
                    <a:pt x="146450" y="2529"/>
                  </a:lnTo>
                  <a:lnTo>
                    <a:pt x="87672" y="9570"/>
                  </a:lnTo>
                  <a:lnTo>
                    <a:pt x="41318" y="20299"/>
                  </a:lnTo>
                  <a:lnTo>
                    <a:pt x="0" y="49529"/>
                  </a:lnTo>
                  <a:lnTo>
                    <a:pt x="0" y="247649"/>
                  </a:lnTo>
                  <a:lnTo>
                    <a:pt x="41318" y="276880"/>
                  </a:lnTo>
                  <a:lnTo>
                    <a:pt x="87672" y="287609"/>
                  </a:lnTo>
                  <a:lnTo>
                    <a:pt x="146450" y="294650"/>
                  </a:lnTo>
                  <a:lnTo>
                    <a:pt x="214121" y="297179"/>
                  </a:lnTo>
                  <a:lnTo>
                    <a:pt x="281793" y="294650"/>
                  </a:lnTo>
                  <a:lnTo>
                    <a:pt x="340571" y="287609"/>
                  </a:lnTo>
                  <a:lnTo>
                    <a:pt x="386925" y="276880"/>
                  </a:lnTo>
                  <a:lnTo>
                    <a:pt x="417326" y="263286"/>
                  </a:lnTo>
                  <a:lnTo>
                    <a:pt x="428243" y="247649"/>
                  </a:lnTo>
                  <a:lnTo>
                    <a:pt x="428243" y="49529"/>
                  </a:lnTo>
                  <a:lnTo>
                    <a:pt x="386925" y="20299"/>
                  </a:lnTo>
                  <a:lnTo>
                    <a:pt x="340571" y="9570"/>
                  </a:lnTo>
                  <a:lnTo>
                    <a:pt x="281793" y="2529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50157" y="4714494"/>
              <a:ext cx="428625" cy="297180"/>
            </a:xfrm>
            <a:custGeom>
              <a:avLst/>
              <a:gdLst/>
              <a:ahLst/>
              <a:cxnLst/>
              <a:rect l="l" t="t" r="r" b="b"/>
              <a:pathLst>
                <a:path w="428625" h="297179">
                  <a:moveTo>
                    <a:pt x="428243" y="49529"/>
                  </a:moveTo>
                  <a:lnTo>
                    <a:pt x="386925" y="78760"/>
                  </a:lnTo>
                  <a:lnTo>
                    <a:pt x="340571" y="89489"/>
                  </a:lnTo>
                  <a:lnTo>
                    <a:pt x="281793" y="96530"/>
                  </a:lnTo>
                  <a:lnTo>
                    <a:pt x="214121" y="99059"/>
                  </a:lnTo>
                  <a:lnTo>
                    <a:pt x="146450" y="96530"/>
                  </a:lnTo>
                  <a:lnTo>
                    <a:pt x="87672" y="89489"/>
                  </a:lnTo>
                  <a:lnTo>
                    <a:pt x="41318" y="78760"/>
                  </a:lnTo>
                  <a:lnTo>
                    <a:pt x="10917" y="65166"/>
                  </a:lnTo>
                  <a:lnTo>
                    <a:pt x="0" y="49529"/>
                  </a:lnTo>
                </a:path>
                <a:path w="428625" h="297179">
                  <a:moveTo>
                    <a:pt x="0" y="49529"/>
                  </a:moveTo>
                  <a:lnTo>
                    <a:pt x="41318" y="20299"/>
                  </a:lnTo>
                  <a:lnTo>
                    <a:pt x="87672" y="9570"/>
                  </a:lnTo>
                  <a:lnTo>
                    <a:pt x="146450" y="2529"/>
                  </a:lnTo>
                  <a:lnTo>
                    <a:pt x="214121" y="0"/>
                  </a:lnTo>
                  <a:lnTo>
                    <a:pt x="281793" y="2529"/>
                  </a:lnTo>
                  <a:lnTo>
                    <a:pt x="340571" y="9570"/>
                  </a:lnTo>
                  <a:lnTo>
                    <a:pt x="386925" y="20299"/>
                  </a:lnTo>
                  <a:lnTo>
                    <a:pt x="417326" y="33893"/>
                  </a:lnTo>
                  <a:lnTo>
                    <a:pt x="428243" y="49529"/>
                  </a:lnTo>
                  <a:lnTo>
                    <a:pt x="428243" y="247649"/>
                  </a:lnTo>
                  <a:lnTo>
                    <a:pt x="386925" y="276880"/>
                  </a:lnTo>
                  <a:lnTo>
                    <a:pt x="340571" y="287609"/>
                  </a:lnTo>
                  <a:lnTo>
                    <a:pt x="281793" y="294650"/>
                  </a:lnTo>
                  <a:lnTo>
                    <a:pt x="214121" y="297179"/>
                  </a:lnTo>
                  <a:lnTo>
                    <a:pt x="146450" y="294650"/>
                  </a:lnTo>
                  <a:lnTo>
                    <a:pt x="87672" y="287609"/>
                  </a:lnTo>
                  <a:lnTo>
                    <a:pt x="41318" y="276880"/>
                  </a:lnTo>
                  <a:lnTo>
                    <a:pt x="10917" y="263286"/>
                  </a:lnTo>
                  <a:lnTo>
                    <a:pt x="0" y="247649"/>
                  </a:lnTo>
                  <a:lnTo>
                    <a:pt x="0" y="4952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689984" y="4806441"/>
            <a:ext cx="14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585858"/>
                </a:solidFill>
                <a:latin typeface="Calibri"/>
                <a:cs typeface="Calibri"/>
              </a:rPr>
              <a:t>DB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78652" y="4233671"/>
            <a:ext cx="1520952" cy="662939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6009894" y="4264914"/>
            <a:ext cx="1403985" cy="546100"/>
          </a:xfrm>
          <a:prstGeom prst="rect">
            <a:avLst/>
          </a:prstGeom>
          <a:solidFill>
            <a:srgbClr val="FFFFFF"/>
          </a:solidFill>
          <a:ln w="10667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Azure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885188" y="4499355"/>
            <a:ext cx="4123690" cy="2154555"/>
            <a:chOff x="1885188" y="4499355"/>
            <a:chExt cx="4123690" cy="2154555"/>
          </a:xfrm>
        </p:grpSpPr>
        <p:sp>
          <p:nvSpPr>
            <p:cNvPr id="88" name="object 88"/>
            <p:cNvSpPr/>
            <p:nvPr/>
          </p:nvSpPr>
          <p:spPr>
            <a:xfrm>
              <a:off x="5286755" y="4499355"/>
              <a:ext cx="722630" cy="76200"/>
            </a:xfrm>
            <a:custGeom>
              <a:avLst/>
              <a:gdLst/>
              <a:ahLst/>
              <a:cxnLst/>
              <a:rect l="l" t="t" r="r" b="b"/>
              <a:pathLst>
                <a:path w="722629" h="76200">
                  <a:moveTo>
                    <a:pt x="645847" y="44440"/>
                  </a:moveTo>
                  <a:lnTo>
                    <a:pt x="645795" y="76200"/>
                  </a:lnTo>
                  <a:lnTo>
                    <a:pt x="709400" y="44450"/>
                  </a:lnTo>
                  <a:lnTo>
                    <a:pt x="645847" y="44440"/>
                  </a:lnTo>
                  <a:close/>
                </a:path>
                <a:path w="722629" h="76200">
                  <a:moveTo>
                    <a:pt x="645869" y="31740"/>
                  </a:moveTo>
                  <a:lnTo>
                    <a:pt x="645847" y="44440"/>
                  </a:lnTo>
                  <a:lnTo>
                    <a:pt x="658622" y="44450"/>
                  </a:lnTo>
                  <a:lnTo>
                    <a:pt x="658622" y="31750"/>
                  </a:lnTo>
                  <a:lnTo>
                    <a:pt x="645869" y="31740"/>
                  </a:lnTo>
                  <a:close/>
                </a:path>
                <a:path w="722629" h="76200">
                  <a:moveTo>
                    <a:pt x="645922" y="0"/>
                  </a:moveTo>
                  <a:lnTo>
                    <a:pt x="645869" y="31740"/>
                  </a:lnTo>
                  <a:lnTo>
                    <a:pt x="658622" y="31750"/>
                  </a:lnTo>
                  <a:lnTo>
                    <a:pt x="658622" y="44450"/>
                  </a:lnTo>
                  <a:lnTo>
                    <a:pt x="709420" y="44440"/>
                  </a:lnTo>
                  <a:lnTo>
                    <a:pt x="722122" y="38100"/>
                  </a:lnTo>
                  <a:lnTo>
                    <a:pt x="645922" y="0"/>
                  </a:lnTo>
                  <a:close/>
                </a:path>
                <a:path w="722629" h="76200">
                  <a:moveTo>
                    <a:pt x="0" y="31242"/>
                  </a:moveTo>
                  <a:lnTo>
                    <a:pt x="0" y="43942"/>
                  </a:lnTo>
                  <a:lnTo>
                    <a:pt x="645847" y="44440"/>
                  </a:lnTo>
                  <a:lnTo>
                    <a:pt x="645869" y="31740"/>
                  </a:lnTo>
                  <a:lnTo>
                    <a:pt x="0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85188" y="5541263"/>
              <a:ext cx="3396996" cy="11125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43427" y="5550408"/>
              <a:ext cx="1077468" cy="39014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916430" y="5572505"/>
              <a:ext cx="3279775" cy="995680"/>
            </a:xfrm>
            <a:custGeom>
              <a:avLst/>
              <a:gdLst/>
              <a:ahLst/>
              <a:cxnLst/>
              <a:rect l="l" t="t" r="r" b="b"/>
              <a:pathLst>
                <a:path w="3279775" h="995679">
                  <a:moveTo>
                    <a:pt x="3279648" y="0"/>
                  </a:moveTo>
                  <a:lnTo>
                    <a:pt x="0" y="0"/>
                  </a:lnTo>
                  <a:lnTo>
                    <a:pt x="0" y="995172"/>
                  </a:lnTo>
                  <a:lnTo>
                    <a:pt x="3279648" y="995172"/>
                  </a:lnTo>
                  <a:lnTo>
                    <a:pt x="3279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16430" y="5572505"/>
              <a:ext cx="3279775" cy="995680"/>
            </a:xfrm>
            <a:custGeom>
              <a:avLst/>
              <a:gdLst/>
              <a:ahLst/>
              <a:cxnLst/>
              <a:rect l="l" t="t" r="r" b="b"/>
              <a:pathLst>
                <a:path w="3279775" h="995679">
                  <a:moveTo>
                    <a:pt x="0" y="995172"/>
                  </a:moveTo>
                  <a:lnTo>
                    <a:pt x="3279648" y="995172"/>
                  </a:lnTo>
                  <a:lnTo>
                    <a:pt x="3279648" y="0"/>
                  </a:lnTo>
                  <a:lnTo>
                    <a:pt x="0" y="0"/>
                  </a:lnTo>
                  <a:lnTo>
                    <a:pt x="0" y="995172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138932" y="5596534"/>
            <a:ext cx="8356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Sp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k</a:t>
            </a:r>
            <a:r>
              <a:rPr sz="105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nce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017776" y="5884164"/>
            <a:ext cx="548640" cy="631190"/>
            <a:chOff x="2017776" y="5884164"/>
            <a:chExt cx="548640" cy="631190"/>
          </a:xfrm>
        </p:grpSpPr>
        <p:pic>
          <p:nvPicPr>
            <p:cNvPr id="95" name="object 9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17776" y="5884164"/>
              <a:ext cx="548639" cy="6309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58924" y="6024372"/>
              <a:ext cx="464819" cy="39014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049018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2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2" y="51358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49018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2" y="513588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153157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505455" y="5884164"/>
            <a:ext cx="548640" cy="631190"/>
            <a:chOff x="2505455" y="5884164"/>
            <a:chExt cx="548640" cy="631190"/>
          </a:xfrm>
        </p:grpSpPr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05455" y="5884164"/>
              <a:ext cx="548640" cy="6309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46603" y="6024372"/>
              <a:ext cx="464819" cy="39014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536697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2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2" y="51358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536697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2" y="513588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2641854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3014472" y="5884164"/>
            <a:ext cx="548640" cy="631190"/>
            <a:chOff x="3014472" y="5884164"/>
            <a:chExt cx="548640" cy="631190"/>
          </a:xfrm>
        </p:grpSpPr>
        <p:pic>
          <p:nvPicPr>
            <p:cNvPr id="107" name="object 10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14472" y="5884164"/>
              <a:ext cx="548639" cy="63093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55620" y="6024372"/>
              <a:ext cx="464819" cy="39014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045714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45714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150489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525011" y="4809744"/>
            <a:ext cx="3192145" cy="1705610"/>
            <a:chOff x="3525011" y="4809744"/>
            <a:chExt cx="3192145" cy="1705610"/>
          </a:xfrm>
        </p:grpSpPr>
        <p:sp>
          <p:nvSpPr>
            <p:cNvPr id="113" name="object 113"/>
            <p:cNvSpPr/>
            <p:nvPr/>
          </p:nvSpPr>
          <p:spPr>
            <a:xfrm>
              <a:off x="5195316" y="4809744"/>
              <a:ext cx="1522095" cy="1297940"/>
            </a:xfrm>
            <a:custGeom>
              <a:avLst/>
              <a:gdLst/>
              <a:ahLst/>
              <a:cxnLst/>
              <a:rect l="l" t="t" r="r" b="b"/>
              <a:pathLst>
                <a:path w="1522095" h="1297939">
                  <a:moveTo>
                    <a:pt x="76200" y="1221511"/>
                  </a:moveTo>
                  <a:lnTo>
                    <a:pt x="0" y="1259611"/>
                  </a:lnTo>
                  <a:lnTo>
                    <a:pt x="76200" y="1297711"/>
                  </a:lnTo>
                  <a:lnTo>
                    <a:pt x="76200" y="1265961"/>
                  </a:lnTo>
                  <a:lnTo>
                    <a:pt x="63500" y="1265961"/>
                  </a:lnTo>
                  <a:lnTo>
                    <a:pt x="63500" y="1253261"/>
                  </a:lnTo>
                  <a:lnTo>
                    <a:pt x="76200" y="1253261"/>
                  </a:lnTo>
                  <a:lnTo>
                    <a:pt x="76200" y="1221511"/>
                  </a:lnTo>
                  <a:close/>
                </a:path>
                <a:path w="1522095" h="1297939">
                  <a:moveTo>
                    <a:pt x="76200" y="1253261"/>
                  </a:moveTo>
                  <a:lnTo>
                    <a:pt x="63500" y="1253261"/>
                  </a:lnTo>
                  <a:lnTo>
                    <a:pt x="63500" y="1265961"/>
                  </a:lnTo>
                  <a:lnTo>
                    <a:pt x="76200" y="1265961"/>
                  </a:lnTo>
                  <a:lnTo>
                    <a:pt x="76200" y="1253261"/>
                  </a:lnTo>
                  <a:close/>
                </a:path>
                <a:path w="1522095" h="1297939">
                  <a:moveTo>
                    <a:pt x="1509014" y="1253261"/>
                  </a:moveTo>
                  <a:lnTo>
                    <a:pt x="76200" y="1253261"/>
                  </a:lnTo>
                  <a:lnTo>
                    <a:pt x="76200" y="1265961"/>
                  </a:lnTo>
                  <a:lnTo>
                    <a:pt x="1518919" y="1265961"/>
                  </a:lnTo>
                  <a:lnTo>
                    <a:pt x="1521714" y="1263116"/>
                  </a:lnTo>
                  <a:lnTo>
                    <a:pt x="1521714" y="1259611"/>
                  </a:lnTo>
                  <a:lnTo>
                    <a:pt x="1509014" y="1259611"/>
                  </a:lnTo>
                  <a:lnTo>
                    <a:pt x="1509014" y="1253261"/>
                  </a:lnTo>
                  <a:close/>
                </a:path>
                <a:path w="1522095" h="1297939">
                  <a:moveTo>
                    <a:pt x="1521714" y="0"/>
                  </a:moveTo>
                  <a:lnTo>
                    <a:pt x="1509014" y="0"/>
                  </a:lnTo>
                  <a:lnTo>
                    <a:pt x="1509014" y="1259611"/>
                  </a:lnTo>
                  <a:lnTo>
                    <a:pt x="1515364" y="1253261"/>
                  </a:lnTo>
                  <a:lnTo>
                    <a:pt x="1521714" y="1253261"/>
                  </a:lnTo>
                  <a:lnTo>
                    <a:pt x="1521714" y="0"/>
                  </a:lnTo>
                  <a:close/>
                </a:path>
                <a:path w="1522095" h="1297939">
                  <a:moveTo>
                    <a:pt x="1521714" y="1253261"/>
                  </a:moveTo>
                  <a:lnTo>
                    <a:pt x="1515364" y="1253261"/>
                  </a:lnTo>
                  <a:lnTo>
                    <a:pt x="1509014" y="1259611"/>
                  </a:lnTo>
                  <a:lnTo>
                    <a:pt x="1521714" y="1259611"/>
                  </a:lnTo>
                  <a:lnTo>
                    <a:pt x="1521714" y="12532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25011" y="5884163"/>
              <a:ext cx="547115" cy="63093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64635" y="6024372"/>
              <a:ext cx="464820" cy="39014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556253" y="5915405"/>
              <a:ext cx="429895" cy="513715"/>
            </a:xfrm>
            <a:custGeom>
              <a:avLst/>
              <a:gdLst/>
              <a:ahLst/>
              <a:cxnLst/>
              <a:rect l="l" t="t" r="r" b="b"/>
              <a:pathLst>
                <a:path w="429895" h="513714">
                  <a:moveTo>
                    <a:pt x="429768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29768" y="513588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556253" y="5915405"/>
              <a:ext cx="429895" cy="513715"/>
            </a:xfrm>
            <a:custGeom>
              <a:avLst/>
              <a:gdLst/>
              <a:ahLst/>
              <a:cxnLst/>
              <a:rect l="l" t="t" r="r" b="b"/>
              <a:pathLst>
                <a:path w="429895" h="513714">
                  <a:moveTo>
                    <a:pt x="0" y="513588"/>
                  </a:moveTo>
                  <a:lnTo>
                    <a:pt x="429768" y="513588"/>
                  </a:lnTo>
                  <a:lnTo>
                    <a:pt x="429768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3660140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4038600" y="5884164"/>
            <a:ext cx="548640" cy="631190"/>
            <a:chOff x="4038600" y="5884164"/>
            <a:chExt cx="548640" cy="631190"/>
          </a:xfrm>
        </p:grpSpPr>
        <p:pic>
          <p:nvPicPr>
            <p:cNvPr id="120" name="object 12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8600" y="5884164"/>
              <a:ext cx="548639" cy="63093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79748" y="6024372"/>
              <a:ext cx="464820" cy="39014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069842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069842" y="5915406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4174616" y="6071108"/>
            <a:ext cx="2222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2726435" y="4477511"/>
            <a:ext cx="850900" cy="533400"/>
            <a:chOff x="2726435" y="4477511"/>
            <a:chExt cx="850900" cy="533400"/>
          </a:xfrm>
        </p:grpSpPr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6435" y="4504943"/>
              <a:ext cx="850391" cy="4206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01695" y="4477511"/>
              <a:ext cx="495300" cy="53340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757677" y="4536185"/>
              <a:ext cx="733425" cy="303530"/>
            </a:xfrm>
            <a:custGeom>
              <a:avLst/>
              <a:gdLst/>
              <a:ahLst/>
              <a:cxnLst/>
              <a:rect l="l" t="t" r="r" b="b"/>
              <a:pathLst>
                <a:path w="733425" h="303529">
                  <a:moveTo>
                    <a:pt x="733044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733044" y="303275"/>
                  </a:lnTo>
                  <a:lnTo>
                    <a:pt x="733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2757677" y="4536185"/>
            <a:ext cx="733425" cy="303530"/>
          </a:xfrm>
          <a:prstGeom prst="rect">
            <a:avLst/>
          </a:prstGeom>
          <a:ln w="10668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225167" y="4843271"/>
            <a:ext cx="2871470" cy="1671955"/>
            <a:chOff x="2225167" y="4843271"/>
            <a:chExt cx="2871470" cy="1671955"/>
          </a:xfrm>
        </p:grpSpPr>
        <p:sp>
          <p:nvSpPr>
            <p:cNvPr id="131" name="object 131"/>
            <p:cNvSpPr/>
            <p:nvPr/>
          </p:nvSpPr>
          <p:spPr>
            <a:xfrm>
              <a:off x="2225167" y="4843271"/>
              <a:ext cx="76200" cy="1071880"/>
            </a:xfrm>
            <a:custGeom>
              <a:avLst/>
              <a:gdLst/>
              <a:ahLst/>
              <a:cxnLst/>
              <a:rect l="l" t="t" r="r" b="b"/>
              <a:pathLst>
                <a:path w="76200" h="1071879">
                  <a:moveTo>
                    <a:pt x="0" y="995514"/>
                  </a:moveTo>
                  <a:lnTo>
                    <a:pt x="37972" y="1071765"/>
                  </a:lnTo>
                  <a:lnTo>
                    <a:pt x="69850" y="1008265"/>
                  </a:lnTo>
                  <a:lnTo>
                    <a:pt x="31750" y="1008252"/>
                  </a:lnTo>
                  <a:lnTo>
                    <a:pt x="31765" y="995557"/>
                  </a:lnTo>
                  <a:lnTo>
                    <a:pt x="0" y="995514"/>
                  </a:lnTo>
                  <a:close/>
                </a:path>
                <a:path w="76200" h="1071879">
                  <a:moveTo>
                    <a:pt x="31765" y="995557"/>
                  </a:moveTo>
                  <a:lnTo>
                    <a:pt x="31750" y="1008252"/>
                  </a:lnTo>
                  <a:lnTo>
                    <a:pt x="44450" y="1008265"/>
                  </a:lnTo>
                  <a:lnTo>
                    <a:pt x="44465" y="995574"/>
                  </a:lnTo>
                  <a:lnTo>
                    <a:pt x="31765" y="995557"/>
                  </a:lnTo>
                  <a:close/>
                </a:path>
                <a:path w="76200" h="1071879">
                  <a:moveTo>
                    <a:pt x="44465" y="995574"/>
                  </a:moveTo>
                  <a:lnTo>
                    <a:pt x="44450" y="1008265"/>
                  </a:lnTo>
                  <a:lnTo>
                    <a:pt x="69856" y="1008252"/>
                  </a:lnTo>
                  <a:lnTo>
                    <a:pt x="76200" y="995616"/>
                  </a:lnTo>
                  <a:lnTo>
                    <a:pt x="44465" y="995574"/>
                  </a:lnTo>
                  <a:close/>
                </a:path>
                <a:path w="76200" h="1071879">
                  <a:moveTo>
                    <a:pt x="45719" y="0"/>
                  </a:moveTo>
                  <a:lnTo>
                    <a:pt x="33019" y="0"/>
                  </a:lnTo>
                  <a:lnTo>
                    <a:pt x="31765" y="995557"/>
                  </a:lnTo>
                  <a:lnTo>
                    <a:pt x="44465" y="99557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47616" y="5884163"/>
              <a:ext cx="548639" cy="63093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88764" y="6024371"/>
              <a:ext cx="464820" cy="39014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578858" y="5915405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43129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431291" y="513588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78858" y="5915405"/>
              <a:ext cx="431800" cy="513715"/>
            </a:xfrm>
            <a:custGeom>
              <a:avLst/>
              <a:gdLst/>
              <a:ahLst/>
              <a:cxnLst/>
              <a:rect l="l" t="t" r="r" b="b"/>
              <a:pathLst>
                <a:path w="431800" h="513714">
                  <a:moveTo>
                    <a:pt x="0" y="513588"/>
                  </a:moveTo>
                  <a:lnTo>
                    <a:pt x="431291" y="5135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4684014" y="6070498"/>
            <a:ext cx="22225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85858"/>
                </a:solidFill>
                <a:latin typeface="Calibri"/>
                <a:cs typeface="Calibri"/>
              </a:rPr>
              <a:t>VM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xfrm>
            <a:off x="469493" y="369569"/>
            <a:ext cx="36226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911210" y="567944"/>
            <a:ext cx="3585210" cy="593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349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User </a:t>
            </a:r>
            <a:r>
              <a:rPr sz="1200" spc="-10" dirty="0">
                <a:latin typeface="Calibri"/>
                <a:cs typeface="Calibri"/>
              </a:rPr>
              <a:t>creates </a:t>
            </a: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spc="-10" dirty="0">
                <a:latin typeface="Calibri"/>
                <a:cs typeface="Calibri"/>
              </a:rPr>
              <a:t>Workspace </a:t>
            </a:r>
            <a:r>
              <a:rPr sz="1200" dirty="0">
                <a:latin typeface="Calibri"/>
                <a:cs typeface="Calibri"/>
              </a:rPr>
              <a:t>and Spark pool 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Synapse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Studio.</a:t>
            </a:r>
            <a:endParaRPr sz="1200">
              <a:latin typeface="Calibri"/>
              <a:cs typeface="Calibri"/>
            </a:endParaRPr>
          </a:p>
          <a:p>
            <a:pPr marL="299085" marR="23431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User attaches Notebook to </a:t>
            </a:r>
            <a:r>
              <a:rPr sz="1200" dirty="0">
                <a:latin typeface="Calibri"/>
                <a:cs typeface="Calibri"/>
              </a:rPr>
              <a:t>Spark pool and </a:t>
            </a:r>
            <a:r>
              <a:rPr sz="1200" spc="-10" dirty="0">
                <a:latin typeface="Calibri"/>
                <a:cs typeface="Calibri"/>
              </a:rPr>
              <a:t>enters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more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statements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(code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blocks).</a:t>
            </a:r>
            <a:endParaRPr sz="1200">
              <a:latin typeface="Calibri"/>
              <a:cs typeface="Calibri"/>
            </a:endParaRPr>
          </a:p>
          <a:p>
            <a:pPr marL="299085" marR="13398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Notebook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client </a:t>
            </a:r>
            <a:r>
              <a:rPr sz="1200" spc="-10" dirty="0">
                <a:latin typeface="Calibri"/>
                <a:cs typeface="Calibri"/>
              </a:rPr>
              <a:t>gets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token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AAD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sends </a:t>
            </a:r>
            <a:r>
              <a:rPr sz="1200" dirty="0">
                <a:latin typeface="Calibri"/>
                <a:cs typeface="Calibri"/>
              </a:rPr>
              <a:t>a Spark </a:t>
            </a:r>
            <a:r>
              <a:rPr sz="1200" spc="-5" dirty="0">
                <a:latin typeface="Calibri"/>
                <a:cs typeface="Calibri"/>
              </a:rPr>
              <a:t>session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spc="-5" dirty="0">
                <a:latin typeface="Calibri"/>
                <a:cs typeface="Calibri"/>
              </a:rPr>
              <a:t>request to Synapse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Gateway.</a:t>
            </a:r>
            <a:endParaRPr sz="1200">
              <a:latin typeface="Calibri"/>
              <a:cs typeface="Calibri"/>
            </a:endParaRPr>
          </a:p>
          <a:p>
            <a:pPr marL="299085" marR="88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spc="-10" dirty="0">
                <a:latin typeface="Calibri"/>
                <a:cs typeface="Calibri"/>
              </a:rPr>
              <a:t>Gateway </a:t>
            </a:r>
            <a:r>
              <a:rPr sz="1200" spc="-5" dirty="0">
                <a:latin typeface="Calibri"/>
                <a:cs typeface="Calibri"/>
              </a:rPr>
              <a:t>authenticates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request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validates authorizations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Workspace </a:t>
            </a:r>
            <a:r>
              <a:rPr sz="1200" dirty="0">
                <a:latin typeface="Calibri"/>
                <a:cs typeface="Calibri"/>
              </a:rPr>
              <a:t>and Spark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 and </a:t>
            </a:r>
            <a:r>
              <a:rPr sz="1200" spc="-5" dirty="0">
                <a:latin typeface="Calibri"/>
                <a:cs typeface="Calibri"/>
              </a:rPr>
              <a:t>forwards </a:t>
            </a:r>
            <a:r>
              <a:rPr sz="1200" dirty="0">
                <a:latin typeface="Calibri"/>
                <a:cs typeface="Calibri"/>
              </a:rPr>
              <a:t>it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(Livy) </a:t>
            </a:r>
            <a:r>
              <a:rPr sz="1200" spc="-10" dirty="0">
                <a:latin typeface="Calibri"/>
                <a:cs typeface="Calibri"/>
              </a:rPr>
              <a:t>controller </a:t>
            </a:r>
            <a:r>
              <a:rPr sz="1200" spc="-5" dirty="0">
                <a:latin typeface="Calibri"/>
                <a:cs typeface="Calibri"/>
              </a:rPr>
              <a:t> hosted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Synapse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frontend.</a:t>
            </a:r>
            <a:endParaRPr sz="1200">
              <a:latin typeface="Calibri"/>
              <a:cs typeface="Calibri"/>
            </a:endParaRPr>
          </a:p>
          <a:p>
            <a:pPr marL="299085" marR="114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 </a:t>
            </a:r>
            <a:r>
              <a:rPr sz="1200" spc="-5" dirty="0">
                <a:latin typeface="Calibri"/>
                <a:cs typeface="Calibri"/>
              </a:rPr>
              <a:t>forwards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request to </a:t>
            </a:r>
            <a:r>
              <a:rPr sz="1200" dirty="0">
                <a:latin typeface="Calibri"/>
                <a:cs typeface="Calibri"/>
              </a:rPr>
              <a:t>Job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backend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two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jobs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 creating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</a:t>
            </a:r>
            <a:r>
              <a:rPr sz="1200" dirty="0">
                <a:latin typeface="Calibri"/>
                <a:cs typeface="Calibri"/>
              </a:rPr>
              <a:t>and the other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creating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session.</a:t>
            </a:r>
            <a:endParaRPr sz="1200">
              <a:latin typeface="Calibri"/>
              <a:cs typeface="Calibri"/>
            </a:endParaRPr>
          </a:p>
          <a:p>
            <a:pPr marL="299085" marR="4318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backend </a:t>
            </a:r>
            <a:r>
              <a:rPr sz="1200" spc="-5" dirty="0">
                <a:latin typeface="Calibri"/>
                <a:cs typeface="Calibri"/>
              </a:rPr>
              <a:t>contacts Synapse </a:t>
            </a:r>
            <a:r>
              <a:rPr sz="1200" spc="-10" dirty="0">
                <a:latin typeface="Calibri"/>
                <a:cs typeface="Calibri"/>
              </a:rPr>
              <a:t>Resource </a:t>
            </a:r>
            <a:r>
              <a:rPr sz="1200" spc="-5" dirty="0">
                <a:latin typeface="Calibri"/>
                <a:cs typeface="Calibri"/>
              </a:rPr>
              <a:t> Provider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obtain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Workspace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details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delegates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creation request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Synapse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Instance Service.</a:t>
            </a:r>
            <a:endParaRPr sz="1200">
              <a:latin typeface="Calibri"/>
              <a:cs typeface="Calibri"/>
            </a:endParaRPr>
          </a:p>
          <a:p>
            <a:pPr marL="299085" marR="1714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instance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created,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backend forwards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session creation request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Livy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endpoint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cluster.</a:t>
            </a:r>
            <a:endParaRPr sz="1200">
              <a:latin typeface="Calibri"/>
              <a:cs typeface="Calibri"/>
            </a:endParaRPr>
          </a:p>
          <a:p>
            <a:pPr marL="299085" marR="313055" indent="-287020" algn="just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 </a:t>
            </a:r>
            <a:r>
              <a:rPr sz="1200" dirty="0">
                <a:latin typeface="Calibri"/>
                <a:cs typeface="Calibri"/>
              </a:rPr>
              <a:t>the Spark </a:t>
            </a:r>
            <a:r>
              <a:rPr sz="1200" spc="-5" dirty="0">
                <a:latin typeface="Calibri"/>
                <a:cs typeface="Calibri"/>
              </a:rPr>
              <a:t>session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10" dirty="0">
                <a:latin typeface="Calibri"/>
                <a:cs typeface="Calibri"/>
              </a:rPr>
              <a:t>created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Notebook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client sends </a:t>
            </a:r>
            <a:r>
              <a:rPr sz="1200" dirty="0">
                <a:latin typeface="Calibri"/>
                <a:cs typeface="Calibri"/>
              </a:rPr>
              <a:t>Spark </a:t>
            </a:r>
            <a:r>
              <a:rPr sz="1200" spc="-10" dirty="0">
                <a:latin typeface="Calibri"/>
                <a:cs typeface="Calibri"/>
              </a:rPr>
              <a:t>statements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frontend.</a:t>
            </a:r>
            <a:endParaRPr sz="12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Job </a:t>
            </a:r>
            <a:r>
              <a:rPr sz="1200" spc="-5" dirty="0">
                <a:latin typeface="Calibri"/>
                <a:cs typeface="Calibri"/>
              </a:rPr>
              <a:t>Service </a:t>
            </a:r>
            <a:r>
              <a:rPr sz="1200" spc="-10" dirty="0">
                <a:latin typeface="Calibri"/>
                <a:cs typeface="Calibri"/>
              </a:rPr>
              <a:t>frontend </a:t>
            </a:r>
            <a:r>
              <a:rPr sz="1200" spc="-5" dirty="0">
                <a:latin typeface="Calibri"/>
                <a:cs typeface="Calibri"/>
              </a:rPr>
              <a:t>obtains </a:t>
            </a:r>
            <a:r>
              <a:rPr sz="1200" dirty="0">
                <a:latin typeface="Calibri"/>
                <a:cs typeface="Calibri"/>
              </a:rPr>
              <a:t>the actual </a:t>
            </a:r>
            <a:r>
              <a:rPr sz="1200" spc="-5" dirty="0">
                <a:latin typeface="Calibri"/>
                <a:cs typeface="Calibri"/>
              </a:rPr>
              <a:t>Livy endpoint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cluster </a:t>
            </a:r>
            <a:r>
              <a:rPr sz="1200" spc="-10" dirty="0">
                <a:latin typeface="Calibri"/>
                <a:cs typeface="Calibri"/>
              </a:rPr>
              <a:t>created for </a:t>
            </a:r>
            <a:r>
              <a:rPr sz="1200" dirty="0">
                <a:latin typeface="Calibri"/>
                <a:cs typeface="Calibri"/>
              </a:rPr>
              <a:t>the particular </a:t>
            </a:r>
            <a:r>
              <a:rPr sz="1200" spc="-5" dirty="0">
                <a:latin typeface="Calibri"/>
                <a:cs typeface="Calibri"/>
              </a:rPr>
              <a:t>user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backend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sends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statement </a:t>
            </a:r>
            <a:r>
              <a:rPr sz="1200" spc="-5" dirty="0">
                <a:latin typeface="Calibri"/>
                <a:cs typeface="Calibri"/>
              </a:rPr>
              <a:t>directly to Livy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execution.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40" name="object 140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908" y="38480"/>
              <a:ext cx="274255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078" y="366775"/>
            <a:ext cx="43707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4338" y="1905761"/>
            <a:ext cx="5751830" cy="3084830"/>
          </a:xfrm>
          <a:custGeom>
            <a:avLst/>
            <a:gdLst/>
            <a:ahLst/>
            <a:cxnLst/>
            <a:rect l="l" t="t" r="r" b="b"/>
            <a:pathLst>
              <a:path w="5751830" h="3084829">
                <a:moveTo>
                  <a:pt x="0" y="3084576"/>
                </a:moveTo>
                <a:lnTo>
                  <a:pt x="5751575" y="3084576"/>
                </a:lnTo>
                <a:lnTo>
                  <a:pt x="5751575" y="0"/>
                </a:lnTo>
                <a:lnTo>
                  <a:pt x="0" y="0"/>
                </a:lnTo>
                <a:lnTo>
                  <a:pt x="0" y="3084576"/>
                </a:lnTo>
                <a:close/>
              </a:path>
            </a:pathLst>
          </a:custGeom>
          <a:ln w="10668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5780" y="1930146"/>
            <a:ext cx="947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Spark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23908" y="2237168"/>
            <a:ext cx="5511165" cy="2639695"/>
            <a:chOff x="2823908" y="2237168"/>
            <a:chExt cx="5511165" cy="2639695"/>
          </a:xfrm>
        </p:grpSpPr>
        <p:sp>
          <p:nvSpPr>
            <p:cNvPr id="6" name="object 6"/>
            <p:cNvSpPr/>
            <p:nvPr/>
          </p:nvSpPr>
          <p:spPr>
            <a:xfrm>
              <a:off x="2829305" y="2242565"/>
              <a:ext cx="5500370" cy="2628900"/>
            </a:xfrm>
            <a:custGeom>
              <a:avLst/>
              <a:gdLst/>
              <a:ahLst/>
              <a:cxnLst/>
              <a:rect l="l" t="t" r="r" b="b"/>
              <a:pathLst>
                <a:path w="5500370" h="2628900">
                  <a:moveTo>
                    <a:pt x="0" y="2628899"/>
                  </a:moveTo>
                  <a:lnTo>
                    <a:pt x="5500116" y="2628899"/>
                  </a:lnTo>
                  <a:lnTo>
                    <a:pt x="5500116" y="0"/>
                  </a:lnTo>
                  <a:lnTo>
                    <a:pt x="0" y="0"/>
                  </a:lnTo>
                  <a:lnTo>
                    <a:pt x="0" y="2628899"/>
                  </a:lnTo>
                  <a:close/>
                </a:path>
                <a:path w="5500370" h="2628900">
                  <a:moveTo>
                    <a:pt x="91439" y="2545079"/>
                  </a:moveTo>
                  <a:lnTo>
                    <a:pt x="1080516" y="2545079"/>
                  </a:lnTo>
                  <a:lnTo>
                    <a:pt x="1080516" y="239267"/>
                  </a:lnTo>
                  <a:lnTo>
                    <a:pt x="91439" y="239267"/>
                  </a:lnTo>
                  <a:lnTo>
                    <a:pt x="91439" y="2545079"/>
                  </a:lnTo>
                  <a:close/>
                </a:path>
              </a:pathLst>
            </a:custGeom>
            <a:ln w="10668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271" y="4454651"/>
              <a:ext cx="950976" cy="3337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56966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248" y="3054589"/>
            <a:ext cx="916639" cy="2891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70605" y="3107563"/>
            <a:ext cx="6629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iv</a:t>
            </a:r>
            <a:r>
              <a:rPr sz="80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 Me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or</a:t>
            </a:r>
            <a:r>
              <a:rPr sz="800" dirty="0"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8272" y="4171188"/>
            <a:ext cx="950976" cy="3261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15817" y="4232909"/>
            <a:ext cx="598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RM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8272" y="3881628"/>
            <a:ext cx="950976" cy="3276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89910" y="3945382"/>
            <a:ext cx="6489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8272" y="3596640"/>
            <a:ext cx="950976" cy="3261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33166" y="3657980"/>
            <a:ext cx="3638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Livy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6690" y="2481833"/>
            <a:ext cx="989330" cy="2306320"/>
          </a:xfrm>
          <a:custGeom>
            <a:avLst/>
            <a:gdLst/>
            <a:ahLst/>
            <a:cxnLst/>
            <a:rect l="l" t="t" r="r" b="b"/>
            <a:pathLst>
              <a:path w="989329" h="2306320">
                <a:moveTo>
                  <a:pt x="0" y="2305812"/>
                </a:moveTo>
                <a:lnTo>
                  <a:pt x="989076" y="2305812"/>
                </a:lnTo>
                <a:lnTo>
                  <a:pt x="989076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14876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5740" y="4454652"/>
            <a:ext cx="950976" cy="3337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33417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15740" y="4169664"/>
            <a:ext cx="950976" cy="32766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192270" y="4232909"/>
            <a:ext cx="598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RM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15740" y="3881628"/>
            <a:ext cx="950976" cy="32766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166361" y="3945382"/>
            <a:ext cx="6496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74158" y="2481833"/>
            <a:ext cx="988060" cy="2306320"/>
          </a:xfrm>
          <a:custGeom>
            <a:avLst/>
            <a:gdLst/>
            <a:ahLst/>
            <a:cxnLst/>
            <a:rect l="l" t="t" r="r" b="b"/>
            <a:pathLst>
              <a:path w="988060" h="2306320">
                <a:moveTo>
                  <a:pt x="0" y="2305812"/>
                </a:moveTo>
                <a:lnTo>
                  <a:pt x="987551" y="2305812"/>
                </a:lnTo>
                <a:lnTo>
                  <a:pt x="987551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91454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003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91684" y="4453128"/>
            <a:ext cx="950976" cy="33528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309996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1684" y="4171188"/>
            <a:ext cx="950976" cy="32613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262753" y="4232909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03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1684" y="3883152"/>
            <a:ext cx="950976" cy="32613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242940" y="3945382"/>
            <a:ext cx="6496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Zookeeper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45529" y="2481833"/>
            <a:ext cx="989330" cy="2306320"/>
          </a:xfrm>
          <a:custGeom>
            <a:avLst/>
            <a:gdLst/>
            <a:ahLst/>
            <a:cxnLst/>
            <a:rect l="l" t="t" r="r" b="b"/>
            <a:pathLst>
              <a:path w="989329" h="2306320">
                <a:moveTo>
                  <a:pt x="0" y="2305812"/>
                </a:moveTo>
                <a:lnTo>
                  <a:pt x="989076" y="2305812"/>
                </a:lnTo>
                <a:lnTo>
                  <a:pt x="989076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10668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63970" y="2504694"/>
            <a:ext cx="5530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5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004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64579" y="4453128"/>
            <a:ext cx="950976" cy="33528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382892" y="4524247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64579" y="4169664"/>
            <a:ext cx="950976" cy="32766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335648" y="4232909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04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02798" y="2457043"/>
            <a:ext cx="1066051" cy="238434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460360" y="2199946"/>
            <a:ext cx="807720" cy="4914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680"/>
              </a:spcBef>
            </a:pPr>
            <a:r>
              <a:rPr sz="1000" spc="-1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ubn</a:t>
            </a:r>
            <a:r>
              <a:rPr sz="1000" spc="-1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VM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005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60335" y="4456176"/>
            <a:ext cx="950976" cy="33375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479030" y="4525136"/>
            <a:ext cx="517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Nod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ent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0807" y="4951798"/>
            <a:ext cx="1443690" cy="75733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07465" y="5022595"/>
            <a:ext cx="1019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pse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(Control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Plane)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44445" y="4724400"/>
            <a:ext cx="5761355" cy="1236345"/>
            <a:chOff x="2044445" y="4724400"/>
            <a:chExt cx="5761355" cy="1236345"/>
          </a:xfrm>
        </p:grpSpPr>
        <p:sp>
          <p:nvSpPr>
            <p:cNvPr id="46" name="object 46"/>
            <p:cNvSpPr/>
            <p:nvPr/>
          </p:nvSpPr>
          <p:spPr>
            <a:xfrm>
              <a:off x="2044446" y="4724399"/>
              <a:ext cx="5761355" cy="640715"/>
            </a:xfrm>
            <a:custGeom>
              <a:avLst/>
              <a:gdLst/>
              <a:ahLst/>
              <a:cxnLst/>
              <a:rect l="l" t="t" r="r" b="b"/>
              <a:pathLst>
                <a:path w="5761355" h="640714">
                  <a:moveTo>
                    <a:pt x="1419479" y="494284"/>
                  </a:moveTo>
                  <a:lnTo>
                    <a:pt x="1391259" y="494055"/>
                  </a:lnTo>
                  <a:lnTo>
                    <a:pt x="1395603" y="3937"/>
                  </a:lnTo>
                  <a:lnTo>
                    <a:pt x="1375791" y="3683"/>
                  </a:lnTo>
                  <a:lnTo>
                    <a:pt x="1371447" y="493890"/>
                  </a:lnTo>
                  <a:lnTo>
                    <a:pt x="1343279" y="493649"/>
                  </a:lnTo>
                  <a:lnTo>
                    <a:pt x="1380744" y="570230"/>
                  </a:lnTo>
                  <a:lnTo>
                    <a:pt x="1413129" y="506730"/>
                  </a:lnTo>
                  <a:lnTo>
                    <a:pt x="1419479" y="494284"/>
                  </a:lnTo>
                  <a:close/>
                </a:path>
                <a:path w="5761355" h="640714">
                  <a:moveTo>
                    <a:pt x="2461895" y="497332"/>
                  </a:moveTo>
                  <a:lnTo>
                    <a:pt x="2433675" y="497103"/>
                  </a:lnTo>
                  <a:lnTo>
                    <a:pt x="2438019" y="6985"/>
                  </a:lnTo>
                  <a:lnTo>
                    <a:pt x="2418207" y="6731"/>
                  </a:lnTo>
                  <a:lnTo>
                    <a:pt x="2413863" y="496938"/>
                  </a:lnTo>
                  <a:lnTo>
                    <a:pt x="2385695" y="496709"/>
                  </a:lnTo>
                  <a:lnTo>
                    <a:pt x="2423160" y="573278"/>
                  </a:lnTo>
                  <a:lnTo>
                    <a:pt x="2455545" y="509778"/>
                  </a:lnTo>
                  <a:lnTo>
                    <a:pt x="2461895" y="497332"/>
                  </a:lnTo>
                  <a:close/>
                </a:path>
                <a:path w="5761355" h="640714">
                  <a:moveTo>
                    <a:pt x="3552444" y="503555"/>
                  </a:moveTo>
                  <a:lnTo>
                    <a:pt x="3524250" y="503555"/>
                  </a:lnTo>
                  <a:lnTo>
                    <a:pt x="3524250" y="9906"/>
                  </a:lnTo>
                  <a:lnTo>
                    <a:pt x="3504438" y="9906"/>
                  </a:lnTo>
                  <a:lnTo>
                    <a:pt x="3504438" y="503555"/>
                  </a:lnTo>
                  <a:lnTo>
                    <a:pt x="3476244" y="503555"/>
                  </a:lnTo>
                  <a:lnTo>
                    <a:pt x="3514344" y="579755"/>
                  </a:lnTo>
                  <a:lnTo>
                    <a:pt x="3546094" y="516255"/>
                  </a:lnTo>
                  <a:lnTo>
                    <a:pt x="3552444" y="503555"/>
                  </a:lnTo>
                  <a:close/>
                </a:path>
                <a:path w="5761355" h="640714">
                  <a:moveTo>
                    <a:pt x="4625340" y="493268"/>
                  </a:moveTo>
                  <a:lnTo>
                    <a:pt x="4597146" y="493268"/>
                  </a:lnTo>
                  <a:lnTo>
                    <a:pt x="4597146" y="9906"/>
                  </a:lnTo>
                  <a:lnTo>
                    <a:pt x="4577334" y="9906"/>
                  </a:lnTo>
                  <a:lnTo>
                    <a:pt x="4577334" y="493268"/>
                  </a:lnTo>
                  <a:lnTo>
                    <a:pt x="4549127" y="493268"/>
                  </a:lnTo>
                  <a:lnTo>
                    <a:pt x="4587227" y="569468"/>
                  </a:lnTo>
                  <a:lnTo>
                    <a:pt x="4618990" y="505968"/>
                  </a:lnTo>
                  <a:lnTo>
                    <a:pt x="4625340" y="493268"/>
                  </a:lnTo>
                  <a:close/>
                </a:path>
                <a:path w="5761355" h="640714">
                  <a:moveTo>
                    <a:pt x="5761228" y="9906"/>
                  </a:moveTo>
                  <a:lnTo>
                    <a:pt x="5760466" y="10680"/>
                  </a:lnTo>
                  <a:lnTo>
                    <a:pt x="5760466" y="0"/>
                  </a:lnTo>
                  <a:lnTo>
                    <a:pt x="5745861" y="0"/>
                  </a:lnTo>
                  <a:lnTo>
                    <a:pt x="5741416" y="4445"/>
                  </a:lnTo>
                  <a:lnTo>
                    <a:pt x="5741416" y="592201"/>
                  </a:lnTo>
                  <a:lnTo>
                    <a:pt x="76200" y="592201"/>
                  </a:lnTo>
                  <a:lnTo>
                    <a:pt x="76200" y="564007"/>
                  </a:lnTo>
                  <a:lnTo>
                    <a:pt x="0" y="602107"/>
                  </a:lnTo>
                  <a:lnTo>
                    <a:pt x="76200" y="640207"/>
                  </a:lnTo>
                  <a:lnTo>
                    <a:pt x="76200" y="612013"/>
                  </a:lnTo>
                  <a:lnTo>
                    <a:pt x="5756783" y="612013"/>
                  </a:lnTo>
                  <a:lnTo>
                    <a:pt x="5761228" y="607568"/>
                  </a:lnTo>
                  <a:lnTo>
                    <a:pt x="5761228" y="602107"/>
                  </a:lnTo>
                  <a:lnTo>
                    <a:pt x="5761228" y="592201"/>
                  </a:lnTo>
                  <a:lnTo>
                    <a:pt x="5761228" y="19812"/>
                  </a:lnTo>
                  <a:lnTo>
                    <a:pt x="5761228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24149" y="5593841"/>
              <a:ext cx="2856230" cy="361315"/>
            </a:xfrm>
            <a:custGeom>
              <a:avLst/>
              <a:gdLst/>
              <a:ahLst/>
              <a:cxnLst/>
              <a:rect l="l" t="t" r="r" b="b"/>
              <a:pathLst>
                <a:path w="2856229" h="361314">
                  <a:moveTo>
                    <a:pt x="0" y="90297"/>
                  </a:moveTo>
                  <a:lnTo>
                    <a:pt x="2675382" y="90297"/>
                  </a:lnTo>
                  <a:lnTo>
                    <a:pt x="2675382" y="0"/>
                  </a:lnTo>
                  <a:lnTo>
                    <a:pt x="2855976" y="180594"/>
                  </a:lnTo>
                  <a:lnTo>
                    <a:pt x="2675382" y="361188"/>
                  </a:lnTo>
                  <a:lnTo>
                    <a:pt x="2675382" y="270891"/>
                  </a:lnTo>
                  <a:lnTo>
                    <a:pt x="0" y="270891"/>
                  </a:lnTo>
                  <a:lnTo>
                    <a:pt x="0" y="90297"/>
                  </a:lnTo>
                  <a:close/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362959" y="5643168"/>
            <a:ext cx="1489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Heartbeat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sequence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4335" y="1355159"/>
            <a:ext cx="1443690" cy="58697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050137" y="1428369"/>
            <a:ext cx="1002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sou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ce  Provider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0566" y="1623060"/>
            <a:ext cx="4137660" cy="3805554"/>
            <a:chOff x="1480566" y="1623060"/>
            <a:chExt cx="4137660" cy="3805554"/>
          </a:xfrm>
        </p:grpSpPr>
        <p:sp>
          <p:nvSpPr>
            <p:cNvPr id="52" name="object 52"/>
            <p:cNvSpPr/>
            <p:nvPr/>
          </p:nvSpPr>
          <p:spPr>
            <a:xfrm>
              <a:off x="1480566" y="1623059"/>
              <a:ext cx="4137660" cy="3354070"/>
            </a:xfrm>
            <a:custGeom>
              <a:avLst/>
              <a:gdLst/>
              <a:ahLst/>
              <a:cxnLst/>
              <a:rect l="l" t="t" r="r" b="b"/>
              <a:pathLst>
                <a:path w="4137660" h="3354070">
                  <a:moveTo>
                    <a:pt x="76200" y="340614"/>
                  </a:moveTo>
                  <a:lnTo>
                    <a:pt x="69850" y="327914"/>
                  </a:lnTo>
                  <a:lnTo>
                    <a:pt x="38100" y="264414"/>
                  </a:lnTo>
                  <a:lnTo>
                    <a:pt x="0" y="340614"/>
                  </a:lnTo>
                  <a:lnTo>
                    <a:pt x="28194" y="340614"/>
                  </a:lnTo>
                  <a:lnTo>
                    <a:pt x="28194" y="3353816"/>
                  </a:lnTo>
                  <a:lnTo>
                    <a:pt x="48006" y="3353816"/>
                  </a:lnTo>
                  <a:lnTo>
                    <a:pt x="48006" y="340614"/>
                  </a:lnTo>
                  <a:lnTo>
                    <a:pt x="76200" y="340614"/>
                  </a:lnTo>
                  <a:close/>
                </a:path>
                <a:path w="4137660" h="3354070">
                  <a:moveTo>
                    <a:pt x="838200" y="0"/>
                  </a:moveTo>
                  <a:lnTo>
                    <a:pt x="758952" y="0"/>
                  </a:lnTo>
                  <a:lnTo>
                    <a:pt x="758952" y="19812"/>
                  </a:lnTo>
                  <a:lnTo>
                    <a:pt x="838200" y="19812"/>
                  </a:lnTo>
                  <a:lnTo>
                    <a:pt x="838200" y="0"/>
                  </a:lnTo>
                  <a:close/>
                </a:path>
                <a:path w="4137660" h="3354070">
                  <a:moveTo>
                    <a:pt x="976884" y="0"/>
                  </a:moveTo>
                  <a:lnTo>
                    <a:pt x="897636" y="0"/>
                  </a:lnTo>
                  <a:lnTo>
                    <a:pt x="897636" y="19812"/>
                  </a:lnTo>
                  <a:lnTo>
                    <a:pt x="976884" y="19812"/>
                  </a:lnTo>
                  <a:lnTo>
                    <a:pt x="976884" y="0"/>
                  </a:lnTo>
                  <a:close/>
                </a:path>
                <a:path w="4137660" h="3354070">
                  <a:moveTo>
                    <a:pt x="1115568" y="0"/>
                  </a:moveTo>
                  <a:lnTo>
                    <a:pt x="1036320" y="0"/>
                  </a:lnTo>
                  <a:lnTo>
                    <a:pt x="1036320" y="19812"/>
                  </a:lnTo>
                  <a:lnTo>
                    <a:pt x="1115568" y="19812"/>
                  </a:lnTo>
                  <a:lnTo>
                    <a:pt x="1115568" y="0"/>
                  </a:lnTo>
                  <a:close/>
                </a:path>
                <a:path w="4137660" h="3354070">
                  <a:moveTo>
                    <a:pt x="1254252" y="0"/>
                  </a:moveTo>
                  <a:lnTo>
                    <a:pt x="1175004" y="0"/>
                  </a:lnTo>
                  <a:lnTo>
                    <a:pt x="1175004" y="19812"/>
                  </a:lnTo>
                  <a:lnTo>
                    <a:pt x="1254252" y="19812"/>
                  </a:lnTo>
                  <a:lnTo>
                    <a:pt x="1254252" y="0"/>
                  </a:lnTo>
                  <a:close/>
                </a:path>
                <a:path w="4137660" h="3354070">
                  <a:moveTo>
                    <a:pt x="1392936" y="0"/>
                  </a:moveTo>
                  <a:lnTo>
                    <a:pt x="1313688" y="0"/>
                  </a:lnTo>
                  <a:lnTo>
                    <a:pt x="1313688" y="19812"/>
                  </a:lnTo>
                  <a:lnTo>
                    <a:pt x="1392936" y="19812"/>
                  </a:lnTo>
                  <a:lnTo>
                    <a:pt x="1392936" y="0"/>
                  </a:lnTo>
                  <a:close/>
                </a:path>
                <a:path w="4137660" h="3354070">
                  <a:moveTo>
                    <a:pt x="1531620" y="0"/>
                  </a:moveTo>
                  <a:lnTo>
                    <a:pt x="1452372" y="0"/>
                  </a:lnTo>
                  <a:lnTo>
                    <a:pt x="1452372" y="19812"/>
                  </a:lnTo>
                  <a:lnTo>
                    <a:pt x="1531620" y="19812"/>
                  </a:lnTo>
                  <a:lnTo>
                    <a:pt x="1531620" y="0"/>
                  </a:lnTo>
                  <a:close/>
                </a:path>
                <a:path w="4137660" h="3354070">
                  <a:moveTo>
                    <a:pt x="1670304" y="0"/>
                  </a:moveTo>
                  <a:lnTo>
                    <a:pt x="1591056" y="0"/>
                  </a:lnTo>
                  <a:lnTo>
                    <a:pt x="1591056" y="19812"/>
                  </a:lnTo>
                  <a:lnTo>
                    <a:pt x="1670304" y="19812"/>
                  </a:lnTo>
                  <a:lnTo>
                    <a:pt x="1670304" y="0"/>
                  </a:lnTo>
                  <a:close/>
                </a:path>
                <a:path w="4137660" h="3354070">
                  <a:moveTo>
                    <a:pt x="1808975" y="0"/>
                  </a:moveTo>
                  <a:lnTo>
                    <a:pt x="1729740" y="0"/>
                  </a:lnTo>
                  <a:lnTo>
                    <a:pt x="1729740" y="19812"/>
                  </a:lnTo>
                  <a:lnTo>
                    <a:pt x="1808975" y="19812"/>
                  </a:lnTo>
                  <a:lnTo>
                    <a:pt x="1808975" y="0"/>
                  </a:lnTo>
                  <a:close/>
                </a:path>
                <a:path w="4137660" h="3354070">
                  <a:moveTo>
                    <a:pt x="1947672" y="0"/>
                  </a:moveTo>
                  <a:lnTo>
                    <a:pt x="1868424" y="0"/>
                  </a:lnTo>
                  <a:lnTo>
                    <a:pt x="1868424" y="19812"/>
                  </a:lnTo>
                  <a:lnTo>
                    <a:pt x="1947672" y="19812"/>
                  </a:lnTo>
                  <a:lnTo>
                    <a:pt x="1947672" y="0"/>
                  </a:lnTo>
                  <a:close/>
                </a:path>
                <a:path w="4137660" h="3354070">
                  <a:moveTo>
                    <a:pt x="2086356" y="0"/>
                  </a:moveTo>
                  <a:lnTo>
                    <a:pt x="2007108" y="0"/>
                  </a:lnTo>
                  <a:lnTo>
                    <a:pt x="2007108" y="19812"/>
                  </a:lnTo>
                  <a:lnTo>
                    <a:pt x="2086356" y="19812"/>
                  </a:lnTo>
                  <a:lnTo>
                    <a:pt x="2086356" y="0"/>
                  </a:lnTo>
                  <a:close/>
                </a:path>
                <a:path w="4137660" h="3354070">
                  <a:moveTo>
                    <a:pt x="2225040" y="0"/>
                  </a:moveTo>
                  <a:lnTo>
                    <a:pt x="2145792" y="0"/>
                  </a:lnTo>
                  <a:lnTo>
                    <a:pt x="2145792" y="19812"/>
                  </a:lnTo>
                  <a:lnTo>
                    <a:pt x="2225040" y="19812"/>
                  </a:lnTo>
                  <a:lnTo>
                    <a:pt x="2225040" y="0"/>
                  </a:lnTo>
                  <a:close/>
                </a:path>
                <a:path w="4137660" h="3354070">
                  <a:moveTo>
                    <a:pt x="2363724" y="0"/>
                  </a:moveTo>
                  <a:lnTo>
                    <a:pt x="2284476" y="0"/>
                  </a:lnTo>
                  <a:lnTo>
                    <a:pt x="2284476" y="19812"/>
                  </a:lnTo>
                  <a:lnTo>
                    <a:pt x="2363724" y="19812"/>
                  </a:lnTo>
                  <a:lnTo>
                    <a:pt x="2363724" y="0"/>
                  </a:lnTo>
                  <a:close/>
                </a:path>
                <a:path w="4137660" h="3354070">
                  <a:moveTo>
                    <a:pt x="2502408" y="0"/>
                  </a:moveTo>
                  <a:lnTo>
                    <a:pt x="2423160" y="0"/>
                  </a:lnTo>
                  <a:lnTo>
                    <a:pt x="2423160" y="19812"/>
                  </a:lnTo>
                  <a:lnTo>
                    <a:pt x="2502408" y="19812"/>
                  </a:lnTo>
                  <a:lnTo>
                    <a:pt x="2502408" y="0"/>
                  </a:lnTo>
                  <a:close/>
                </a:path>
                <a:path w="4137660" h="3354070">
                  <a:moveTo>
                    <a:pt x="2641092" y="0"/>
                  </a:moveTo>
                  <a:lnTo>
                    <a:pt x="2561844" y="0"/>
                  </a:lnTo>
                  <a:lnTo>
                    <a:pt x="2561844" y="19812"/>
                  </a:lnTo>
                  <a:lnTo>
                    <a:pt x="2641092" y="19812"/>
                  </a:lnTo>
                  <a:lnTo>
                    <a:pt x="2641092" y="0"/>
                  </a:lnTo>
                  <a:close/>
                </a:path>
                <a:path w="4137660" h="3354070">
                  <a:moveTo>
                    <a:pt x="2779776" y="0"/>
                  </a:moveTo>
                  <a:lnTo>
                    <a:pt x="2700528" y="0"/>
                  </a:lnTo>
                  <a:lnTo>
                    <a:pt x="2700528" y="19812"/>
                  </a:lnTo>
                  <a:lnTo>
                    <a:pt x="2779776" y="19812"/>
                  </a:lnTo>
                  <a:lnTo>
                    <a:pt x="2779776" y="0"/>
                  </a:lnTo>
                  <a:close/>
                </a:path>
                <a:path w="4137660" h="3354070">
                  <a:moveTo>
                    <a:pt x="2918460" y="0"/>
                  </a:moveTo>
                  <a:lnTo>
                    <a:pt x="2839212" y="0"/>
                  </a:lnTo>
                  <a:lnTo>
                    <a:pt x="2839212" y="19812"/>
                  </a:lnTo>
                  <a:lnTo>
                    <a:pt x="2918460" y="19812"/>
                  </a:lnTo>
                  <a:lnTo>
                    <a:pt x="2918460" y="0"/>
                  </a:lnTo>
                  <a:close/>
                </a:path>
                <a:path w="4137660" h="3354070">
                  <a:moveTo>
                    <a:pt x="3057144" y="0"/>
                  </a:moveTo>
                  <a:lnTo>
                    <a:pt x="2977896" y="0"/>
                  </a:lnTo>
                  <a:lnTo>
                    <a:pt x="2977896" y="19812"/>
                  </a:lnTo>
                  <a:lnTo>
                    <a:pt x="3057144" y="19812"/>
                  </a:lnTo>
                  <a:lnTo>
                    <a:pt x="3057144" y="0"/>
                  </a:lnTo>
                  <a:close/>
                </a:path>
                <a:path w="4137660" h="3354070">
                  <a:moveTo>
                    <a:pt x="3195828" y="0"/>
                  </a:moveTo>
                  <a:lnTo>
                    <a:pt x="3116580" y="0"/>
                  </a:lnTo>
                  <a:lnTo>
                    <a:pt x="3116580" y="19812"/>
                  </a:lnTo>
                  <a:lnTo>
                    <a:pt x="3195828" y="19812"/>
                  </a:lnTo>
                  <a:lnTo>
                    <a:pt x="3195828" y="0"/>
                  </a:lnTo>
                  <a:close/>
                </a:path>
                <a:path w="4137660" h="3354070">
                  <a:moveTo>
                    <a:pt x="3334512" y="0"/>
                  </a:moveTo>
                  <a:lnTo>
                    <a:pt x="3255264" y="0"/>
                  </a:lnTo>
                  <a:lnTo>
                    <a:pt x="3255264" y="19812"/>
                  </a:lnTo>
                  <a:lnTo>
                    <a:pt x="3334512" y="19812"/>
                  </a:lnTo>
                  <a:lnTo>
                    <a:pt x="3334512" y="0"/>
                  </a:lnTo>
                  <a:close/>
                </a:path>
                <a:path w="4137660" h="3354070">
                  <a:moveTo>
                    <a:pt x="3473196" y="0"/>
                  </a:moveTo>
                  <a:lnTo>
                    <a:pt x="3393948" y="0"/>
                  </a:lnTo>
                  <a:lnTo>
                    <a:pt x="3393948" y="19812"/>
                  </a:lnTo>
                  <a:lnTo>
                    <a:pt x="3473196" y="19812"/>
                  </a:lnTo>
                  <a:lnTo>
                    <a:pt x="3473196" y="0"/>
                  </a:lnTo>
                  <a:close/>
                </a:path>
                <a:path w="4137660" h="3354070">
                  <a:moveTo>
                    <a:pt x="3611880" y="0"/>
                  </a:moveTo>
                  <a:lnTo>
                    <a:pt x="3532632" y="0"/>
                  </a:lnTo>
                  <a:lnTo>
                    <a:pt x="3532632" y="19812"/>
                  </a:lnTo>
                  <a:lnTo>
                    <a:pt x="3611880" y="19812"/>
                  </a:lnTo>
                  <a:lnTo>
                    <a:pt x="3611880" y="0"/>
                  </a:lnTo>
                  <a:close/>
                </a:path>
                <a:path w="4137660" h="3354070">
                  <a:moveTo>
                    <a:pt x="3750564" y="0"/>
                  </a:moveTo>
                  <a:lnTo>
                    <a:pt x="3671316" y="0"/>
                  </a:lnTo>
                  <a:lnTo>
                    <a:pt x="3671316" y="19812"/>
                  </a:lnTo>
                  <a:lnTo>
                    <a:pt x="3750564" y="19812"/>
                  </a:lnTo>
                  <a:lnTo>
                    <a:pt x="3750564" y="0"/>
                  </a:lnTo>
                  <a:close/>
                </a:path>
                <a:path w="4137660" h="3354070">
                  <a:moveTo>
                    <a:pt x="3889248" y="0"/>
                  </a:moveTo>
                  <a:lnTo>
                    <a:pt x="3810000" y="0"/>
                  </a:lnTo>
                  <a:lnTo>
                    <a:pt x="3810000" y="19812"/>
                  </a:lnTo>
                  <a:lnTo>
                    <a:pt x="3889248" y="19812"/>
                  </a:lnTo>
                  <a:lnTo>
                    <a:pt x="3889248" y="0"/>
                  </a:lnTo>
                  <a:close/>
                </a:path>
                <a:path w="4137660" h="3354070">
                  <a:moveTo>
                    <a:pt x="4027932" y="0"/>
                  </a:moveTo>
                  <a:lnTo>
                    <a:pt x="3948684" y="0"/>
                  </a:lnTo>
                  <a:lnTo>
                    <a:pt x="3948684" y="19812"/>
                  </a:lnTo>
                  <a:lnTo>
                    <a:pt x="4027932" y="19812"/>
                  </a:lnTo>
                  <a:lnTo>
                    <a:pt x="4027932" y="0"/>
                  </a:lnTo>
                  <a:close/>
                </a:path>
                <a:path w="4137660" h="3354070">
                  <a:moveTo>
                    <a:pt x="4109466" y="4445"/>
                  </a:moveTo>
                  <a:lnTo>
                    <a:pt x="4105021" y="0"/>
                  </a:lnTo>
                  <a:lnTo>
                    <a:pt x="4087368" y="0"/>
                  </a:lnTo>
                  <a:lnTo>
                    <a:pt x="4087368" y="19812"/>
                  </a:lnTo>
                  <a:lnTo>
                    <a:pt x="4089654" y="19812"/>
                  </a:lnTo>
                  <a:lnTo>
                    <a:pt x="4089654" y="76962"/>
                  </a:lnTo>
                  <a:lnTo>
                    <a:pt x="4109466" y="76962"/>
                  </a:lnTo>
                  <a:lnTo>
                    <a:pt x="4109466" y="19812"/>
                  </a:lnTo>
                  <a:lnTo>
                    <a:pt x="4109466" y="9906"/>
                  </a:lnTo>
                  <a:lnTo>
                    <a:pt x="4109466" y="4445"/>
                  </a:lnTo>
                  <a:close/>
                </a:path>
                <a:path w="4137660" h="3354070">
                  <a:moveTo>
                    <a:pt x="4137660" y="206629"/>
                  </a:moveTo>
                  <a:lnTo>
                    <a:pt x="4109466" y="206629"/>
                  </a:lnTo>
                  <a:lnTo>
                    <a:pt x="4109466" y="136398"/>
                  </a:lnTo>
                  <a:lnTo>
                    <a:pt x="4089654" y="136398"/>
                  </a:lnTo>
                  <a:lnTo>
                    <a:pt x="4089654" y="206629"/>
                  </a:lnTo>
                  <a:lnTo>
                    <a:pt x="4061460" y="206629"/>
                  </a:lnTo>
                  <a:lnTo>
                    <a:pt x="4099560" y="282829"/>
                  </a:lnTo>
                  <a:lnTo>
                    <a:pt x="4133151" y="215646"/>
                  </a:lnTo>
                  <a:lnTo>
                    <a:pt x="4137660" y="2066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02408" y="5166360"/>
              <a:ext cx="850900" cy="262255"/>
            </a:xfrm>
            <a:custGeom>
              <a:avLst/>
              <a:gdLst/>
              <a:ahLst/>
              <a:cxnLst/>
              <a:rect l="l" t="t" r="r" b="b"/>
              <a:pathLst>
                <a:path w="850900" h="262254">
                  <a:moveTo>
                    <a:pt x="850392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850392" y="262127"/>
                  </a:lnTo>
                  <a:lnTo>
                    <a:pt x="850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06095" y="2282393"/>
            <a:ext cx="97155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Create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VMs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libri"/>
                <a:cs typeface="Calibri"/>
              </a:rPr>
              <a:t>Specialized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VHD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24961" y="1338199"/>
            <a:ext cx="1159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Provis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rces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0594" y="5200650"/>
            <a:ext cx="474345" cy="234950"/>
          </a:xfrm>
          <a:custGeom>
            <a:avLst/>
            <a:gdLst/>
            <a:ahLst/>
            <a:cxnLst/>
            <a:rect l="l" t="t" r="r" b="b"/>
            <a:pathLst>
              <a:path w="474345" h="234950">
                <a:moveTo>
                  <a:pt x="0" y="58674"/>
                </a:moveTo>
                <a:lnTo>
                  <a:pt x="356616" y="58674"/>
                </a:lnTo>
                <a:lnTo>
                  <a:pt x="356616" y="0"/>
                </a:lnTo>
                <a:lnTo>
                  <a:pt x="473964" y="117347"/>
                </a:lnTo>
                <a:lnTo>
                  <a:pt x="356616" y="234696"/>
                </a:lnTo>
                <a:lnTo>
                  <a:pt x="356616" y="176022"/>
                </a:lnTo>
                <a:lnTo>
                  <a:pt x="0" y="176022"/>
                </a:lnTo>
                <a:lnTo>
                  <a:pt x="0" y="58674"/>
                </a:lnTo>
                <a:close/>
              </a:path>
            </a:pathLst>
          </a:custGeom>
          <a:ln w="10668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580894" y="5191759"/>
            <a:ext cx="6591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eartbeats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1218" y="4702555"/>
            <a:ext cx="8343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Create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Cluster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46844" y="986409"/>
            <a:ext cx="2757170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Synapse </a:t>
            </a:r>
            <a:r>
              <a:rPr sz="1200" dirty="0">
                <a:latin typeface="Calibri"/>
                <a:cs typeface="Calibri"/>
              </a:rPr>
              <a:t>Job </a:t>
            </a:r>
            <a:r>
              <a:rPr sz="1200" spc="-5" dirty="0">
                <a:latin typeface="Calibri"/>
                <a:cs typeface="Calibri"/>
              </a:rPr>
              <a:t>Service sends request to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 Service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creating BBC </a:t>
            </a:r>
            <a:r>
              <a:rPr sz="1200" spc="-10" dirty="0">
                <a:latin typeface="Calibri"/>
                <a:cs typeface="Calibri"/>
              </a:rPr>
              <a:t>clusters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 the description in the </a:t>
            </a:r>
            <a:r>
              <a:rPr sz="1200" spc="-5" dirty="0">
                <a:latin typeface="Calibri"/>
                <a:cs typeface="Calibri"/>
              </a:rPr>
              <a:t>associated </a:t>
            </a:r>
            <a:r>
              <a:rPr sz="1200" dirty="0">
                <a:latin typeface="Calibri"/>
                <a:cs typeface="Calibri"/>
              </a:rPr>
              <a:t> Spark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pool.</a:t>
            </a:r>
            <a:endParaRPr sz="1200">
              <a:latin typeface="Calibri"/>
              <a:cs typeface="Calibri"/>
            </a:endParaRPr>
          </a:p>
          <a:p>
            <a:pPr marL="299085" marR="86360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Cluster Service sends request to Azure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using Azure </a:t>
            </a:r>
            <a:r>
              <a:rPr sz="1200" dirty="0">
                <a:latin typeface="Calibri"/>
                <a:cs typeface="Calibri"/>
              </a:rPr>
              <a:t>SDK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VMs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(required </a:t>
            </a:r>
            <a:r>
              <a:rPr sz="1200" dirty="0">
                <a:latin typeface="Calibri"/>
                <a:cs typeface="Calibri"/>
              </a:rPr>
              <a:t>plus additional)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specialized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VHD.</a:t>
            </a:r>
            <a:endParaRPr sz="1200">
              <a:latin typeface="Calibri"/>
              <a:cs typeface="Calibri"/>
            </a:endParaRPr>
          </a:p>
          <a:p>
            <a:pPr marL="299085" marR="2857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specialized VHD contains </a:t>
            </a:r>
            <a:r>
              <a:rPr sz="1200" dirty="0">
                <a:latin typeface="Calibri"/>
                <a:cs typeface="Calibri"/>
              </a:rPr>
              <a:t>bits</a:t>
            </a:r>
            <a:r>
              <a:rPr sz="1200" spc="2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required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 type </a:t>
            </a:r>
            <a:r>
              <a:rPr sz="1200" spc="-10" dirty="0">
                <a:latin typeface="Calibri"/>
                <a:cs typeface="Calibri"/>
              </a:rPr>
              <a:t>(for </a:t>
            </a:r>
            <a:r>
              <a:rPr sz="1200" dirty="0">
                <a:latin typeface="Calibri"/>
                <a:cs typeface="Calibri"/>
              </a:rPr>
              <a:t>e.g. </a:t>
            </a:r>
            <a:r>
              <a:rPr sz="1200" spc="-5" dirty="0">
                <a:latin typeface="Calibri"/>
                <a:cs typeface="Calibri"/>
              </a:rPr>
              <a:t>Spark) with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prefetch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instrumentation.</a:t>
            </a:r>
            <a:endParaRPr sz="1200">
              <a:latin typeface="Calibri"/>
              <a:cs typeface="Calibri"/>
            </a:endParaRPr>
          </a:p>
          <a:p>
            <a:pPr marL="299085" marR="127635" indent="-28702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Once </a:t>
            </a:r>
            <a:r>
              <a:rPr sz="1200" dirty="0">
                <a:latin typeface="Calibri"/>
                <a:cs typeface="Calibri"/>
              </a:rPr>
              <a:t>VM boots up, the Node </a:t>
            </a:r>
            <a:r>
              <a:rPr sz="1200" spc="-5" dirty="0">
                <a:latin typeface="Calibri"/>
                <a:cs typeface="Calibri"/>
              </a:rPr>
              <a:t>Agent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sends heartbeat to Cluster Service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getting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configuration.</a:t>
            </a:r>
            <a:endParaRPr sz="1200">
              <a:latin typeface="Calibri"/>
              <a:cs typeface="Calibri"/>
            </a:endParaRPr>
          </a:p>
          <a:p>
            <a:pPr marL="299085" marR="111760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initialized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assigned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roles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their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first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heartbeat.</a:t>
            </a:r>
            <a:endParaRPr sz="1200">
              <a:latin typeface="Calibri"/>
              <a:cs typeface="Calibri"/>
            </a:endParaRPr>
          </a:p>
          <a:p>
            <a:pPr marL="299085" marR="51625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10" dirty="0">
                <a:latin typeface="Calibri"/>
                <a:cs typeface="Calibri"/>
              </a:rPr>
              <a:t>Extra </a:t>
            </a:r>
            <a:r>
              <a:rPr sz="1200" dirty="0">
                <a:latin typeface="Calibri"/>
                <a:cs typeface="Calibri"/>
              </a:rPr>
              <a:t>nodes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deleted on </a:t>
            </a:r>
            <a:r>
              <a:rPr sz="1200" spc="-10" dirty="0">
                <a:latin typeface="Calibri"/>
                <a:cs typeface="Calibri"/>
              </a:rPr>
              <a:t>first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heartbeat.</a:t>
            </a:r>
            <a:endParaRPr sz="1200">
              <a:latin typeface="Calibri"/>
              <a:cs typeface="Calibri"/>
            </a:endParaRPr>
          </a:p>
          <a:p>
            <a:pPr marL="299085" marR="189865" indent="-28702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9085" algn="l"/>
                <a:tab pos="299720" algn="l"/>
              </a:tabLst>
            </a:pPr>
            <a:r>
              <a:rPr sz="1200" spc="-5" dirty="0">
                <a:latin typeface="Calibri"/>
                <a:cs typeface="Calibri"/>
              </a:rPr>
              <a:t>After Cluster Service </a:t>
            </a:r>
            <a:r>
              <a:rPr sz="1200" spc="-10" dirty="0">
                <a:latin typeface="Calibri"/>
                <a:cs typeface="Calibri"/>
              </a:rPr>
              <a:t>considers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cluster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ready,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returns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Livy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end-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point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Service.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34028" y="3595115"/>
            <a:ext cx="950976" cy="32766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4204842" y="3657980"/>
            <a:ext cx="6096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02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33700" y="3322320"/>
            <a:ext cx="935736" cy="326135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3096514" y="3384295"/>
            <a:ext cx="6096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alibri"/>
                <a:cs typeface="Calibri"/>
              </a:rPr>
              <a:t>YARN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NM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-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01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33700" y="2682239"/>
            <a:ext cx="935736" cy="473963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3138297" y="2427534"/>
            <a:ext cx="553085" cy="6038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1050" b="1" dirty="0">
                <a:latin typeface="Calibri"/>
                <a:cs typeface="Calibri"/>
              </a:rPr>
              <a:t>VM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–</a:t>
            </a:r>
            <a:r>
              <a:rPr sz="1050" b="1" spc="-40" dirty="0">
                <a:latin typeface="Calibri"/>
                <a:cs typeface="Calibri"/>
              </a:rPr>
              <a:t> </a:t>
            </a:r>
            <a:r>
              <a:rPr sz="1050" b="1" dirty="0">
                <a:latin typeface="Calibri"/>
                <a:cs typeface="Calibri"/>
              </a:rPr>
              <a:t>001</a:t>
            </a:r>
            <a:endParaRPr sz="1050">
              <a:latin typeface="Calibri"/>
              <a:cs typeface="Calibri"/>
            </a:endParaRPr>
          </a:p>
          <a:p>
            <a:pPr marL="36195" marR="55244" indent="-635" algn="ctr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09644" y="2714244"/>
            <a:ext cx="937260" cy="908303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238625" y="299656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06923" y="2709672"/>
            <a:ext cx="935736" cy="1185671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5335270" y="3131565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64579" y="2714244"/>
            <a:ext cx="935735" cy="1482852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6393307" y="3285490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tors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73" name="object 7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908" y="38480"/>
              <a:ext cx="2742552" cy="123317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96011" y="4704588"/>
            <a:ext cx="277495" cy="231775"/>
            <a:chOff x="96011" y="4704588"/>
            <a:chExt cx="277495" cy="231775"/>
          </a:xfrm>
        </p:grpSpPr>
        <p:sp>
          <p:nvSpPr>
            <p:cNvPr id="76" name="object 76"/>
            <p:cNvSpPr/>
            <p:nvPr/>
          </p:nvSpPr>
          <p:spPr>
            <a:xfrm>
              <a:off x="96011" y="4704588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5" h="231775">
                  <a:moveTo>
                    <a:pt x="138684" y="0"/>
                  </a:moveTo>
                  <a:lnTo>
                    <a:pt x="84701" y="9096"/>
                  </a:lnTo>
                  <a:lnTo>
                    <a:pt x="40619" y="33908"/>
                  </a:lnTo>
                  <a:lnTo>
                    <a:pt x="10898" y="70723"/>
                  </a:lnTo>
                  <a:lnTo>
                    <a:pt x="0" y="115824"/>
                  </a:lnTo>
                  <a:lnTo>
                    <a:pt x="10898" y="160924"/>
                  </a:lnTo>
                  <a:lnTo>
                    <a:pt x="40619" y="197738"/>
                  </a:lnTo>
                  <a:lnTo>
                    <a:pt x="84701" y="222551"/>
                  </a:lnTo>
                  <a:lnTo>
                    <a:pt x="138684" y="231648"/>
                  </a:lnTo>
                  <a:lnTo>
                    <a:pt x="192666" y="222551"/>
                  </a:lnTo>
                  <a:lnTo>
                    <a:pt x="236748" y="197739"/>
                  </a:lnTo>
                  <a:lnTo>
                    <a:pt x="266469" y="160924"/>
                  </a:lnTo>
                  <a:lnTo>
                    <a:pt x="277367" y="115824"/>
                  </a:lnTo>
                  <a:lnTo>
                    <a:pt x="266469" y="70723"/>
                  </a:lnTo>
                  <a:lnTo>
                    <a:pt x="236748" y="33909"/>
                  </a:lnTo>
                  <a:lnTo>
                    <a:pt x="192666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6121" y="4758436"/>
              <a:ext cx="46126" cy="109093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121920" y="2365248"/>
            <a:ext cx="277495" cy="231775"/>
            <a:chOff x="121920" y="2365248"/>
            <a:chExt cx="277495" cy="231775"/>
          </a:xfrm>
        </p:grpSpPr>
        <p:sp>
          <p:nvSpPr>
            <p:cNvPr id="79" name="object 79"/>
            <p:cNvSpPr/>
            <p:nvPr/>
          </p:nvSpPr>
          <p:spPr>
            <a:xfrm>
              <a:off x="121920" y="2365248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5" h="231775">
                  <a:moveTo>
                    <a:pt x="138684" y="0"/>
                  </a:moveTo>
                  <a:lnTo>
                    <a:pt x="84701" y="9096"/>
                  </a:lnTo>
                  <a:lnTo>
                    <a:pt x="40619" y="33909"/>
                  </a:lnTo>
                  <a:lnTo>
                    <a:pt x="10898" y="70723"/>
                  </a:lnTo>
                  <a:lnTo>
                    <a:pt x="0" y="115824"/>
                  </a:lnTo>
                  <a:lnTo>
                    <a:pt x="10898" y="160924"/>
                  </a:lnTo>
                  <a:lnTo>
                    <a:pt x="40619" y="197738"/>
                  </a:lnTo>
                  <a:lnTo>
                    <a:pt x="84701" y="222551"/>
                  </a:lnTo>
                  <a:lnTo>
                    <a:pt x="138684" y="231648"/>
                  </a:lnTo>
                  <a:lnTo>
                    <a:pt x="192666" y="222551"/>
                  </a:lnTo>
                  <a:lnTo>
                    <a:pt x="236748" y="197738"/>
                  </a:lnTo>
                  <a:lnTo>
                    <a:pt x="266469" y="160924"/>
                  </a:lnTo>
                  <a:lnTo>
                    <a:pt x="277368" y="115824"/>
                  </a:lnTo>
                  <a:lnTo>
                    <a:pt x="266469" y="70723"/>
                  </a:lnTo>
                  <a:lnTo>
                    <a:pt x="236748" y="33909"/>
                  </a:lnTo>
                  <a:lnTo>
                    <a:pt x="192666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2377" y="2419477"/>
              <a:ext cx="71132" cy="108585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273807" y="1344167"/>
            <a:ext cx="784860" cy="4075429"/>
            <a:chOff x="2273807" y="1344167"/>
            <a:chExt cx="784860" cy="4075429"/>
          </a:xfrm>
        </p:grpSpPr>
        <p:sp>
          <p:nvSpPr>
            <p:cNvPr id="82" name="object 82"/>
            <p:cNvSpPr/>
            <p:nvPr/>
          </p:nvSpPr>
          <p:spPr>
            <a:xfrm>
              <a:off x="2781299" y="1344167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4" h="231775">
                  <a:moveTo>
                    <a:pt x="138683" y="0"/>
                  </a:moveTo>
                  <a:lnTo>
                    <a:pt x="84707" y="9096"/>
                  </a:lnTo>
                  <a:lnTo>
                    <a:pt x="40624" y="33909"/>
                  </a:lnTo>
                  <a:lnTo>
                    <a:pt x="10900" y="70723"/>
                  </a:lnTo>
                  <a:lnTo>
                    <a:pt x="0" y="115824"/>
                  </a:lnTo>
                  <a:lnTo>
                    <a:pt x="10900" y="160924"/>
                  </a:lnTo>
                  <a:lnTo>
                    <a:pt x="40624" y="197738"/>
                  </a:lnTo>
                  <a:lnTo>
                    <a:pt x="84707" y="222551"/>
                  </a:lnTo>
                  <a:lnTo>
                    <a:pt x="138683" y="231648"/>
                  </a:lnTo>
                  <a:lnTo>
                    <a:pt x="192660" y="222551"/>
                  </a:lnTo>
                  <a:lnTo>
                    <a:pt x="236743" y="197738"/>
                  </a:lnTo>
                  <a:lnTo>
                    <a:pt x="266467" y="160924"/>
                  </a:lnTo>
                  <a:lnTo>
                    <a:pt x="277368" y="115824"/>
                  </a:lnTo>
                  <a:lnTo>
                    <a:pt x="266467" y="70723"/>
                  </a:lnTo>
                  <a:lnTo>
                    <a:pt x="236743" y="33909"/>
                  </a:lnTo>
                  <a:lnTo>
                    <a:pt x="192660" y="909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4423" y="1399793"/>
              <a:ext cx="67944" cy="11036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273807" y="5187696"/>
              <a:ext cx="277495" cy="231775"/>
            </a:xfrm>
            <a:custGeom>
              <a:avLst/>
              <a:gdLst/>
              <a:ahLst/>
              <a:cxnLst/>
              <a:rect l="l" t="t" r="r" b="b"/>
              <a:pathLst>
                <a:path w="277494" h="231775">
                  <a:moveTo>
                    <a:pt x="138684" y="0"/>
                  </a:moveTo>
                  <a:lnTo>
                    <a:pt x="84707" y="9096"/>
                  </a:lnTo>
                  <a:lnTo>
                    <a:pt x="40624" y="33908"/>
                  </a:lnTo>
                  <a:lnTo>
                    <a:pt x="10900" y="70723"/>
                  </a:lnTo>
                  <a:lnTo>
                    <a:pt x="0" y="115823"/>
                  </a:lnTo>
                  <a:lnTo>
                    <a:pt x="10900" y="160924"/>
                  </a:lnTo>
                  <a:lnTo>
                    <a:pt x="40624" y="197738"/>
                  </a:lnTo>
                  <a:lnTo>
                    <a:pt x="84707" y="222551"/>
                  </a:lnTo>
                  <a:lnTo>
                    <a:pt x="138684" y="231647"/>
                  </a:lnTo>
                  <a:lnTo>
                    <a:pt x="192660" y="222551"/>
                  </a:lnTo>
                  <a:lnTo>
                    <a:pt x="236743" y="197738"/>
                  </a:lnTo>
                  <a:lnTo>
                    <a:pt x="266467" y="160924"/>
                  </a:lnTo>
                  <a:lnTo>
                    <a:pt x="277368" y="115823"/>
                  </a:lnTo>
                  <a:lnTo>
                    <a:pt x="266467" y="70723"/>
                  </a:lnTo>
                  <a:lnTo>
                    <a:pt x="236743" y="33908"/>
                  </a:lnTo>
                  <a:lnTo>
                    <a:pt x="192660" y="909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70962" y="5243957"/>
              <a:ext cx="80772" cy="106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51752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1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30826" y="2200655"/>
            <a:ext cx="6755130" cy="3819525"/>
            <a:chOff x="4830826" y="2200655"/>
            <a:chExt cx="675513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784" y="2209799"/>
              <a:ext cx="6446520" cy="36890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25212" y="2205227"/>
              <a:ext cx="6456045" cy="3810000"/>
            </a:xfrm>
            <a:custGeom>
              <a:avLst/>
              <a:gdLst/>
              <a:ahLst/>
              <a:cxnLst/>
              <a:rect l="l" t="t" r="r" b="b"/>
              <a:pathLst>
                <a:path w="6456045" h="3810000">
                  <a:moveTo>
                    <a:pt x="0" y="3810000"/>
                  </a:moveTo>
                  <a:lnTo>
                    <a:pt x="6455664" y="3810000"/>
                  </a:lnTo>
                  <a:lnTo>
                    <a:pt x="6455664" y="0"/>
                  </a:lnTo>
                  <a:lnTo>
                    <a:pt x="0" y="0"/>
                  </a:lnTo>
                  <a:lnTo>
                    <a:pt x="0" y="38100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84470" y="4665726"/>
              <a:ext cx="6221095" cy="1297305"/>
            </a:xfrm>
            <a:custGeom>
              <a:avLst/>
              <a:gdLst/>
              <a:ahLst/>
              <a:cxnLst/>
              <a:rect l="l" t="t" r="r" b="b"/>
              <a:pathLst>
                <a:path w="6221095" h="1297304">
                  <a:moveTo>
                    <a:pt x="0" y="1296924"/>
                  </a:moveTo>
                  <a:lnTo>
                    <a:pt x="6220968" y="1296924"/>
                  </a:lnTo>
                  <a:lnTo>
                    <a:pt x="6220968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30826" y="5298313"/>
              <a:ext cx="453390" cy="150495"/>
            </a:xfrm>
            <a:custGeom>
              <a:avLst/>
              <a:gdLst/>
              <a:ahLst/>
              <a:cxnLst/>
              <a:rect l="l" t="t" r="r" b="b"/>
              <a:pathLst>
                <a:path w="453389" h="150495">
                  <a:moveTo>
                    <a:pt x="378239" y="30500"/>
                  </a:moveTo>
                  <a:lnTo>
                    <a:pt x="0" y="137795"/>
                  </a:lnTo>
                  <a:lnTo>
                    <a:pt x="3556" y="149987"/>
                  </a:lnTo>
                  <a:lnTo>
                    <a:pt x="381743" y="42829"/>
                  </a:lnTo>
                  <a:lnTo>
                    <a:pt x="378239" y="30500"/>
                  </a:lnTo>
                  <a:close/>
                </a:path>
                <a:path w="453389" h="150495">
                  <a:moveTo>
                    <a:pt x="441023" y="27050"/>
                  </a:moveTo>
                  <a:lnTo>
                    <a:pt x="390398" y="27050"/>
                  </a:lnTo>
                  <a:lnTo>
                    <a:pt x="393953" y="39370"/>
                  </a:lnTo>
                  <a:lnTo>
                    <a:pt x="381743" y="42829"/>
                  </a:lnTo>
                  <a:lnTo>
                    <a:pt x="390398" y="73278"/>
                  </a:lnTo>
                  <a:lnTo>
                    <a:pt x="441023" y="27050"/>
                  </a:lnTo>
                  <a:close/>
                </a:path>
                <a:path w="453389" h="150495">
                  <a:moveTo>
                    <a:pt x="390398" y="27050"/>
                  </a:moveTo>
                  <a:lnTo>
                    <a:pt x="378239" y="30500"/>
                  </a:lnTo>
                  <a:lnTo>
                    <a:pt x="381743" y="42829"/>
                  </a:lnTo>
                  <a:lnTo>
                    <a:pt x="393953" y="39370"/>
                  </a:lnTo>
                  <a:lnTo>
                    <a:pt x="390398" y="27050"/>
                  </a:lnTo>
                  <a:close/>
                </a:path>
                <a:path w="453389" h="150495">
                  <a:moveTo>
                    <a:pt x="369570" y="0"/>
                  </a:moveTo>
                  <a:lnTo>
                    <a:pt x="378239" y="30500"/>
                  </a:lnTo>
                  <a:lnTo>
                    <a:pt x="390398" y="27050"/>
                  </a:lnTo>
                  <a:lnTo>
                    <a:pt x="441023" y="27050"/>
                  </a:lnTo>
                  <a:lnTo>
                    <a:pt x="453263" y="15875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4470" y="4292345"/>
              <a:ext cx="6221095" cy="325120"/>
            </a:xfrm>
            <a:custGeom>
              <a:avLst/>
              <a:gdLst/>
              <a:ahLst/>
              <a:cxnLst/>
              <a:rect l="l" t="t" r="r" b="b"/>
              <a:pathLst>
                <a:path w="6221095" h="325120">
                  <a:moveTo>
                    <a:pt x="0" y="324611"/>
                  </a:moveTo>
                  <a:lnTo>
                    <a:pt x="6220968" y="324611"/>
                  </a:lnTo>
                  <a:lnTo>
                    <a:pt x="6220968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8136" y="4416551"/>
              <a:ext cx="386080" cy="76200"/>
            </a:xfrm>
            <a:custGeom>
              <a:avLst/>
              <a:gdLst/>
              <a:ahLst/>
              <a:cxnLst/>
              <a:rect l="l" t="t" r="r" b="b"/>
              <a:pathLst>
                <a:path w="386079" h="76200">
                  <a:moveTo>
                    <a:pt x="309499" y="0"/>
                  </a:moveTo>
                  <a:lnTo>
                    <a:pt x="309499" y="76200"/>
                  </a:lnTo>
                  <a:lnTo>
                    <a:pt x="372999" y="44450"/>
                  </a:lnTo>
                  <a:lnTo>
                    <a:pt x="322199" y="44450"/>
                  </a:lnTo>
                  <a:lnTo>
                    <a:pt x="322199" y="31750"/>
                  </a:lnTo>
                  <a:lnTo>
                    <a:pt x="372999" y="31750"/>
                  </a:lnTo>
                  <a:lnTo>
                    <a:pt x="309499" y="0"/>
                  </a:lnTo>
                  <a:close/>
                </a:path>
                <a:path w="386079" h="76200">
                  <a:moveTo>
                    <a:pt x="30949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09499" y="44450"/>
                  </a:lnTo>
                  <a:lnTo>
                    <a:pt x="309499" y="31750"/>
                  </a:lnTo>
                  <a:close/>
                </a:path>
                <a:path w="386079" h="76200">
                  <a:moveTo>
                    <a:pt x="372999" y="31750"/>
                  </a:moveTo>
                  <a:lnTo>
                    <a:pt x="322199" y="31750"/>
                  </a:lnTo>
                  <a:lnTo>
                    <a:pt x="322199" y="44450"/>
                  </a:lnTo>
                  <a:lnTo>
                    <a:pt x="372999" y="44450"/>
                  </a:lnTo>
                  <a:lnTo>
                    <a:pt x="385699" y="38100"/>
                  </a:lnTo>
                  <a:lnTo>
                    <a:pt x="372999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2654668" cy="12331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73" y="1387475"/>
            <a:ext cx="7444206" cy="1998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473" y="1763395"/>
            <a:ext cx="1195806" cy="19583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96542" y="1848671"/>
            <a:ext cx="101600" cy="13335"/>
          </a:xfrm>
          <a:custGeom>
            <a:avLst/>
            <a:gdLst/>
            <a:ahLst/>
            <a:cxnLst/>
            <a:rect l="l" t="t" r="r" b="b"/>
            <a:pathLst>
              <a:path w="101600" h="13335">
                <a:moveTo>
                  <a:pt x="101345" y="0"/>
                </a:moveTo>
                <a:lnTo>
                  <a:pt x="0" y="0"/>
                </a:lnTo>
                <a:lnTo>
                  <a:pt x="0" y="12767"/>
                </a:lnTo>
                <a:lnTo>
                  <a:pt x="101345" y="12767"/>
                </a:lnTo>
                <a:lnTo>
                  <a:pt x="1013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2055" y="1759330"/>
            <a:ext cx="3203829" cy="19888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370834" y="5306059"/>
            <a:ext cx="1275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Default</a:t>
            </a:r>
            <a:r>
              <a:rPr sz="14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Settings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6301" y="4318508"/>
            <a:ext cx="2286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Only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required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 field</a:t>
            </a:r>
            <a:r>
              <a:rPr sz="1400" spc="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from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user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8591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8640" y="818388"/>
            <a:ext cx="11579860" cy="5817235"/>
            <a:chOff x="548640" y="818388"/>
            <a:chExt cx="11579860" cy="5817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818388"/>
              <a:ext cx="5500116" cy="5817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5980" y="979932"/>
              <a:ext cx="6100572" cy="3441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2459" y="3525011"/>
              <a:ext cx="3875532" cy="311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70846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2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0039" y="1234439"/>
            <a:ext cx="10474325" cy="5428615"/>
            <a:chOff x="520039" y="1234439"/>
            <a:chExt cx="10474325" cy="5428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7023" y="1243583"/>
              <a:ext cx="5077968" cy="53509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02452" y="1239011"/>
              <a:ext cx="5087620" cy="5419725"/>
            </a:xfrm>
            <a:custGeom>
              <a:avLst/>
              <a:gdLst/>
              <a:ahLst/>
              <a:cxnLst/>
              <a:rect l="l" t="t" r="r" b="b"/>
              <a:pathLst>
                <a:path w="5087620" h="5419725">
                  <a:moveTo>
                    <a:pt x="0" y="5419344"/>
                  </a:moveTo>
                  <a:lnTo>
                    <a:pt x="5087111" y="5419344"/>
                  </a:lnTo>
                  <a:lnTo>
                    <a:pt x="5087111" y="0"/>
                  </a:lnTo>
                  <a:lnTo>
                    <a:pt x="0" y="0"/>
                  </a:lnTo>
                  <a:lnTo>
                    <a:pt x="0" y="54193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35626" y="2081783"/>
              <a:ext cx="1396365" cy="847090"/>
            </a:xfrm>
            <a:custGeom>
              <a:avLst/>
              <a:gdLst/>
              <a:ahLst/>
              <a:cxnLst/>
              <a:rect l="l" t="t" r="r" b="b"/>
              <a:pathLst>
                <a:path w="1396365" h="847089">
                  <a:moveTo>
                    <a:pt x="1327717" y="33993"/>
                  </a:moveTo>
                  <a:lnTo>
                    <a:pt x="0" y="835913"/>
                  </a:lnTo>
                  <a:lnTo>
                    <a:pt x="6603" y="846836"/>
                  </a:lnTo>
                  <a:lnTo>
                    <a:pt x="1334219" y="44774"/>
                  </a:lnTo>
                  <a:lnTo>
                    <a:pt x="1327717" y="33993"/>
                  </a:lnTo>
                  <a:close/>
                </a:path>
                <a:path w="1396365" h="847089">
                  <a:moveTo>
                    <a:pt x="1378869" y="27431"/>
                  </a:moveTo>
                  <a:lnTo>
                    <a:pt x="1338579" y="27431"/>
                  </a:lnTo>
                  <a:lnTo>
                    <a:pt x="1345057" y="38226"/>
                  </a:lnTo>
                  <a:lnTo>
                    <a:pt x="1334219" y="44774"/>
                  </a:lnTo>
                  <a:lnTo>
                    <a:pt x="1350645" y="72008"/>
                  </a:lnTo>
                  <a:lnTo>
                    <a:pt x="1378869" y="27431"/>
                  </a:lnTo>
                  <a:close/>
                </a:path>
                <a:path w="1396365" h="847089">
                  <a:moveTo>
                    <a:pt x="1338579" y="27431"/>
                  </a:moveTo>
                  <a:lnTo>
                    <a:pt x="1327717" y="33993"/>
                  </a:lnTo>
                  <a:lnTo>
                    <a:pt x="1334219" y="44774"/>
                  </a:lnTo>
                  <a:lnTo>
                    <a:pt x="1345057" y="38226"/>
                  </a:lnTo>
                  <a:lnTo>
                    <a:pt x="1338579" y="27431"/>
                  </a:lnTo>
                  <a:close/>
                </a:path>
                <a:path w="1396365" h="847089">
                  <a:moveTo>
                    <a:pt x="1396238" y="0"/>
                  </a:moveTo>
                  <a:lnTo>
                    <a:pt x="1311275" y="6730"/>
                  </a:lnTo>
                  <a:lnTo>
                    <a:pt x="1327717" y="33993"/>
                  </a:lnTo>
                  <a:lnTo>
                    <a:pt x="1338579" y="27431"/>
                  </a:lnTo>
                  <a:lnTo>
                    <a:pt x="1378869" y="27431"/>
                  </a:lnTo>
                  <a:lnTo>
                    <a:pt x="13962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4841" y="5720333"/>
              <a:ext cx="4944110" cy="887094"/>
            </a:xfrm>
            <a:custGeom>
              <a:avLst/>
              <a:gdLst/>
              <a:ahLst/>
              <a:cxnLst/>
              <a:rect l="l" t="t" r="r" b="b"/>
              <a:pathLst>
                <a:path w="4944109" h="887095">
                  <a:moveTo>
                    <a:pt x="0" y="886967"/>
                  </a:moveTo>
                  <a:lnTo>
                    <a:pt x="4943856" y="886967"/>
                  </a:lnTo>
                  <a:lnTo>
                    <a:pt x="4943856" y="0"/>
                  </a:lnTo>
                  <a:lnTo>
                    <a:pt x="0" y="0"/>
                  </a:lnTo>
                  <a:lnTo>
                    <a:pt x="0" y="886967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8759" y="6124955"/>
              <a:ext cx="655955" cy="76200"/>
            </a:xfrm>
            <a:custGeom>
              <a:avLst/>
              <a:gdLst/>
              <a:ahLst/>
              <a:cxnLst/>
              <a:rect l="l" t="t" r="r" b="b"/>
              <a:pathLst>
                <a:path w="655954" h="76200">
                  <a:moveTo>
                    <a:pt x="579501" y="0"/>
                  </a:moveTo>
                  <a:lnTo>
                    <a:pt x="579501" y="76200"/>
                  </a:lnTo>
                  <a:lnTo>
                    <a:pt x="643001" y="44450"/>
                  </a:lnTo>
                  <a:lnTo>
                    <a:pt x="592201" y="44450"/>
                  </a:lnTo>
                  <a:lnTo>
                    <a:pt x="592201" y="31750"/>
                  </a:lnTo>
                  <a:lnTo>
                    <a:pt x="643001" y="31750"/>
                  </a:lnTo>
                  <a:lnTo>
                    <a:pt x="579501" y="0"/>
                  </a:lnTo>
                  <a:close/>
                </a:path>
                <a:path w="655954" h="76200">
                  <a:moveTo>
                    <a:pt x="57950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79501" y="44450"/>
                  </a:lnTo>
                  <a:lnTo>
                    <a:pt x="579501" y="31750"/>
                  </a:lnTo>
                  <a:close/>
                </a:path>
                <a:path w="655954" h="76200">
                  <a:moveTo>
                    <a:pt x="643001" y="31750"/>
                  </a:moveTo>
                  <a:lnTo>
                    <a:pt x="592201" y="31750"/>
                  </a:lnTo>
                  <a:lnTo>
                    <a:pt x="592201" y="44450"/>
                  </a:lnTo>
                  <a:lnTo>
                    <a:pt x="643001" y="44450"/>
                  </a:lnTo>
                  <a:lnTo>
                    <a:pt x="655701" y="38100"/>
                  </a:lnTo>
                  <a:lnTo>
                    <a:pt x="643001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39" y="1387474"/>
              <a:ext cx="4916068" cy="41833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38480"/>
              <a:ext cx="2654668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9177" y="2769235"/>
            <a:ext cx="393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Customize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component</a:t>
            </a:r>
            <a:r>
              <a:rPr sz="16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versions,</a:t>
            </a:r>
            <a:r>
              <a:rPr sz="16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auto-pause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1988" y="5899200"/>
            <a:ext cx="3294379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Import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 libraries</a:t>
            </a:r>
            <a:r>
              <a:rPr sz="1600" spc="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by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 providing</a:t>
            </a:r>
            <a:r>
              <a:rPr sz="1600" spc="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text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file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containing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library</a:t>
            </a:r>
            <a:r>
              <a:rPr sz="1600" spc="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name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and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version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868" y="2263139"/>
            <a:ext cx="3589020" cy="5699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9111" y="3980688"/>
            <a:ext cx="952500" cy="4937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31556" y="4439348"/>
            <a:ext cx="2919730" cy="448945"/>
            <a:chOff x="1531556" y="4439348"/>
            <a:chExt cx="2919730" cy="448945"/>
          </a:xfrm>
        </p:grpSpPr>
        <p:sp>
          <p:nvSpPr>
            <p:cNvPr id="5" name="object 5"/>
            <p:cNvSpPr/>
            <p:nvPr/>
          </p:nvSpPr>
          <p:spPr>
            <a:xfrm>
              <a:off x="1536954" y="4746497"/>
              <a:ext cx="2908935" cy="135890"/>
            </a:xfrm>
            <a:custGeom>
              <a:avLst/>
              <a:gdLst/>
              <a:ahLst/>
              <a:cxnLst/>
              <a:rect l="l" t="t" r="r" b="b"/>
              <a:pathLst>
                <a:path w="2908935" h="135889">
                  <a:moveTo>
                    <a:pt x="1453896" y="0"/>
                  </a:moveTo>
                  <a:lnTo>
                    <a:pt x="1453896" y="63118"/>
                  </a:lnTo>
                  <a:lnTo>
                    <a:pt x="2908681" y="63118"/>
                  </a:lnTo>
                  <a:lnTo>
                    <a:pt x="2908681" y="126237"/>
                  </a:lnTo>
                </a:path>
                <a:path w="2908935" h="135889">
                  <a:moveTo>
                    <a:pt x="1453896" y="0"/>
                  </a:moveTo>
                  <a:lnTo>
                    <a:pt x="1453896" y="63118"/>
                  </a:lnTo>
                  <a:lnTo>
                    <a:pt x="2145157" y="63118"/>
                  </a:lnTo>
                  <a:lnTo>
                    <a:pt x="2145157" y="126237"/>
                  </a:lnTo>
                </a:path>
                <a:path w="2908935" h="135889">
                  <a:moveTo>
                    <a:pt x="1453642" y="0"/>
                  </a:moveTo>
                  <a:lnTo>
                    <a:pt x="1453642" y="72770"/>
                  </a:lnTo>
                  <a:lnTo>
                    <a:pt x="1414272" y="72770"/>
                  </a:lnTo>
                  <a:lnTo>
                    <a:pt x="1414272" y="135889"/>
                  </a:lnTo>
                </a:path>
                <a:path w="2908935" h="135889">
                  <a:moveTo>
                    <a:pt x="1454277" y="0"/>
                  </a:moveTo>
                  <a:lnTo>
                    <a:pt x="1454277" y="63118"/>
                  </a:lnTo>
                  <a:lnTo>
                    <a:pt x="726947" y="63118"/>
                  </a:lnTo>
                  <a:lnTo>
                    <a:pt x="726947" y="126237"/>
                  </a:lnTo>
                </a:path>
                <a:path w="2908935" h="135889">
                  <a:moveTo>
                    <a:pt x="1454785" y="0"/>
                  </a:moveTo>
                  <a:lnTo>
                    <a:pt x="1454785" y="63118"/>
                  </a:lnTo>
                  <a:lnTo>
                    <a:pt x="0" y="63118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0622" y="4444745"/>
              <a:ext cx="600710" cy="302260"/>
            </a:xfrm>
            <a:custGeom>
              <a:avLst/>
              <a:gdLst/>
              <a:ahLst/>
              <a:cxnLst/>
              <a:rect l="l" t="t" r="r" b="b"/>
              <a:pathLst>
                <a:path w="600710" h="302260">
                  <a:moveTo>
                    <a:pt x="600455" y="0"/>
                  </a:moveTo>
                  <a:lnTo>
                    <a:pt x="0" y="0"/>
                  </a:lnTo>
                  <a:lnTo>
                    <a:pt x="0" y="301751"/>
                  </a:lnTo>
                  <a:lnTo>
                    <a:pt x="600455" y="301751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0622" y="4444745"/>
              <a:ext cx="600710" cy="302260"/>
            </a:xfrm>
            <a:custGeom>
              <a:avLst/>
              <a:gdLst/>
              <a:ahLst/>
              <a:cxnLst/>
              <a:rect l="l" t="t" r="r" b="b"/>
              <a:pathLst>
                <a:path w="600710" h="302260">
                  <a:moveTo>
                    <a:pt x="0" y="301751"/>
                  </a:moveTo>
                  <a:lnTo>
                    <a:pt x="600455" y="301751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90622" y="4444746"/>
            <a:ext cx="600710" cy="302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140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050">
              <a:latin typeface="Segoe UI"/>
              <a:cs typeface="Segoe UI"/>
            </a:endParaRPr>
          </a:p>
          <a:p>
            <a:pPr marL="133985">
              <a:lnSpc>
                <a:spcPts val="1235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9804" y="4867592"/>
            <a:ext cx="1339850" cy="311150"/>
            <a:chOff x="1229804" y="4867592"/>
            <a:chExt cx="1339850" cy="311150"/>
          </a:xfrm>
        </p:grpSpPr>
        <p:sp>
          <p:nvSpPr>
            <p:cNvPr id="10" name="object 10"/>
            <p:cNvSpPr/>
            <p:nvPr/>
          </p:nvSpPr>
          <p:spPr>
            <a:xfrm>
              <a:off x="1235201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5201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3673" y="4872989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4">
                  <a:moveTo>
                    <a:pt x="600456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0456" y="300228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63673" y="4872989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4">
                  <a:moveTo>
                    <a:pt x="0" y="300228"/>
                  </a:moveTo>
                  <a:lnTo>
                    <a:pt x="600456" y="300228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35202" y="4872990"/>
            <a:ext cx="1329055" cy="30480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465"/>
              </a:spcBef>
              <a:tabLst>
                <a:tab pos="741680" algn="l"/>
              </a:tabLst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	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45600" y="4876736"/>
            <a:ext cx="612775" cy="311150"/>
            <a:chOff x="2645600" y="4876736"/>
            <a:chExt cx="612775" cy="311150"/>
          </a:xfrm>
        </p:grpSpPr>
        <p:sp>
          <p:nvSpPr>
            <p:cNvPr id="16" name="object 16"/>
            <p:cNvSpPr/>
            <p:nvPr/>
          </p:nvSpPr>
          <p:spPr>
            <a:xfrm>
              <a:off x="2650998" y="4882133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50998" y="4882133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63673" y="4875276"/>
            <a:ext cx="1289685" cy="3028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520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75596" y="4867592"/>
            <a:ext cx="612775" cy="311150"/>
            <a:chOff x="3375596" y="4867592"/>
            <a:chExt cx="612775" cy="311150"/>
          </a:xfrm>
        </p:grpSpPr>
        <p:sp>
          <p:nvSpPr>
            <p:cNvPr id="20" name="object 20"/>
            <p:cNvSpPr/>
            <p:nvPr/>
          </p:nvSpPr>
          <p:spPr>
            <a:xfrm>
              <a:off x="3380994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0994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50998" y="4874133"/>
            <a:ext cx="1332230" cy="3016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44855">
              <a:lnSpc>
                <a:spcPct val="100000"/>
              </a:lnSpc>
              <a:spcBef>
                <a:spcPts val="455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39120" y="4867592"/>
            <a:ext cx="612775" cy="311150"/>
            <a:chOff x="4139120" y="4867592"/>
            <a:chExt cx="612775" cy="311150"/>
          </a:xfrm>
        </p:grpSpPr>
        <p:sp>
          <p:nvSpPr>
            <p:cNvPr id="24" name="object 24"/>
            <p:cNvSpPr/>
            <p:nvPr/>
          </p:nvSpPr>
          <p:spPr>
            <a:xfrm>
              <a:off x="4144518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601979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601979" y="300228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44518" y="4872989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4">
                  <a:moveTo>
                    <a:pt x="0" y="300228"/>
                  </a:moveTo>
                  <a:lnTo>
                    <a:pt x="601979" y="300228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80994" y="4874133"/>
            <a:ext cx="1365885" cy="3003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78510">
              <a:lnSpc>
                <a:spcPct val="100000"/>
              </a:lnSpc>
              <a:spcBef>
                <a:spcPts val="455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78060" y="4180268"/>
            <a:ext cx="5156200" cy="1737995"/>
            <a:chOff x="3278060" y="4180268"/>
            <a:chExt cx="5156200" cy="1737995"/>
          </a:xfrm>
        </p:grpSpPr>
        <p:sp>
          <p:nvSpPr>
            <p:cNvPr id="28" name="object 28"/>
            <p:cNvSpPr/>
            <p:nvPr/>
          </p:nvSpPr>
          <p:spPr>
            <a:xfrm>
              <a:off x="3306317" y="4578857"/>
              <a:ext cx="5099685" cy="45720"/>
            </a:xfrm>
            <a:custGeom>
              <a:avLst/>
              <a:gdLst/>
              <a:ahLst/>
              <a:cxnLst/>
              <a:rect l="l" t="t" r="r" b="b"/>
              <a:pathLst>
                <a:path w="5099684" h="45720">
                  <a:moveTo>
                    <a:pt x="-5334" y="22860"/>
                  </a:moveTo>
                  <a:lnTo>
                    <a:pt x="5104638" y="22860"/>
                  </a:lnTo>
                </a:path>
              </a:pathLst>
            </a:custGeom>
            <a:ln w="56387">
              <a:solidFill>
                <a:srgbClr val="ACAC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0173" y="4185665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4" h="318770">
                  <a:moveTo>
                    <a:pt x="153162" y="0"/>
                  </a:moveTo>
                  <a:lnTo>
                    <a:pt x="104753" y="8113"/>
                  </a:lnTo>
                  <a:lnTo>
                    <a:pt x="62709" y="30711"/>
                  </a:lnTo>
                  <a:lnTo>
                    <a:pt x="29553" y="65178"/>
                  </a:lnTo>
                  <a:lnTo>
                    <a:pt x="7808" y="108898"/>
                  </a:lnTo>
                  <a:lnTo>
                    <a:pt x="0" y="159257"/>
                  </a:lnTo>
                  <a:lnTo>
                    <a:pt x="7808" y="209617"/>
                  </a:lnTo>
                  <a:lnTo>
                    <a:pt x="29553" y="253337"/>
                  </a:lnTo>
                  <a:lnTo>
                    <a:pt x="62709" y="287804"/>
                  </a:lnTo>
                  <a:lnTo>
                    <a:pt x="104753" y="310402"/>
                  </a:lnTo>
                  <a:lnTo>
                    <a:pt x="153162" y="318515"/>
                  </a:lnTo>
                  <a:lnTo>
                    <a:pt x="201570" y="310402"/>
                  </a:lnTo>
                  <a:lnTo>
                    <a:pt x="243614" y="287804"/>
                  </a:lnTo>
                  <a:lnTo>
                    <a:pt x="276770" y="253337"/>
                  </a:lnTo>
                  <a:lnTo>
                    <a:pt x="298515" y="209617"/>
                  </a:lnTo>
                  <a:lnTo>
                    <a:pt x="306324" y="159257"/>
                  </a:lnTo>
                  <a:lnTo>
                    <a:pt x="298515" y="108898"/>
                  </a:lnTo>
                  <a:lnTo>
                    <a:pt x="276770" y="65178"/>
                  </a:lnTo>
                  <a:lnTo>
                    <a:pt x="243614" y="30711"/>
                  </a:lnTo>
                  <a:lnTo>
                    <a:pt x="201570" y="8113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40173" y="4185665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4" h="318770">
                  <a:moveTo>
                    <a:pt x="0" y="159257"/>
                  </a:moveTo>
                  <a:lnTo>
                    <a:pt x="7808" y="108898"/>
                  </a:lnTo>
                  <a:lnTo>
                    <a:pt x="29553" y="65178"/>
                  </a:lnTo>
                  <a:lnTo>
                    <a:pt x="62709" y="30711"/>
                  </a:lnTo>
                  <a:lnTo>
                    <a:pt x="104753" y="8113"/>
                  </a:lnTo>
                  <a:lnTo>
                    <a:pt x="153162" y="0"/>
                  </a:lnTo>
                  <a:lnTo>
                    <a:pt x="201570" y="8113"/>
                  </a:lnTo>
                  <a:lnTo>
                    <a:pt x="243614" y="30711"/>
                  </a:lnTo>
                  <a:lnTo>
                    <a:pt x="276770" y="65178"/>
                  </a:lnTo>
                  <a:lnTo>
                    <a:pt x="298515" y="108898"/>
                  </a:lnTo>
                  <a:lnTo>
                    <a:pt x="306324" y="159257"/>
                  </a:lnTo>
                  <a:lnTo>
                    <a:pt x="298515" y="209617"/>
                  </a:lnTo>
                  <a:lnTo>
                    <a:pt x="276770" y="253337"/>
                  </a:lnTo>
                  <a:lnTo>
                    <a:pt x="243614" y="287804"/>
                  </a:lnTo>
                  <a:lnTo>
                    <a:pt x="201570" y="310402"/>
                  </a:lnTo>
                  <a:lnTo>
                    <a:pt x="153162" y="318515"/>
                  </a:lnTo>
                  <a:lnTo>
                    <a:pt x="104753" y="310402"/>
                  </a:lnTo>
                  <a:lnTo>
                    <a:pt x="62709" y="287804"/>
                  </a:lnTo>
                  <a:lnTo>
                    <a:pt x="29553" y="253337"/>
                  </a:lnTo>
                  <a:lnTo>
                    <a:pt x="7808" y="209617"/>
                  </a:lnTo>
                  <a:lnTo>
                    <a:pt x="0" y="159257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7743" y="5347716"/>
              <a:ext cx="3589020" cy="56997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92904" y="5985154"/>
            <a:ext cx="34093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User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Provisioned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Workspace-Default 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Lake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14061" y="4202684"/>
            <a:ext cx="3305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JDBC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issue </a:t>
            </a:r>
            <a:r>
              <a:rPr sz="1400" spc="-25" dirty="0">
                <a:latin typeface="Calibri"/>
                <a:cs typeface="Calibri"/>
              </a:rPr>
              <a:t>CETAS</a:t>
            </a:r>
            <a:r>
              <a:rPr sz="1400" dirty="0">
                <a:latin typeface="Calibri"/>
                <a:cs typeface="Calibri"/>
              </a:rPr>
              <a:t> +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send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2470" y="417918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132" y="5354573"/>
            <a:ext cx="2287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Apply </a:t>
            </a:r>
            <a:r>
              <a:rPr sz="1400" spc="-10" dirty="0">
                <a:latin typeface="Calibri"/>
                <a:cs typeface="Calibri"/>
              </a:rPr>
              <a:t>any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exports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data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parallel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3483" y="5009388"/>
            <a:ext cx="317500" cy="329565"/>
            <a:chOff x="443483" y="5009388"/>
            <a:chExt cx="317500" cy="329565"/>
          </a:xfrm>
        </p:grpSpPr>
        <p:sp>
          <p:nvSpPr>
            <p:cNvPr id="37" name="object 37"/>
            <p:cNvSpPr/>
            <p:nvPr/>
          </p:nvSpPr>
          <p:spPr>
            <a:xfrm>
              <a:off x="448817" y="5014722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5" h="318770">
                  <a:moveTo>
                    <a:pt x="153161" y="0"/>
                  </a:moveTo>
                  <a:lnTo>
                    <a:pt x="104748" y="8113"/>
                  </a:lnTo>
                  <a:lnTo>
                    <a:pt x="62704" y="30711"/>
                  </a:lnTo>
                  <a:lnTo>
                    <a:pt x="29549" y="65178"/>
                  </a:lnTo>
                  <a:lnTo>
                    <a:pt x="7807" y="108898"/>
                  </a:lnTo>
                  <a:lnTo>
                    <a:pt x="0" y="159257"/>
                  </a:lnTo>
                  <a:lnTo>
                    <a:pt x="7807" y="209617"/>
                  </a:lnTo>
                  <a:lnTo>
                    <a:pt x="29549" y="253337"/>
                  </a:lnTo>
                  <a:lnTo>
                    <a:pt x="62704" y="287804"/>
                  </a:lnTo>
                  <a:lnTo>
                    <a:pt x="104748" y="310402"/>
                  </a:lnTo>
                  <a:lnTo>
                    <a:pt x="153161" y="318515"/>
                  </a:lnTo>
                  <a:lnTo>
                    <a:pt x="201575" y="310402"/>
                  </a:lnTo>
                  <a:lnTo>
                    <a:pt x="243619" y="287804"/>
                  </a:lnTo>
                  <a:lnTo>
                    <a:pt x="276774" y="253337"/>
                  </a:lnTo>
                  <a:lnTo>
                    <a:pt x="298516" y="209617"/>
                  </a:lnTo>
                  <a:lnTo>
                    <a:pt x="306323" y="159257"/>
                  </a:lnTo>
                  <a:lnTo>
                    <a:pt x="298516" y="108898"/>
                  </a:lnTo>
                  <a:lnTo>
                    <a:pt x="276774" y="65178"/>
                  </a:lnTo>
                  <a:lnTo>
                    <a:pt x="243619" y="30711"/>
                  </a:lnTo>
                  <a:lnTo>
                    <a:pt x="201575" y="8113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8817" y="5014722"/>
              <a:ext cx="306705" cy="318770"/>
            </a:xfrm>
            <a:custGeom>
              <a:avLst/>
              <a:gdLst/>
              <a:ahLst/>
              <a:cxnLst/>
              <a:rect l="l" t="t" r="r" b="b"/>
              <a:pathLst>
                <a:path w="306705" h="318770">
                  <a:moveTo>
                    <a:pt x="0" y="159257"/>
                  </a:moveTo>
                  <a:lnTo>
                    <a:pt x="7807" y="108898"/>
                  </a:lnTo>
                  <a:lnTo>
                    <a:pt x="29549" y="65178"/>
                  </a:lnTo>
                  <a:lnTo>
                    <a:pt x="62704" y="30711"/>
                  </a:lnTo>
                  <a:lnTo>
                    <a:pt x="104748" y="8113"/>
                  </a:lnTo>
                  <a:lnTo>
                    <a:pt x="153161" y="0"/>
                  </a:lnTo>
                  <a:lnTo>
                    <a:pt x="201575" y="8113"/>
                  </a:lnTo>
                  <a:lnTo>
                    <a:pt x="243619" y="30711"/>
                  </a:lnTo>
                  <a:lnTo>
                    <a:pt x="276774" y="65178"/>
                  </a:lnTo>
                  <a:lnTo>
                    <a:pt x="298516" y="108898"/>
                  </a:lnTo>
                  <a:lnTo>
                    <a:pt x="306323" y="159257"/>
                  </a:lnTo>
                  <a:lnTo>
                    <a:pt x="298516" y="209617"/>
                  </a:lnTo>
                  <a:lnTo>
                    <a:pt x="276774" y="253337"/>
                  </a:lnTo>
                  <a:lnTo>
                    <a:pt x="243619" y="287804"/>
                  </a:lnTo>
                  <a:lnTo>
                    <a:pt x="201575" y="310402"/>
                  </a:lnTo>
                  <a:lnTo>
                    <a:pt x="153161" y="318515"/>
                  </a:lnTo>
                  <a:lnTo>
                    <a:pt x="104748" y="310402"/>
                  </a:lnTo>
                  <a:lnTo>
                    <a:pt x="62704" y="287804"/>
                  </a:lnTo>
                  <a:lnTo>
                    <a:pt x="29549" y="253337"/>
                  </a:lnTo>
                  <a:lnTo>
                    <a:pt x="7807" y="209617"/>
                  </a:lnTo>
                  <a:lnTo>
                    <a:pt x="0" y="159257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30148" y="50091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133331" y="4459223"/>
            <a:ext cx="318770" cy="329565"/>
            <a:chOff x="9133331" y="4459223"/>
            <a:chExt cx="318770" cy="329565"/>
          </a:xfrm>
        </p:grpSpPr>
        <p:sp>
          <p:nvSpPr>
            <p:cNvPr id="41" name="object 41"/>
            <p:cNvSpPr/>
            <p:nvPr/>
          </p:nvSpPr>
          <p:spPr>
            <a:xfrm>
              <a:off x="9138665" y="4464557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6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38665" y="4464557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6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22105" y="4508753"/>
            <a:ext cx="2542540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  <a:tabLst>
                <a:tab pos="275590" algn="l"/>
              </a:tabLst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	</a:t>
            </a:r>
            <a:r>
              <a:rPr sz="1400" spc="-5" dirty="0">
                <a:latin typeface="Calibri"/>
                <a:cs typeface="Calibri"/>
              </a:rPr>
              <a:t>Spark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reads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parallel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64224" y="4087367"/>
            <a:ext cx="8791575" cy="1743710"/>
            <a:chOff x="1464224" y="4087367"/>
            <a:chExt cx="8791575" cy="1743710"/>
          </a:xfrm>
        </p:grpSpPr>
        <p:sp>
          <p:nvSpPr>
            <p:cNvPr id="45" name="object 45"/>
            <p:cNvSpPr/>
            <p:nvPr/>
          </p:nvSpPr>
          <p:spPr>
            <a:xfrm>
              <a:off x="2235454" y="5231637"/>
              <a:ext cx="1798320" cy="563880"/>
            </a:xfrm>
            <a:custGeom>
              <a:avLst/>
              <a:gdLst/>
              <a:ahLst/>
              <a:cxnLst/>
              <a:rect l="l" t="t" r="r" b="b"/>
              <a:pathLst>
                <a:path w="1798320" h="563879">
                  <a:moveTo>
                    <a:pt x="1784858" y="400507"/>
                  </a:moveTo>
                  <a:lnTo>
                    <a:pt x="1772158" y="394157"/>
                  </a:lnTo>
                  <a:lnTo>
                    <a:pt x="1708658" y="362407"/>
                  </a:lnTo>
                  <a:lnTo>
                    <a:pt x="1708658" y="394157"/>
                  </a:lnTo>
                  <a:lnTo>
                    <a:pt x="199009" y="394157"/>
                  </a:lnTo>
                  <a:lnTo>
                    <a:pt x="199009" y="27940"/>
                  </a:lnTo>
                  <a:lnTo>
                    <a:pt x="199009" y="21590"/>
                  </a:lnTo>
                  <a:lnTo>
                    <a:pt x="199009" y="18034"/>
                  </a:lnTo>
                  <a:lnTo>
                    <a:pt x="196088" y="15240"/>
                  </a:lnTo>
                  <a:lnTo>
                    <a:pt x="184658" y="15240"/>
                  </a:lnTo>
                  <a:lnTo>
                    <a:pt x="184658" y="27940"/>
                  </a:lnTo>
                  <a:lnTo>
                    <a:pt x="186309" y="27940"/>
                  </a:lnTo>
                  <a:lnTo>
                    <a:pt x="186309" y="404012"/>
                  </a:lnTo>
                  <a:lnTo>
                    <a:pt x="189103" y="406857"/>
                  </a:lnTo>
                  <a:lnTo>
                    <a:pt x="1708658" y="406857"/>
                  </a:lnTo>
                  <a:lnTo>
                    <a:pt x="1708658" y="438607"/>
                  </a:lnTo>
                  <a:lnTo>
                    <a:pt x="1772158" y="406857"/>
                  </a:lnTo>
                  <a:lnTo>
                    <a:pt x="1784858" y="400507"/>
                  </a:lnTo>
                  <a:close/>
                </a:path>
                <a:path w="1798320" h="563879">
                  <a:moveTo>
                    <a:pt x="1784985" y="525767"/>
                  </a:moveTo>
                  <a:lnTo>
                    <a:pt x="1772285" y="519417"/>
                  </a:lnTo>
                  <a:lnTo>
                    <a:pt x="1708785" y="487667"/>
                  </a:lnTo>
                  <a:lnTo>
                    <a:pt x="1708785" y="519417"/>
                  </a:lnTo>
                  <a:lnTo>
                    <a:pt x="12700" y="519417"/>
                  </a:lnTo>
                  <a:lnTo>
                    <a:pt x="12700" y="12700"/>
                  </a:lnTo>
                  <a:lnTo>
                    <a:pt x="12700" y="2794"/>
                  </a:lnTo>
                  <a:lnTo>
                    <a:pt x="9779" y="0"/>
                  </a:lnTo>
                  <a:lnTo>
                    <a:pt x="3302" y="0"/>
                  </a:lnTo>
                  <a:lnTo>
                    <a:pt x="3302" y="9652"/>
                  </a:lnTo>
                  <a:lnTo>
                    <a:pt x="0" y="6350"/>
                  </a:lnTo>
                  <a:lnTo>
                    <a:pt x="0" y="529272"/>
                  </a:lnTo>
                  <a:lnTo>
                    <a:pt x="2794" y="532117"/>
                  </a:lnTo>
                  <a:lnTo>
                    <a:pt x="1708785" y="532117"/>
                  </a:lnTo>
                  <a:lnTo>
                    <a:pt x="1708785" y="563867"/>
                  </a:lnTo>
                  <a:lnTo>
                    <a:pt x="1772285" y="532117"/>
                  </a:lnTo>
                  <a:lnTo>
                    <a:pt x="1784985" y="525767"/>
                  </a:lnTo>
                  <a:close/>
                </a:path>
                <a:path w="1798320" h="563879">
                  <a:moveTo>
                    <a:pt x="1785112" y="289179"/>
                  </a:moveTo>
                  <a:lnTo>
                    <a:pt x="1772412" y="282829"/>
                  </a:lnTo>
                  <a:lnTo>
                    <a:pt x="1708912" y="251079"/>
                  </a:lnTo>
                  <a:lnTo>
                    <a:pt x="1708912" y="282829"/>
                  </a:lnTo>
                  <a:lnTo>
                    <a:pt x="727837" y="282829"/>
                  </a:lnTo>
                  <a:lnTo>
                    <a:pt x="727837" y="12700"/>
                  </a:lnTo>
                  <a:lnTo>
                    <a:pt x="727837" y="2794"/>
                  </a:lnTo>
                  <a:lnTo>
                    <a:pt x="725043" y="0"/>
                  </a:lnTo>
                  <a:lnTo>
                    <a:pt x="721106" y="0"/>
                  </a:lnTo>
                  <a:lnTo>
                    <a:pt x="721106" y="12319"/>
                  </a:lnTo>
                  <a:lnTo>
                    <a:pt x="715137" y="6350"/>
                  </a:lnTo>
                  <a:lnTo>
                    <a:pt x="715137" y="292608"/>
                  </a:lnTo>
                  <a:lnTo>
                    <a:pt x="717931" y="295529"/>
                  </a:lnTo>
                  <a:lnTo>
                    <a:pt x="1708912" y="295529"/>
                  </a:lnTo>
                  <a:lnTo>
                    <a:pt x="1708912" y="327279"/>
                  </a:lnTo>
                  <a:lnTo>
                    <a:pt x="1772412" y="295529"/>
                  </a:lnTo>
                  <a:lnTo>
                    <a:pt x="1785112" y="289179"/>
                  </a:lnTo>
                  <a:close/>
                </a:path>
                <a:path w="1798320" h="563879">
                  <a:moveTo>
                    <a:pt x="1798320" y="202057"/>
                  </a:moveTo>
                  <a:lnTo>
                    <a:pt x="1785620" y="195707"/>
                  </a:lnTo>
                  <a:lnTo>
                    <a:pt x="1722120" y="163957"/>
                  </a:lnTo>
                  <a:lnTo>
                    <a:pt x="1722120" y="195707"/>
                  </a:lnTo>
                  <a:lnTo>
                    <a:pt x="1302004" y="195707"/>
                  </a:lnTo>
                  <a:lnTo>
                    <a:pt x="1302004" y="12700"/>
                  </a:lnTo>
                  <a:lnTo>
                    <a:pt x="1302004" y="2794"/>
                  </a:lnTo>
                  <a:lnTo>
                    <a:pt x="1299083" y="0"/>
                  </a:lnTo>
                  <a:lnTo>
                    <a:pt x="1292606" y="0"/>
                  </a:lnTo>
                  <a:lnTo>
                    <a:pt x="1292606" y="9652"/>
                  </a:lnTo>
                  <a:lnTo>
                    <a:pt x="1289304" y="6350"/>
                  </a:lnTo>
                  <a:lnTo>
                    <a:pt x="1289304" y="205486"/>
                  </a:lnTo>
                  <a:lnTo>
                    <a:pt x="1292098" y="208407"/>
                  </a:lnTo>
                  <a:lnTo>
                    <a:pt x="1722120" y="208407"/>
                  </a:lnTo>
                  <a:lnTo>
                    <a:pt x="1722120" y="240157"/>
                  </a:lnTo>
                  <a:lnTo>
                    <a:pt x="1785620" y="208407"/>
                  </a:lnTo>
                  <a:lnTo>
                    <a:pt x="1798320" y="20205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50480" y="5213349"/>
              <a:ext cx="2605405" cy="617855"/>
            </a:xfrm>
            <a:custGeom>
              <a:avLst/>
              <a:gdLst/>
              <a:ahLst/>
              <a:cxnLst/>
              <a:rect l="l" t="t" r="r" b="b"/>
              <a:pathLst>
                <a:path w="2605404" h="617854">
                  <a:moveTo>
                    <a:pt x="386461" y="18034"/>
                  </a:moveTo>
                  <a:lnTo>
                    <a:pt x="383667" y="15240"/>
                  </a:lnTo>
                  <a:lnTo>
                    <a:pt x="377444" y="15240"/>
                  </a:lnTo>
                  <a:lnTo>
                    <a:pt x="377444" y="25273"/>
                  </a:lnTo>
                  <a:lnTo>
                    <a:pt x="373761" y="21590"/>
                  </a:lnTo>
                  <a:lnTo>
                    <a:pt x="373761" y="242062"/>
                  </a:lnTo>
                  <a:lnTo>
                    <a:pt x="76200" y="242062"/>
                  </a:lnTo>
                  <a:lnTo>
                    <a:pt x="76200" y="210312"/>
                  </a:lnTo>
                  <a:lnTo>
                    <a:pt x="0" y="248412"/>
                  </a:lnTo>
                  <a:lnTo>
                    <a:pt x="76200" y="286512"/>
                  </a:lnTo>
                  <a:lnTo>
                    <a:pt x="76200" y="254762"/>
                  </a:lnTo>
                  <a:lnTo>
                    <a:pt x="383667" y="254762"/>
                  </a:lnTo>
                  <a:lnTo>
                    <a:pt x="386461" y="251841"/>
                  </a:lnTo>
                  <a:lnTo>
                    <a:pt x="386461" y="248412"/>
                  </a:lnTo>
                  <a:lnTo>
                    <a:pt x="386461" y="242062"/>
                  </a:lnTo>
                  <a:lnTo>
                    <a:pt x="386461" y="27940"/>
                  </a:lnTo>
                  <a:lnTo>
                    <a:pt x="386461" y="18034"/>
                  </a:lnTo>
                  <a:close/>
                </a:path>
                <a:path w="2605404" h="617854">
                  <a:moveTo>
                    <a:pt x="1311275" y="2794"/>
                  </a:moveTo>
                  <a:lnTo>
                    <a:pt x="1308354" y="0"/>
                  </a:lnTo>
                  <a:lnTo>
                    <a:pt x="1302004" y="0"/>
                  </a:lnTo>
                  <a:lnTo>
                    <a:pt x="1302004" y="9779"/>
                  </a:lnTo>
                  <a:lnTo>
                    <a:pt x="1298575" y="6350"/>
                  </a:lnTo>
                  <a:lnTo>
                    <a:pt x="1298575" y="341249"/>
                  </a:lnTo>
                  <a:lnTo>
                    <a:pt x="76200" y="341249"/>
                  </a:lnTo>
                  <a:lnTo>
                    <a:pt x="76200" y="309499"/>
                  </a:lnTo>
                  <a:lnTo>
                    <a:pt x="0" y="347599"/>
                  </a:lnTo>
                  <a:lnTo>
                    <a:pt x="76200" y="385686"/>
                  </a:lnTo>
                  <a:lnTo>
                    <a:pt x="76200" y="353949"/>
                  </a:lnTo>
                  <a:lnTo>
                    <a:pt x="1308354" y="353949"/>
                  </a:lnTo>
                  <a:lnTo>
                    <a:pt x="1311275" y="351028"/>
                  </a:lnTo>
                  <a:lnTo>
                    <a:pt x="1311275" y="347599"/>
                  </a:lnTo>
                  <a:lnTo>
                    <a:pt x="1311275" y="341249"/>
                  </a:lnTo>
                  <a:lnTo>
                    <a:pt x="1311275" y="12700"/>
                  </a:lnTo>
                  <a:lnTo>
                    <a:pt x="1311275" y="2794"/>
                  </a:lnTo>
                  <a:close/>
                </a:path>
                <a:path w="2605404" h="617854">
                  <a:moveTo>
                    <a:pt x="1796796" y="6350"/>
                  </a:moveTo>
                  <a:lnTo>
                    <a:pt x="1794637" y="8509"/>
                  </a:lnTo>
                  <a:lnTo>
                    <a:pt x="1794637" y="0"/>
                  </a:lnTo>
                  <a:lnTo>
                    <a:pt x="1786890" y="0"/>
                  </a:lnTo>
                  <a:lnTo>
                    <a:pt x="1784096" y="2794"/>
                  </a:lnTo>
                  <a:lnTo>
                    <a:pt x="1784096" y="426821"/>
                  </a:lnTo>
                  <a:lnTo>
                    <a:pt x="76200" y="426821"/>
                  </a:lnTo>
                  <a:lnTo>
                    <a:pt x="76200" y="395071"/>
                  </a:lnTo>
                  <a:lnTo>
                    <a:pt x="0" y="433171"/>
                  </a:lnTo>
                  <a:lnTo>
                    <a:pt x="76200" y="471271"/>
                  </a:lnTo>
                  <a:lnTo>
                    <a:pt x="76200" y="439521"/>
                  </a:lnTo>
                  <a:lnTo>
                    <a:pt x="1793875" y="439521"/>
                  </a:lnTo>
                  <a:lnTo>
                    <a:pt x="1796796" y="436676"/>
                  </a:lnTo>
                  <a:lnTo>
                    <a:pt x="1796796" y="433171"/>
                  </a:lnTo>
                  <a:lnTo>
                    <a:pt x="1796796" y="426821"/>
                  </a:lnTo>
                  <a:lnTo>
                    <a:pt x="1796796" y="12700"/>
                  </a:lnTo>
                  <a:lnTo>
                    <a:pt x="1796796" y="6350"/>
                  </a:lnTo>
                  <a:close/>
                </a:path>
                <a:path w="2605404" h="617854">
                  <a:moveTo>
                    <a:pt x="2605278" y="2794"/>
                  </a:moveTo>
                  <a:lnTo>
                    <a:pt x="2602484" y="0"/>
                  </a:lnTo>
                  <a:lnTo>
                    <a:pt x="2597531" y="0"/>
                  </a:lnTo>
                  <a:lnTo>
                    <a:pt x="2597531" y="11303"/>
                  </a:lnTo>
                  <a:lnTo>
                    <a:pt x="2592578" y="6350"/>
                  </a:lnTo>
                  <a:lnTo>
                    <a:pt x="2592578" y="573201"/>
                  </a:lnTo>
                  <a:lnTo>
                    <a:pt x="82296" y="573201"/>
                  </a:lnTo>
                  <a:lnTo>
                    <a:pt x="82296" y="541451"/>
                  </a:lnTo>
                  <a:lnTo>
                    <a:pt x="6096" y="579551"/>
                  </a:lnTo>
                  <a:lnTo>
                    <a:pt x="82296" y="617651"/>
                  </a:lnTo>
                  <a:lnTo>
                    <a:pt x="82296" y="585901"/>
                  </a:lnTo>
                  <a:lnTo>
                    <a:pt x="2602484" y="585901"/>
                  </a:lnTo>
                  <a:lnTo>
                    <a:pt x="2605278" y="583069"/>
                  </a:lnTo>
                  <a:lnTo>
                    <a:pt x="2605278" y="579551"/>
                  </a:lnTo>
                  <a:lnTo>
                    <a:pt x="2605278" y="573201"/>
                  </a:lnTo>
                  <a:lnTo>
                    <a:pt x="2605278" y="12700"/>
                  </a:lnTo>
                  <a:lnTo>
                    <a:pt x="2605278" y="279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224" y="4087367"/>
              <a:ext cx="523411" cy="595884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319277" y="3286505"/>
            <a:ext cx="11228070" cy="0"/>
          </a:xfrm>
          <a:custGeom>
            <a:avLst/>
            <a:gdLst/>
            <a:ahLst/>
            <a:cxnLst/>
            <a:rect l="l" t="t" r="r" b="b"/>
            <a:pathLst>
              <a:path w="11228070">
                <a:moveTo>
                  <a:pt x="0" y="0"/>
                </a:moveTo>
                <a:lnTo>
                  <a:pt x="11227943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1578800" y="1476692"/>
            <a:ext cx="2921000" cy="441325"/>
            <a:chOff x="1578800" y="1476692"/>
            <a:chExt cx="2921000" cy="441325"/>
          </a:xfrm>
        </p:grpSpPr>
        <p:sp>
          <p:nvSpPr>
            <p:cNvPr id="50" name="object 50"/>
            <p:cNvSpPr/>
            <p:nvPr/>
          </p:nvSpPr>
          <p:spPr>
            <a:xfrm>
              <a:off x="1584198" y="1782318"/>
              <a:ext cx="2910205" cy="130175"/>
            </a:xfrm>
            <a:custGeom>
              <a:avLst/>
              <a:gdLst/>
              <a:ahLst/>
              <a:cxnLst/>
              <a:rect l="l" t="t" r="r" b="b"/>
              <a:pathLst>
                <a:path w="2910204" h="130175">
                  <a:moveTo>
                    <a:pt x="1455420" y="0"/>
                  </a:moveTo>
                  <a:lnTo>
                    <a:pt x="1455420" y="63119"/>
                  </a:lnTo>
                  <a:lnTo>
                    <a:pt x="2910204" y="63119"/>
                  </a:lnTo>
                  <a:lnTo>
                    <a:pt x="2910204" y="126237"/>
                  </a:lnTo>
                </a:path>
                <a:path w="2910204" h="130175">
                  <a:moveTo>
                    <a:pt x="1455420" y="0"/>
                  </a:moveTo>
                  <a:lnTo>
                    <a:pt x="1455420" y="63119"/>
                  </a:lnTo>
                  <a:lnTo>
                    <a:pt x="2146680" y="63119"/>
                  </a:lnTo>
                  <a:lnTo>
                    <a:pt x="2146680" y="126237"/>
                  </a:lnTo>
                </a:path>
                <a:path w="2910204" h="130175">
                  <a:moveTo>
                    <a:pt x="1455420" y="0"/>
                  </a:moveTo>
                  <a:lnTo>
                    <a:pt x="1455420" y="130175"/>
                  </a:lnTo>
                </a:path>
                <a:path w="2910204" h="130175">
                  <a:moveTo>
                    <a:pt x="1455801" y="0"/>
                  </a:moveTo>
                  <a:lnTo>
                    <a:pt x="1455801" y="63119"/>
                  </a:lnTo>
                  <a:lnTo>
                    <a:pt x="728472" y="63119"/>
                  </a:lnTo>
                  <a:lnTo>
                    <a:pt x="728472" y="126237"/>
                  </a:lnTo>
                </a:path>
                <a:path w="2910204" h="130175">
                  <a:moveTo>
                    <a:pt x="1454785" y="0"/>
                  </a:moveTo>
                  <a:lnTo>
                    <a:pt x="1454785" y="63119"/>
                  </a:lnTo>
                  <a:lnTo>
                    <a:pt x="0" y="63119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B9D7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39390" y="148209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39390" y="148209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739389" y="1482089"/>
            <a:ext cx="60071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1125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050">
              <a:latin typeface="Segoe UI"/>
              <a:cs typeface="Segoe UI"/>
            </a:endParaRPr>
          </a:p>
          <a:p>
            <a:pPr marL="133985">
              <a:lnSpc>
                <a:spcPts val="1240"/>
              </a:lnSpc>
            </a:pPr>
            <a:r>
              <a:rPr sz="1050" dirty="0">
                <a:solidFill>
                  <a:srgbClr val="FFFFFF"/>
                </a:solidFill>
                <a:latin typeface="Segoe UI"/>
                <a:cs typeface="Segoe UI"/>
              </a:rPr>
              <a:t>Node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278572" y="1903412"/>
            <a:ext cx="612775" cy="311150"/>
            <a:chOff x="1278572" y="1903412"/>
            <a:chExt cx="612775" cy="311150"/>
          </a:xfrm>
        </p:grpSpPr>
        <p:sp>
          <p:nvSpPr>
            <p:cNvPr id="55" name="object 55"/>
            <p:cNvSpPr/>
            <p:nvPr/>
          </p:nvSpPr>
          <p:spPr>
            <a:xfrm>
              <a:off x="1283970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5">
                  <a:moveTo>
                    <a:pt x="601980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80" y="300227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83970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80" h="300355">
                  <a:moveTo>
                    <a:pt x="0" y="300227"/>
                  </a:moveTo>
                  <a:lnTo>
                    <a:pt x="601980" y="300227"/>
                  </a:lnTo>
                  <a:lnTo>
                    <a:pt x="601980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283969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007044" y="1903412"/>
            <a:ext cx="611505" cy="311150"/>
            <a:chOff x="2007044" y="1903412"/>
            <a:chExt cx="611505" cy="311150"/>
          </a:xfrm>
        </p:grpSpPr>
        <p:sp>
          <p:nvSpPr>
            <p:cNvPr id="59" name="object 59"/>
            <p:cNvSpPr/>
            <p:nvPr/>
          </p:nvSpPr>
          <p:spPr>
            <a:xfrm>
              <a:off x="2012442" y="190881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12442" y="1908810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012442" y="1909191"/>
            <a:ext cx="600710" cy="301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733992" y="1906460"/>
            <a:ext cx="611505" cy="311150"/>
            <a:chOff x="2733992" y="1906460"/>
            <a:chExt cx="611505" cy="311150"/>
          </a:xfrm>
        </p:grpSpPr>
        <p:sp>
          <p:nvSpPr>
            <p:cNvPr id="63" name="object 63"/>
            <p:cNvSpPr/>
            <p:nvPr/>
          </p:nvSpPr>
          <p:spPr>
            <a:xfrm>
              <a:off x="2739389" y="1911858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600456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0456" y="300227"/>
                  </a:lnTo>
                  <a:lnTo>
                    <a:pt x="600456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39389" y="1911858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10" h="300355">
                  <a:moveTo>
                    <a:pt x="0" y="300227"/>
                  </a:moveTo>
                  <a:lnTo>
                    <a:pt x="600456" y="300227"/>
                  </a:lnTo>
                  <a:lnTo>
                    <a:pt x="600456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739389" y="1909191"/>
            <a:ext cx="600710" cy="30099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48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424364" y="1903412"/>
            <a:ext cx="612775" cy="311150"/>
            <a:chOff x="3424364" y="1903412"/>
            <a:chExt cx="612775" cy="311150"/>
          </a:xfrm>
        </p:grpSpPr>
        <p:sp>
          <p:nvSpPr>
            <p:cNvPr id="67" name="object 67"/>
            <p:cNvSpPr/>
            <p:nvPr/>
          </p:nvSpPr>
          <p:spPr>
            <a:xfrm>
              <a:off x="3429762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29762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429761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187888" y="1903412"/>
            <a:ext cx="612775" cy="311150"/>
            <a:chOff x="4187888" y="1903412"/>
            <a:chExt cx="612775" cy="311150"/>
          </a:xfrm>
        </p:grpSpPr>
        <p:sp>
          <p:nvSpPr>
            <p:cNvPr id="71" name="object 71"/>
            <p:cNvSpPr/>
            <p:nvPr/>
          </p:nvSpPr>
          <p:spPr>
            <a:xfrm>
              <a:off x="4193286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B9D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93286" y="190881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193285" y="1909191"/>
            <a:ext cx="601980" cy="3003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59"/>
              </a:spcBef>
            </a:pP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Compute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310564" y="1476692"/>
            <a:ext cx="2919730" cy="437515"/>
            <a:chOff x="7310564" y="1476692"/>
            <a:chExt cx="2919730" cy="437515"/>
          </a:xfrm>
        </p:grpSpPr>
        <p:sp>
          <p:nvSpPr>
            <p:cNvPr id="75" name="object 75"/>
            <p:cNvSpPr/>
            <p:nvPr/>
          </p:nvSpPr>
          <p:spPr>
            <a:xfrm>
              <a:off x="8769858" y="1782318"/>
              <a:ext cx="1454785" cy="126364"/>
            </a:xfrm>
            <a:custGeom>
              <a:avLst/>
              <a:gdLst/>
              <a:ahLst/>
              <a:cxnLst/>
              <a:rect l="l" t="t" r="r" b="b"/>
              <a:pathLst>
                <a:path w="1454784" h="126364">
                  <a:moveTo>
                    <a:pt x="0" y="0"/>
                  </a:moveTo>
                  <a:lnTo>
                    <a:pt x="0" y="63119"/>
                  </a:lnTo>
                  <a:lnTo>
                    <a:pt x="1454785" y="63119"/>
                  </a:lnTo>
                  <a:lnTo>
                    <a:pt x="1454785" y="126237"/>
                  </a:lnTo>
                </a:path>
                <a:path w="1454784" h="126364">
                  <a:moveTo>
                    <a:pt x="0" y="0"/>
                  </a:moveTo>
                  <a:lnTo>
                    <a:pt x="0" y="63119"/>
                  </a:lnTo>
                  <a:lnTo>
                    <a:pt x="727328" y="63119"/>
                  </a:lnTo>
                  <a:lnTo>
                    <a:pt x="727328" y="126237"/>
                  </a:lnTo>
                </a:path>
              </a:pathLst>
            </a:custGeom>
            <a:ln w="10668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69858" y="1782318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1"/>
                  </a:lnTo>
                </a:path>
              </a:pathLst>
            </a:custGeom>
            <a:ln w="10667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15962" y="1782318"/>
              <a:ext cx="1454785" cy="126364"/>
            </a:xfrm>
            <a:custGeom>
              <a:avLst/>
              <a:gdLst/>
              <a:ahLst/>
              <a:cxnLst/>
              <a:rect l="l" t="t" r="r" b="b"/>
              <a:pathLst>
                <a:path w="1454784" h="126364">
                  <a:moveTo>
                    <a:pt x="1454277" y="0"/>
                  </a:moveTo>
                  <a:lnTo>
                    <a:pt x="1454277" y="63119"/>
                  </a:lnTo>
                  <a:lnTo>
                    <a:pt x="726948" y="63119"/>
                  </a:lnTo>
                  <a:lnTo>
                    <a:pt x="726948" y="126237"/>
                  </a:lnTo>
                </a:path>
                <a:path w="1454784" h="126364">
                  <a:moveTo>
                    <a:pt x="1454785" y="0"/>
                  </a:moveTo>
                  <a:lnTo>
                    <a:pt x="1454785" y="63119"/>
                  </a:lnTo>
                  <a:lnTo>
                    <a:pt x="0" y="63119"/>
                  </a:lnTo>
                  <a:lnTo>
                    <a:pt x="0" y="126237"/>
                  </a:lnTo>
                </a:path>
              </a:pathLst>
            </a:custGeom>
            <a:ln w="10668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69630" y="148209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601979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601979" y="300227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69630" y="1482090"/>
              <a:ext cx="601980" cy="300355"/>
            </a:xfrm>
            <a:custGeom>
              <a:avLst/>
              <a:gdLst/>
              <a:ahLst/>
              <a:cxnLst/>
              <a:rect l="l" t="t" r="r" b="b"/>
              <a:pathLst>
                <a:path w="601979" h="300355">
                  <a:moveTo>
                    <a:pt x="0" y="300227"/>
                  </a:moveTo>
                  <a:lnTo>
                    <a:pt x="601979" y="300227"/>
                  </a:lnTo>
                  <a:lnTo>
                    <a:pt x="601979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567419" y="1508886"/>
            <a:ext cx="404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Dri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10336" y="1895792"/>
            <a:ext cx="611505" cy="305435"/>
            <a:chOff x="7010336" y="1895792"/>
            <a:chExt cx="611505" cy="305435"/>
          </a:xfrm>
        </p:grpSpPr>
        <p:sp>
          <p:nvSpPr>
            <p:cNvPr id="82" name="object 82"/>
            <p:cNvSpPr/>
            <p:nvPr/>
          </p:nvSpPr>
          <p:spPr>
            <a:xfrm>
              <a:off x="7015733" y="1901189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600455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600455" y="294132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15733" y="1901189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0" y="294132"/>
                  </a:moveTo>
                  <a:lnTo>
                    <a:pt x="600455" y="294132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015733" y="1901189"/>
            <a:ext cx="600710" cy="2946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723568" y="1895792"/>
            <a:ext cx="610235" cy="305435"/>
            <a:chOff x="7723568" y="1895792"/>
            <a:chExt cx="610235" cy="305435"/>
          </a:xfrm>
        </p:grpSpPr>
        <p:sp>
          <p:nvSpPr>
            <p:cNvPr id="86" name="object 86"/>
            <p:cNvSpPr/>
            <p:nvPr/>
          </p:nvSpPr>
          <p:spPr>
            <a:xfrm>
              <a:off x="7728966" y="1901189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8966" y="1901189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728966" y="1901189"/>
            <a:ext cx="599440" cy="2946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465756" y="1888172"/>
            <a:ext cx="610235" cy="305435"/>
            <a:chOff x="8465756" y="1888172"/>
            <a:chExt cx="610235" cy="305435"/>
          </a:xfrm>
        </p:grpSpPr>
        <p:sp>
          <p:nvSpPr>
            <p:cNvPr id="90" name="object 90"/>
            <p:cNvSpPr/>
            <p:nvPr/>
          </p:nvSpPr>
          <p:spPr>
            <a:xfrm>
              <a:off x="8471153" y="1893570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71153" y="1893570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8487536" y="1917572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9162224" y="1889696"/>
            <a:ext cx="610235" cy="305435"/>
            <a:chOff x="9162224" y="1889696"/>
            <a:chExt cx="610235" cy="305435"/>
          </a:xfrm>
        </p:grpSpPr>
        <p:sp>
          <p:nvSpPr>
            <p:cNvPr id="94" name="object 94"/>
            <p:cNvSpPr/>
            <p:nvPr/>
          </p:nvSpPr>
          <p:spPr>
            <a:xfrm>
              <a:off x="9167621" y="1895093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598931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598931" y="294132"/>
                  </a:lnTo>
                  <a:lnTo>
                    <a:pt x="5989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67621" y="1895093"/>
              <a:ext cx="599440" cy="294640"/>
            </a:xfrm>
            <a:custGeom>
              <a:avLst/>
              <a:gdLst/>
              <a:ahLst/>
              <a:cxnLst/>
              <a:rect l="l" t="t" r="r" b="b"/>
              <a:pathLst>
                <a:path w="599440" h="294639">
                  <a:moveTo>
                    <a:pt x="0" y="294132"/>
                  </a:moveTo>
                  <a:lnTo>
                    <a:pt x="598931" y="294132"/>
                  </a:lnTo>
                  <a:lnTo>
                    <a:pt x="598931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9183751" y="1919732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9857231" y="1892807"/>
            <a:ext cx="611505" cy="304800"/>
            <a:chOff x="9857231" y="1892807"/>
            <a:chExt cx="611505" cy="304800"/>
          </a:xfrm>
        </p:grpSpPr>
        <p:sp>
          <p:nvSpPr>
            <p:cNvPr id="98" name="object 98"/>
            <p:cNvSpPr/>
            <p:nvPr/>
          </p:nvSpPr>
          <p:spPr>
            <a:xfrm>
              <a:off x="9862565" y="1898141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600455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600455" y="294132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862565" y="1898141"/>
              <a:ext cx="600710" cy="294640"/>
            </a:xfrm>
            <a:custGeom>
              <a:avLst/>
              <a:gdLst/>
              <a:ahLst/>
              <a:cxnLst/>
              <a:rect l="l" t="t" r="r" b="b"/>
              <a:pathLst>
                <a:path w="600709" h="294639">
                  <a:moveTo>
                    <a:pt x="0" y="294132"/>
                  </a:moveTo>
                  <a:lnTo>
                    <a:pt x="600455" y="294132"/>
                  </a:lnTo>
                  <a:lnTo>
                    <a:pt x="600455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106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9880218" y="1922526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679805" y="390905"/>
            <a:ext cx="2910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5" dirty="0">
                <a:solidFill>
                  <a:srgbClr val="0078D3"/>
                </a:solidFill>
                <a:latin typeface="Calibri Light"/>
                <a:cs typeface="Calibri Light"/>
              </a:rPr>
              <a:t>Existing</a:t>
            </a:r>
            <a:r>
              <a:rPr sz="2400" b="0" spc="-10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b="0" spc="-25" dirty="0">
                <a:solidFill>
                  <a:srgbClr val="0078D3"/>
                </a:solidFill>
                <a:latin typeface="Calibri Light"/>
                <a:cs typeface="Calibri Light"/>
              </a:rPr>
              <a:t>Approach:</a:t>
            </a:r>
            <a:r>
              <a:rPr sz="2400" b="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b="0" spc="-10" dirty="0">
                <a:solidFill>
                  <a:srgbClr val="0078D3"/>
                </a:solidFill>
                <a:latin typeface="Calibri Light"/>
                <a:cs typeface="Calibri Light"/>
              </a:rPr>
              <a:t>JDBC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72185" y="3385820"/>
            <a:ext cx="419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78D3"/>
                </a:solidFill>
                <a:latin typeface="Calibri Light"/>
                <a:cs typeface="Calibri Light"/>
              </a:rPr>
              <a:t>New</a:t>
            </a:r>
            <a:r>
              <a:rPr sz="240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25" dirty="0">
                <a:solidFill>
                  <a:srgbClr val="0078D3"/>
                </a:solidFill>
                <a:latin typeface="Calibri Light"/>
                <a:cs typeface="Calibri Light"/>
              </a:rPr>
              <a:t>Approach:</a:t>
            </a:r>
            <a:r>
              <a:rPr sz="2400" spc="-5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10" dirty="0">
                <a:solidFill>
                  <a:srgbClr val="0078D3"/>
                </a:solidFill>
                <a:latin typeface="Calibri Light"/>
                <a:cs typeface="Calibri Light"/>
              </a:rPr>
              <a:t>JDBC</a:t>
            </a:r>
            <a:r>
              <a:rPr sz="240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5" dirty="0">
                <a:solidFill>
                  <a:srgbClr val="0078D3"/>
                </a:solidFill>
                <a:latin typeface="Calibri Light"/>
                <a:cs typeface="Calibri Light"/>
              </a:rPr>
              <a:t>and</a:t>
            </a:r>
            <a:r>
              <a:rPr sz="2400" spc="-6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2400" spc="-25" dirty="0">
                <a:solidFill>
                  <a:srgbClr val="0078D3"/>
                </a:solidFill>
                <a:latin typeface="Calibri Light"/>
                <a:cs typeface="Calibri Light"/>
              </a:rPr>
              <a:t>Polybase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700142" y="397001"/>
            <a:ext cx="1830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JDBC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open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700142" y="823721"/>
            <a:ext cx="20935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Apply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Filters/Projections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Spark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reads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serially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277867" y="414527"/>
            <a:ext cx="318770" cy="702945"/>
            <a:chOff x="4277867" y="414527"/>
            <a:chExt cx="318770" cy="702945"/>
          </a:xfrm>
        </p:grpSpPr>
        <p:sp>
          <p:nvSpPr>
            <p:cNvPr id="106" name="object 106"/>
            <p:cNvSpPr/>
            <p:nvPr/>
          </p:nvSpPr>
          <p:spPr>
            <a:xfrm>
              <a:off x="4283201" y="41986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5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283201" y="41986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70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5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283201" y="79324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6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83201" y="793241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6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4277804" y="1176464"/>
            <a:ext cx="318770" cy="329565"/>
            <a:chOff x="4277804" y="1176464"/>
            <a:chExt cx="318770" cy="329565"/>
          </a:xfrm>
        </p:grpSpPr>
        <p:sp>
          <p:nvSpPr>
            <p:cNvPr id="111" name="object 111"/>
            <p:cNvSpPr/>
            <p:nvPr/>
          </p:nvSpPr>
          <p:spPr>
            <a:xfrm>
              <a:off x="4283201" y="1181862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153924" y="0"/>
                  </a:moveTo>
                  <a:lnTo>
                    <a:pt x="105290" y="8113"/>
                  </a:lnTo>
                  <a:lnTo>
                    <a:pt x="63038" y="30711"/>
                  </a:lnTo>
                  <a:lnTo>
                    <a:pt x="29711" y="65178"/>
                  </a:lnTo>
                  <a:lnTo>
                    <a:pt x="7851" y="108898"/>
                  </a:lnTo>
                  <a:lnTo>
                    <a:pt x="0" y="159258"/>
                  </a:lnTo>
                  <a:lnTo>
                    <a:pt x="7851" y="209617"/>
                  </a:lnTo>
                  <a:lnTo>
                    <a:pt x="29711" y="253337"/>
                  </a:lnTo>
                  <a:lnTo>
                    <a:pt x="63038" y="287804"/>
                  </a:lnTo>
                  <a:lnTo>
                    <a:pt x="105290" y="310402"/>
                  </a:lnTo>
                  <a:lnTo>
                    <a:pt x="153924" y="318515"/>
                  </a:lnTo>
                  <a:lnTo>
                    <a:pt x="202557" y="310402"/>
                  </a:lnTo>
                  <a:lnTo>
                    <a:pt x="244809" y="287804"/>
                  </a:lnTo>
                  <a:lnTo>
                    <a:pt x="278136" y="253337"/>
                  </a:lnTo>
                  <a:lnTo>
                    <a:pt x="299996" y="209617"/>
                  </a:lnTo>
                  <a:lnTo>
                    <a:pt x="307848" y="159258"/>
                  </a:lnTo>
                  <a:lnTo>
                    <a:pt x="299996" y="108898"/>
                  </a:lnTo>
                  <a:lnTo>
                    <a:pt x="278136" y="65178"/>
                  </a:lnTo>
                  <a:lnTo>
                    <a:pt x="244809" y="30711"/>
                  </a:lnTo>
                  <a:lnTo>
                    <a:pt x="202557" y="8113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D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283201" y="1181862"/>
              <a:ext cx="307975" cy="318770"/>
            </a:xfrm>
            <a:custGeom>
              <a:avLst/>
              <a:gdLst/>
              <a:ahLst/>
              <a:cxnLst/>
              <a:rect l="l" t="t" r="r" b="b"/>
              <a:pathLst>
                <a:path w="307975" h="318769">
                  <a:moveTo>
                    <a:pt x="0" y="159258"/>
                  </a:moveTo>
                  <a:lnTo>
                    <a:pt x="7851" y="108898"/>
                  </a:lnTo>
                  <a:lnTo>
                    <a:pt x="29711" y="65178"/>
                  </a:lnTo>
                  <a:lnTo>
                    <a:pt x="63038" y="30711"/>
                  </a:lnTo>
                  <a:lnTo>
                    <a:pt x="105290" y="8113"/>
                  </a:lnTo>
                  <a:lnTo>
                    <a:pt x="153924" y="0"/>
                  </a:lnTo>
                  <a:lnTo>
                    <a:pt x="202557" y="8113"/>
                  </a:lnTo>
                  <a:lnTo>
                    <a:pt x="244809" y="30711"/>
                  </a:lnTo>
                  <a:lnTo>
                    <a:pt x="278136" y="65178"/>
                  </a:lnTo>
                  <a:lnTo>
                    <a:pt x="299996" y="108898"/>
                  </a:lnTo>
                  <a:lnTo>
                    <a:pt x="307848" y="159258"/>
                  </a:lnTo>
                  <a:lnTo>
                    <a:pt x="299996" y="209617"/>
                  </a:lnTo>
                  <a:lnTo>
                    <a:pt x="278136" y="253337"/>
                  </a:lnTo>
                  <a:lnTo>
                    <a:pt x="244809" y="287804"/>
                  </a:lnTo>
                  <a:lnTo>
                    <a:pt x="202557" y="310402"/>
                  </a:lnTo>
                  <a:lnTo>
                    <a:pt x="153924" y="318515"/>
                  </a:lnTo>
                  <a:lnTo>
                    <a:pt x="105290" y="310402"/>
                  </a:lnTo>
                  <a:lnTo>
                    <a:pt x="63038" y="287804"/>
                  </a:lnTo>
                  <a:lnTo>
                    <a:pt x="29711" y="253337"/>
                  </a:lnTo>
                  <a:lnTo>
                    <a:pt x="7851" y="209617"/>
                  </a:lnTo>
                  <a:lnTo>
                    <a:pt x="0" y="159258"/>
                  </a:lnTo>
                  <a:close/>
                </a:path>
              </a:pathLst>
            </a:custGeom>
            <a:ln w="10668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4366386" y="314960"/>
            <a:ext cx="141605" cy="116014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3828" y="1240536"/>
            <a:ext cx="845820" cy="43738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7276" y="1520952"/>
            <a:ext cx="224028" cy="225552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5710428" y="1740407"/>
            <a:ext cx="4458335" cy="689610"/>
          </a:xfrm>
          <a:custGeom>
            <a:avLst/>
            <a:gdLst/>
            <a:ahLst/>
            <a:cxnLst/>
            <a:rect l="l" t="t" r="r" b="b"/>
            <a:pathLst>
              <a:path w="4458334" h="689610">
                <a:moveTo>
                  <a:pt x="4458208" y="450977"/>
                </a:moveTo>
                <a:lnTo>
                  <a:pt x="4445508" y="450977"/>
                </a:lnTo>
                <a:lnTo>
                  <a:pt x="4445508" y="673227"/>
                </a:lnTo>
                <a:lnTo>
                  <a:pt x="3761867" y="673227"/>
                </a:lnTo>
                <a:lnTo>
                  <a:pt x="3761867" y="670560"/>
                </a:lnTo>
                <a:lnTo>
                  <a:pt x="3761867" y="448310"/>
                </a:lnTo>
                <a:lnTo>
                  <a:pt x="3749294" y="448310"/>
                </a:lnTo>
                <a:lnTo>
                  <a:pt x="3749294" y="670560"/>
                </a:lnTo>
                <a:lnTo>
                  <a:pt x="3065653" y="670560"/>
                </a:lnTo>
                <a:lnTo>
                  <a:pt x="3065653" y="668401"/>
                </a:lnTo>
                <a:lnTo>
                  <a:pt x="3065653" y="446151"/>
                </a:lnTo>
                <a:lnTo>
                  <a:pt x="3052953" y="446151"/>
                </a:lnTo>
                <a:lnTo>
                  <a:pt x="3052953" y="668401"/>
                </a:lnTo>
                <a:lnTo>
                  <a:pt x="2323465" y="668401"/>
                </a:lnTo>
                <a:lnTo>
                  <a:pt x="2323465" y="454406"/>
                </a:lnTo>
                <a:lnTo>
                  <a:pt x="2310765" y="454533"/>
                </a:lnTo>
                <a:lnTo>
                  <a:pt x="2310765" y="668401"/>
                </a:lnTo>
                <a:lnTo>
                  <a:pt x="1611249" y="668401"/>
                </a:lnTo>
                <a:lnTo>
                  <a:pt x="1611249" y="454406"/>
                </a:lnTo>
                <a:lnTo>
                  <a:pt x="1598549" y="454406"/>
                </a:lnTo>
                <a:lnTo>
                  <a:pt x="1598549" y="668401"/>
                </a:lnTo>
                <a:lnTo>
                  <a:pt x="44450" y="668401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678307"/>
                </a:lnTo>
                <a:lnTo>
                  <a:pt x="31750" y="680339"/>
                </a:lnTo>
                <a:lnTo>
                  <a:pt x="31750" y="683006"/>
                </a:lnTo>
                <a:lnTo>
                  <a:pt x="31750" y="686562"/>
                </a:lnTo>
                <a:lnTo>
                  <a:pt x="34544" y="689356"/>
                </a:lnTo>
                <a:lnTo>
                  <a:pt x="1608455" y="689356"/>
                </a:lnTo>
                <a:lnTo>
                  <a:pt x="2320671" y="689356"/>
                </a:lnTo>
                <a:lnTo>
                  <a:pt x="2323465" y="686562"/>
                </a:lnTo>
                <a:lnTo>
                  <a:pt x="2323465" y="685927"/>
                </a:lnTo>
                <a:lnTo>
                  <a:pt x="4455287" y="685927"/>
                </a:lnTo>
                <a:lnTo>
                  <a:pt x="4458208" y="683006"/>
                </a:lnTo>
                <a:lnTo>
                  <a:pt x="4458208" y="679577"/>
                </a:lnTo>
                <a:lnTo>
                  <a:pt x="4458208" y="673227"/>
                </a:lnTo>
                <a:lnTo>
                  <a:pt x="4458208" y="4509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3305555" y="1461516"/>
            <a:ext cx="2335530" cy="349250"/>
            <a:chOff x="3305555" y="1461516"/>
            <a:chExt cx="2335530" cy="349250"/>
          </a:xfrm>
        </p:grpSpPr>
        <p:sp>
          <p:nvSpPr>
            <p:cNvPr id="118" name="object 118"/>
            <p:cNvSpPr/>
            <p:nvPr/>
          </p:nvSpPr>
          <p:spPr>
            <a:xfrm>
              <a:off x="3305555" y="1582293"/>
              <a:ext cx="2335530" cy="76200"/>
            </a:xfrm>
            <a:custGeom>
              <a:avLst/>
              <a:gdLst/>
              <a:ahLst/>
              <a:cxnLst/>
              <a:rect l="l" t="t" r="r" b="b"/>
              <a:pathLst>
                <a:path w="2335529" h="76200">
                  <a:moveTo>
                    <a:pt x="76454" y="0"/>
                  </a:moveTo>
                  <a:lnTo>
                    <a:pt x="0" y="37719"/>
                  </a:lnTo>
                  <a:lnTo>
                    <a:pt x="75946" y="76200"/>
                  </a:lnTo>
                  <a:lnTo>
                    <a:pt x="76157" y="4452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42" y="31750"/>
                  </a:lnTo>
                  <a:lnTo>
                    <a:pt x="76454" y="0"/>
                  </a:lnTo>
                  <a:close/>
                </a:path>
                <a:path w="2335529" h="76200">
                  <a:moveTo>
                    <a:pt x="76241" y="31820"/>
                  </a:moveTo>
                  <a:lnTo>
                    <a:pt x="76157" y="44520"/>
                  </a:lnTo>
                  <a:lnTo>
                    <a:pt x="2335022" y="57023"/>
                  </a:lnTo>
                  <a:lnTo>
                    <a:pt x="2335022" y="44323"/>
                  </a:lnTo>
                  <a:lnTo>
                    <a:pt x="76241" y="31820"/>
                  </a:lnTo>
                  <a:close/>
                </a:path>
                <a:path w="2335529" h="76200">
                  <a:moveTo>
                    <a:pt x="63500" y="31750"/>
                  </a:moveTo>
                  <a:lnTo>
                    <a:pt x="63500" y="44450"/>
                  </a:lnTo>
                  <a:lnTo>
                    <a:pt x="76157" y="44520"/>
                  </a:lnTo>
                  <a:lnTo>
                    <a:pt x="76241" y="31820"/>
                  </a:lnTo>
                  <a:lnTo>
                    <a:pt x="63500" y="31750"/>
                  </a:lnTo>
                  <a:close/>
                </a:path>
                <a:path w="2335529" h="76200">
                  <a:moveTo>
                    <a:pt x="76242" y="31750"/>
                  </a:moveTo>
                  <a:lnTo>
                    <a:pt x="63500" y="31750"/>
                  </a:lnTo>
                  <a:lnTo>
                    <a:pt x="76241" y="318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2527" y="1461516"/>
              <a:ext cx="348996" cy="348996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21" name="object 121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908" y="38480"/>
              <a:ext cx="2900921" cy="123317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532" y="2263139"/>
            <a:ext cx="3589020" cy="569976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368" y="1104900"/>
            <a:ext cx="499315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668" y="373837"/>
            <a:ext cx="44234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xp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ri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672" y="1973072"/>
            <a:ext cx="41725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jdbcUsername</a:t>
            </a:r>
            <a:r>
              <a:rPr sz="1400" dirty="0">
                <a:latin typeface="Calibri"/>
                <a:cs typeface="Calibri"/>
              </a:rPr>
              <a:t> = </a:t>
            </a:r>
            <a:r>
              <a:rPr sz="1400" spc="-5" dirty="0">
                <a:latin typeface="Calibri"/>
                <a:cs typeface="Calibri"/>
              </a:rPr>
              <a:t>"&lt;SQL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DB </a:t>
            </a:r>
            <a:r>
              <a:rPr sz="1400" dirty="0">
                <a:latin typeface="Calibri"/>
                <a:cs typeface="Calibri"/>
              </a:rPr>
              <a:t>ADMIN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USER&gt;"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jdbcPwd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"&lt;SQL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DB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ADMIN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PWD&gt;"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jdbcHostname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-5" dirty="0">
                <a:latin typeface="Calibri"/>
                <a:cs typeface="Calibri"/>
              </a:rPr>
              <a:t>"servername.database.windows.net”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jdbcPort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1433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jdbcDatabase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="&lt;AZURE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DB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NAME&gt;“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672" y="3466846"/>
            <a:ext cx="549211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jdbc_url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s"jdbc:sqlserver://${jdbcHostname}:${jdbcPort};database=${jdbcDatabase};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encrypt=true;trustServerCertificate=false;hostNameInCertificate=*.databas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e.windows.net;loginTimeout=60;“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new</a:t>
            </a:r>
            <a:r>
              <a:rPr sz="1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Properties()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15113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connectionProperties.put("user",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s"${jdbcUsername}")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connectionProperties.put("password",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s"${jdbcPwd}")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val</a:t>
            </a:r>
            <a:r>
              <a:rPr sz="1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sqlTableDf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spark.read.jdbc(jdbc_url,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“dbo.Tbl1",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connectionProperties)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4967" y="1983486"/>
            <a:ext cx="34683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// Construct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Spark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DataFrame from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SQL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Pool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var</a:t>
            </a:r>
            <a:r>
              <a:rPr sz="14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spark.read.sqlanalytics("sql1.dbo.Tbl1")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4967" y="2623820"/>
            <a:ext cx="31616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//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Write 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Spark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DataFrame into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SQL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Pool </a:t>
            </a:r>
            <a:r>
              <a:rPr sz="1400" spc="-3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df.write.sqlanalytics(“sql1.dbo.Tbl2”)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8292" y="1359534"/>
            <a:ext cx="1912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Existing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Approach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7230" y="1359534"/>
            <a:ext cx="15862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New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Approach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18276" y="1313688"/>
            <a:ext cx="83820" cy="5354320"/>
            <a:chOff x="6018276" y="1313688"/>
            <a:chExt cx="83820" cy="5354320"/>
          </a:xfrm>
        </p:grpSpPr>
        <p:sp>
          <p:nvSpPr>
            <p:cNvPr id="10" name="object 10"/>
            <p:cNvSpPr/>
            <p:nvPr/>
          </p:nvSpPr>
          <p:spPr>
            <a:xfrm>
              <a:off x="6023610" y="1319022"/>
              <a:ext cx="73660" cy="5343525"/>
            </a:xfrm>
            <a:custGeom>
              <a:avLst/>
              <a:gdLst/>
              <a:ahLst/>
              <a:cxnLst/>
              <a:rect l="l" t="t" r="r" b="b"/>
              <a:pathLst>
                <a:path w="73660" h="5343525">
                  <a:moveTo>
                    <a:pt x="73151" y="0"/>
                  </a:moveTo>
                  <a:lnTo>
                    <a:pt x="0" y="0"/>
                  </a:lnTo>
                  <a:lnTo>
                    <a:pt x="0" y="5343144"/>
                  </a:lnTo>
                  <a:lnTo>
                    <a:pt x="73151" y="534314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23610" y="1319022"/>
              <a:ext cx="73660" cy="5343525"/>
            </a:xfrm>
            <a:custGeom>
              <a:avLst/>
              <a:gdLst/>
              <a:ahLst/>
              <a:cxnLst/>
              <a:rect l="l" t="t" r="r" b="b"/>
              <a:pathLst>
                <a:path w="73660" h="5343525">
                  <a:moveTo>
                    <a:pt x="0" y="5343144"/>
                  </a:moveTo>
                  <a:lnTo>
                    <a:pt x="73151" y="534314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5343144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7084"/>
              <a:ext cx="3274428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61366"/>
            <a:ext cx="63658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7084"/>
              <a:ext cx="3274428" cy="12471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7576" y="1022603"/>
            <a:ext cx="11709400" cy="5820410"/>
            <a:chOff x="417576" y="1022603"/>
            <a:chExt cx="11709400" cy="58204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1031747"/>
              <a:ext cx="8929116" cy="31943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148" y="1027175"/>
              <a:ext cx="8938260" cy="3203575"/>
            </a:xfrm>
            <a:custGeom>
              <a:avLst/>
              <a:gdLst/>
              <a:ahLst/>
              <a:cxnLst/>
              <a:rect l="l" t="t" r="r" b="b"/>
              <a:pathLst>
                <a:path w="8938260" h="3203575">
                  <a:moveTo>
                    <a:pt x="0" y="3203448"/>
                  </a:moveTo>
                  <a:lnTo>
                    <a:pt x="8938260" y="3203448"/>
                  </a:lnTo>
                  <a:lnTo>
                    <a:pt x="8938260" y="0"/>
                  </a:lnTo>
                  <a:lnTo>
                    <a:pt x="0" y="0"/>
                  </a:lnTo>
                  <a:lnTo>
                    <a:pt x="0" y="320344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7847" y="3209542"/>
              <a:ext cx="7999476" cy="3624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3276" y="3204970"/>
              <a:ext cx="8008620" cy="3633470"/>
            </a:xfrm>
            <a:custGeom>
              <a:avLst/>
              <a:gdLst/>
              <a:ahLst/>
              <a:cxnLst/>
              <a:rect l="l" t="t" r="r" b="b"/>
              <a:pathLst>
                <a:path w="8008620" h="3633470">
                  <a:moveTo>
                    <a:pt x="0" y="3633216"/>
                  </a:moveTo>
                  <a:lnTo>
                    <a:pt x="8008620" y="3633216"/>
                  </a:lnTo>
                  <a:lnTo>
                    <a:pt x="8008620" y="0"/>
                  </a:lnTo>
                  <a:lnTo>
                    <a:pt x="0" y="0"/>
                  </a:lnTo>
                  <a:lnTo>
                    <a:pt x="0" y="36332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1326" y="2632709"/>
              <a:ext cx="794385" cy="251460"/>
            </a:xfrm>
            <a:custGeom>
              <a:avLst/>
              <a:gdLst/>
              <a:ahLst/>
              <a:cxnLst/>
              <a:rect l="l" t="t" r="r" b="b"/>
              <a:pathLst>
                <a:path w="794385" h="251460">
                  <a:moveTo>
                    <a:pt x="0" y="251460"/>
                  </a:moveTo>
                  <a:lnTo>
                    <a:pt x="794003" y="251460"/>
                  </a:lnTo>
                  <a:lnTo>
                    <a:pt x="794003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5329" y="2747771"/>
              <a:ext cx="2105660" cy="1348740"/>
            </a:xfrm>
            <a:custGeom>
              <a:avLst/>
              <a:gdLst/>
              <a:ahLst/>
              <a:cxnLst/>
              <a:rect l="l" t="t" r="r" b="b"/>
              <a:pathLst>
                <a:path w="2105659" h="1348739">
                  <a:moveTo>
                    <a:pt x="2049129" y="1263791"/>
                  </a:moveTo>
                  <a:lnTo>
                    <a:pt x="2018919" y="1267078"/>
                  </a:lnTo>
                  <a:lnTo>
                    <a:pt x="2071370" y="1348739"/>
                  </a:lnTo>
                  <a:lnTo>
                    <a:pt x="2098137" y="1276858"/>
                  </a:lnTo>
                  <a:lnTo>
                    <a:pt x="2049145" y="1276858"/>
                  </a:lnTo>
                  <a:lnTo>
                    <a:pt x="2049129" y="1263791"/>
                  </a:lnTo>
                  <a:close/>
                </a:path>
                <a:path w="2105659" h="1348739">
                  <a:moveTo>
                    <a:pt x="2078081" y="1260640"/>
                  </a:moveTo>
                  <a:lnTo>
                    <a:pt x="2049129" y="1263791"/>
                  </a:lnTo>
                  <a:lnTo>
                    <a:pt x="2049145" y="1276858"/>
                  </a:lnTo>
                  <a:lnTo>
                    <a:pt x="2078101" y="1276730"/>
                  </a:lnTo>
                  <a:lnTo>
                    <a:pt x="2078081" y="1260640"/>
                  </a:lnTo>
                  <a:close/>
                </a:path>
                <a:path w="2105659" h="1348739">
                  <a:moveTo>
                    <a:pt x="2105279" y="1257680"/>
                  </a:moveTo>
                  <a:lnTo>
                    <a:pt x="2078081" y="1260640"/>
                  </a:lnTo>
                  <a:lnTo>
                    <a:pt x="2078101" y="1276730"/>
                  </a:lnTo>
                  <a:lnTo>
                    <a:pt x="2049145" y="1276858"/>
                  </a:lnTo>
                  <a:lnTo>
                    <a:pt x="2098137" y="1276858"/>
                  </a:lnTo>
                  <a:lnTo>
                    <a:pt x="2105279" y="1257680"/>
                  </a:lnTo>
                  <a:close/>
                </a:path>
                <a:path w="2105659" h="1348739">
                  <a:moveTo>
                    <a:pt x="2076586" y="14477"/>
                  </a:moveTo>
                  <a:lnTo>
                    <a:pt x="2047621" y="14477"/>
                  </a:lnTo>
                  <a:lnTo>
                    <a:pt x="2062099" y="28955"/>
                  </a:lnTo>
                  <a:lnTo>
                    <a:pt x="2047638" y="28955"/>
                  </a:lnTo>
                  <a:lnTo>
                    <a:pt x="2049129" y="1263791"/>
                  </a:lnTo>
                  <a:lnTo>
                    <a:pt x="2078081" y="1260640"/>
                  </a:lnTo>
                  <a:lnTo>
                    <a:pt x="2076603" y="28955"/>
                  </a:lnTo>
                  <a:lnTo>
                    <a:pt x="2062099" y="28955"/>
                  </a:lnTo>
                  <a:lnTo>
                    <a:pt x="2047621" y="14477"/>
                  </a:lnTo>
                  <a:lnTo>
                    <a:pt x="2076586" y="14477"/>
                  </a:lnTo>
                  <a:close/>
                </a:path>
                <a:path w="2105659" h="1348739">
                  <a:moveTo>
                    <a:pt x="2070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2047638" y="28955"/>
                  </a:lnTo>
                  <a:lnTo>
                    <a:pt x="2047621" y="14477"/>
                  </a:lnTo>
                  <a:lnTo>
                    <a:pt x="2076586" y="14477"/>
                  </a:lnTo>
                  <a:lnTo>
                    <a:pt x="2076577" y="6476"/>
                  </a:lnTo>
                  <a:lnTo>
                    <a:pt x="2070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7216" y="603504"/>
            <a:ext cx="9497695" cy="6087110"/>
            <a:chOff x="1347216" y="603504"/>
            <a:chExt cx="9497695" cy="608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60" y="612648"/>
              <a:ext cx="9479280" cy="60685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1788" y="608076"/>
              <a:ext cx="9488805" cy="6078220"/>
            </a:xfrm>
            <a:custGeom>
              <a:avLst/>
              <a:gdLst/>
              <a:ahLst/>
              <a:cxnLst/>
              <a:rect l="l" t="t" r="r" b="b"/>
              <a:pathLst>
                <a:path w="9488805" h="6078220">
                  <a:moveTo>
                    <a:pt x="0" y="6077712"/>
                  </a:moveTo>
                  <a:lnTo>
                    <a:pt x="9488423" y="6077712"/>
                  </a:lnTo>
                  <a:lnTo>
                    <a:pt x="9488423" y="0"/>
                  </a:lnTo>
                  <a:lnTo>
                    <a:pt x="0" y="0"/>
                  </a:lnTo>
                  <a:lnTo>
                    <a:pt x="0" y="60777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3857739" cy="12331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915667" y="5190744"/>
            <a:ext cx="655955" cy="76200"/>
          </a:xfrm>
          <a:custGeom>
            <a:avLst/>
            <a:gdLst/>
            <a:ahLst/>
            <a:cxnLst/>
            <a:rect l="l" t="t" r="r" b="b"/>
            <a:pathLst>
              <a:path w="655955" h="76200">
                <a:moveTo>
                  <a:pt x="579501" y="0"/>
                </a:moveTo>
                <a:lnTo>
                  <a:pt x="579501" y="76199"/>
                </a:lnTo>
                <a:lnTo>
                  <a:pt x="643001" y="44449"/>
                </a:lnTo>
                <a:lnTo>
                  <a:pt x="592201" y="44449"/>
                </a:lnTo>
                <a:lnTo>
                  <a:pt x="592201" y="31749"/>
                </a:lnTo>
                <a:lnTo>
                  <a:pt x="643001" y="31749"/>
                </a:lnTo>
                <a:lnTo>
                  <a:pt x="579501" y="0"/>
                </a:lnTo>
                <a:close/>
              </a:path>
              <a:path w="655955" h="76200">
                <a:moveTo>
                  <a:pt x="579501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79501" y="44449"/>
                </a:lnTo>
                <a:lnTo>
                  <a:pt x="579501" y="31749"/>
                </a:lnTo>
                <a:close/>
              </a:path>
              <a:path w="655955" h="76200">
                <a:moveTo>
                  <a:pt x="643001" y="31749"/>
                </a:moveTo>
                <a:lnTo>
                  <a:pt x="592201" y="31749"/>
                </a:lnTo>
                <a:lnTo>
                  <a:pt x="592201" y="44449"/>
                </a:lnTo>
                <a:lnTo>
                  <a:pt x="643001" y="44449"/>
                </a:lnTo>
                <a:lnTo>
                  <a:pt x="655701" y="38099"/>
                </a:lnTo>
                <a:lnTo>
                  <a:pt x="643001" y="317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9882" y="4965572"/>
            <a:ext cx="13081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View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results</a:t>
            </a:r>
            <a:r>
              <a:rPr sz="16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in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table</a:t>
            </a:r>
            <a:r>
              <a:rPr sz="16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92000" y="0"/>
                </a:moveTo>
                <a:lnTo>
                  <a:pt x="0" y="0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E1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0411" y="519683"/>
            <a:ext cx="9753600" cy="6207760"/>
            <a:chOff x="1010411" y="519683"/>
            <a:chExt cx="9753600" cy="620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5" y="528827"/>
              <a:ext cx="9735312" cy="6188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4983" y="524255"/>
              <a:ext cx="9744710" cy="6198235"/>
            </a:xfrm>
            <a:custGeom>
              <a:avLst/>
              <a:gdLst/>
              <a:ahLst/>
              <a:cxnLst/>
              <a:rect l="l" t="t" r="r" b="b"/>
              <a:pathLst>
                <a:path w="9744710" h="6198234">
                  <a:moveTo>
                    <a:pt x="0" y="6198108"/>
                  </a:moveTo>
                  <a:lnTo>
                    <a:pt x="9744456" y="6198108"/>
                  </a:lnTo>
                  <a:lnTo>
                    <a:pt x="9744456" y="0"/>
                  </a:lnTo>
                  <a:lnTo>
                    <a:pt x="0" y="0"/>
                  </a:lnTo>
                  <a:lnTo>
                    <a:pt x="0" y="61981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08" y="38480"/>
            <a:ext cx="3857739" cy="12331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726435" y="5143500"/>
            <a:ext cx="655955" cy="76200"/>
          </a:xfrm>
          <a:custGeom>
            <a:avLst/>
            <a:gdLst/>
            <a:ahLst/>
            <a:cxnLst/>
            <a:rect l="l" t="t" r="r" b="b"/>
            <a:pathLst>
              <a:path w="655954" h="76200">
                <a:moveTo>
                  <a:pt x="579501" y="0"/>
                </a:moveTo>
                <a:lnTo>
                  <a:pt x="579501" y="76200"/>
                </a:lnTo>
                <a:lnTo>
                  <a:pt x="643001" y="44450"/>
                </a:lnTo>
                <a:lnTo>
                  <a:pt x="592201" y="44450"/>
                </a:lnTo>
                <a:lnTo>
                  <a:pt x="592201" y="31750"/>
                </a:lnTo>
                <a:lnTo>
                  <a:pt x="643001" y="31750"/>
                </a:lnTo>
                <a:lnTo>
                  <a:pt x="579501" y="0"/>
                </a:lnTo>
                <a:close/>
              </a:path>
              <a:path w="655954" h="76200">
                <a:moveTo>
                  <a:pt x="57950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9501" y="44450"/>
                </a:lnTo>
                <a:lnTo>
                  <a:pt x="579501" y="31750"/>
                </a:lnTo>
                <a:close/>
              </a:path>
              <a:path w="655954" h="76200">
                <a:moveTo>
                  <a:pt x="643001" y="31750"/>
                </a:moveTo>
                <a:lnTo>
                  <a:pt x="592201" y="31750"/>
                </a:lnTo>
                <a:lnTo>
                  <a:pt x="592201" y="44450"/>
                </a:lnTo>
                <a:lnTo>
                  <a:pt x="643001" y="44450"/>
                </a:lnTo>
                <a:lnTo>
                  <a:pt x="655701" y="38100"/>
                </a:lnTo>
                <a:lnTo>
                  <a:pt x="643001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0040" y="4918075"/>
            <a:ext cx="13081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View</a:t>
            </a:r>
            <a:r>
              <a:rPr sz="16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results</a:t>
            </a:r>
            <a:r>
              <a:rPr sz="16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in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rgbClr val="FF0000"/>
                </a:solidFill>
                <a:latin typeface="Segoe UI"/>
                <a:cs typeface="Segoe UI"/>
              </a:rPr>
              <a:t>chart</a:t>
            </a:r>
            <a:r>
              <a:rPr sz="16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format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57828" y="3634740"/>
            <a:ext cx="2275840" cy="288290"/>
            <a:chOff x="3957828" y="3634740"/>
            <a:chExt cx="2275840" cy="288290"/>
          </a:xfrm>
        </p:grpSpPr>
        <p:sp>
          <p:nvSpPr>
            <p:cNvPr id="10" name="object 10"/>
            <p:cNvSpPr/>
            <p:nvPr/>
          </p:nvSpPr>
          <p:spPr>
            <a:xfrm>
              <a:off x="5315712" y="3750945"/>
              <a:ext cx="918210" cy="162560"/>
            </a:xfrm>
            <a:custGeom>
              <a:avLst/>
              <a:gdLst/>
              <a:ahLst/>
              <a:cxnLst/>
              <a:rect l="l" t="t" r="r" b="b"/>
              <a:pathLst>
                <a:path w="918210" h="162560">
                  <a:moveTo>
                    <a:pt x="76336" y="31364"/>
                  </a:moveTo>
                  <a:lnTo>
                    <a:pt x="74558" y="43937"/>
                  </a:lnTo>
                  <a:lnTo>
                    <a:pt x="915924" y="162559"/>
                  </a:lnTo>
                  <a:lnTo>
                    <a:pt x="917701" y="149986"/>
                  </a:lnTo>
                  <a:lnTo>
                    <a:pt x="76336" y="31364"/>
                  </a:lnTo>
                  <a:close/>
                </a:path>
                <a:path w="918210" h="162560">
                  <a:moveTo>
                    <a:pt x="80772" y="0"/>
                  </a:moveTo>
                  <a:lnTo>
                    <a:pt x="0" y="27050"/>
                  </a:lnTo>
                  <a:lnTo>
                    <a:pt x="70103" y="75437"/>
                  </a:lnTo>
                  <a:lnTo>
                    <a:pt x="74558" y="43937"/>
                  </a:lnTo>
                  <a:lnTo>
                    <a:pt x="61975" y="42163"/>
                  </a:lnTo>
                  <a:lnTo>
                    <a:pt x="63753" y="29590"/>
                  </a:lnTo>
                  <a:lnTo>
                    <a:pt x="76587" y="29590"/>
                  </a:lnTo>
                  <a:lnTo>
                    <a:pt x="80772" y="0"/>
                  </a:lnTo>
                  <a:close/>
                </a:path>
                <a:path w="918210" h="162560">
                  <a:moveTo>
                    <a:pt x="63753" y="29590"/>
                  </a:moveTo>
                  <a:lnTo>
                    <a:pt x="61975" y="42163"/>
                  </a:lnTo>
                  <a:lnTo>
                    <a:pt x="74558" y="43937"/>
                  </a:lnTo>
                  <a:lnTo>
                    <a:pt x="76336" y="31364"/>
                  </a:lnTo>
                  <a:lnTo>
                    <a:pt x="63753" y="29590"/>
                  </a:lnTo>
                  <a:close/>
                </a:path>
                <a:path w="918210" h="162560">
                  <a:moveTo>
                    <a:pt x="76587" y="29590"/>
                  </a:moveTo>
                  <a:lnTo>
                    <a:pt x="63753" y="29590"/>
                  </a:lnTo>
                  <a:lnTo>
                    <a:pt x="76336" y="31364"/>
                  </a:lnTo>
                  <a:lnTo>
                    <a:pt x="76587" y="295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2306" y="3649218"/>
              <a:ext cx="1344295" cy="259079"/>
            </a:xfrm>
            <a:custGeom>
              <a:avLst/>
              <a:gdLst/>
              <a:ahLst/>
              <a:cxnLst/>
              <a:rect l="l" t="t" r="r" b="b"/>
              <a:pathLst>
                <a:path w="1344295" h="259079">
                  <a:moveTo>
                    <a:pt x="0" y="259079"/>
                  </a:moveTo>
                  <a:lnTo>
                    <a:pt x="1344168" y="259079"/>
                  </a:lnTo>
                  <a:lnTo>
                    <a:pt x="1344168" y="0"/>
                  </a:lnTo>
                  <a:lnTo>
                    <a:pt x="0" y="0"/>
                  </a:lnTo>
                  <a:lnTo>
                    <a:pt x="0" y="25907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2704" y="3754373"/>
            <a:ext cx="1138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SQL</a:t>
            </a:r>
            <a:r>
              <a:rPr sz="16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FF0000"/>
                </a:solidFill>
                <a:latin typeface="Segoe UI"/>
                <a:cs typeface="Segoe UI"/>
              </a:rPr>
              <a:t>support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0917" y="945641"/>
            <a:ext cx="742315" cy="259079"/>
          </a:xfrm>
          <a:custGeom>
            <a:avLst/>
            <a:gdLst/>
            <a:ahLst/>
            <a:cxnLst/>
            <a:rect l="l" t="t" r="r" b="b"/>
            <a:pathLst>
              <a:path w="742315" h="259080">
                <a:moveTo>
                  <a:pt x="0" y="259079"/>
                </a:moveTo>
                <a:lnTo>
                  <a:pt x="742188" y="259079"/>
                </a:lnTo>
                <a:lnTo>
                  <a:pt x="74218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857739" cy="1233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236" y="286510"/>
              <a:ext cx="9939527" cy="65714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1663" y="281938"/>
              <a:ext cx="9949180" cy="6576059"/>
            </a:xfrm>
            <a:custGeom>
              <a:avLst/>
              <a:gdLst/>
              <a:ahLst/>
              <a:cxnLst/>
              <a:rect l="l" t="t" r="r" b="b"/>
              <a:pathLst>
                <a:path w="9949180" h="6576059">
                  <a:moveTo>
                    <a:pt x="9948672" y="6576059"/>
                  </a:moveTo>
                  <a:lnTo>
                    <a:pt x="9948672" y="0"/>
                  </a:lnTo>
                  <a:lnTo>
                    <a:pt x="0" y="0"/>
                  </a:lnTo>
                  <a:lnTo>
                    <a:pt x="0" y="6576059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2455" y="4276344"/>
              <a:ext cx="1562735" cy="878840"/>
            </a:xfrm>
            <a:custGeom>
              <a:avLst/>
              <a:gdLst/>
              <a:ahLst/>
              <a:cxnLst/>
              <a:rect l="l" t="t" r="r" b="b"/>
              <a:pathLst>
                <a:path w="1562734" h="878839">
                  <a:moveTo>
                    <a:pt x="69568" y="31695"/>
                  </a:moveTo>
                  <a:lnTo>
                    <a:pt x="63379" y="42763"/>
                  </a:lnTo>
                  <a:lnTo>
                    <a:pt x="1556385" y="878331"/>
                  </a:lnTo>
                  <a:lnTo>
                    <a:pt x="1562608" y="867282"/>
                  </a:lnTo>
                  <a:lnTo>
                    <a:pt x="69568" y="31695"/>
                  </a:lnTo>
                  <a:close/>
                </a:path>
                <a:path w="1562734" h="878839">
                  <a:moveTo>
                    <a:pt x="0" y="0"/>
                  </a:moveTo>
                  <a:lnTo>
                    <a:pt x="47879" y="70484"/>
                  </a:lnTo>
                  <a:lnTo>
                    <a:pt x="63379" y="42763"/>
                  </a:lnTo>
                  <a:lnTo>
                    <a:pt x="52324" y="36575"/>
                  </a:lnTo>
                  <a:lnTo>
                    <a:pt x="58547" y="25526"/>
                  </a:lnTo>
                  <a:lnTo>
                    <a:pt x="73017" y="25526"/>
                  </a:lnTo>
                  <a:lnTo>
                    <a:pt x="85090" y="3936"/>
                  </a:lnTo>
                  <a:lnTo>
                    <a:pt x="0" y="0"/>
                  </a:lnTo>
                  <a:close/>
                </a:path>
                <a:path w="1562734" h="878839">
                  <a:moveTo>
                    <a:pt x="58547" y="25526"/>
                  </a:moveTo>
                  <a:lnTo>
                    <a:pt x="52324" y="36575"/>
                  </a:lnTo>
                  <a:lnTo>
                    <a:pt x="63379" y="42763"/>
                  </a:lnTo>
                  <a:lnTo>
                    <a:pt x="69568" y="31695"/>
                  </a:lnTo>
                  <a:lnTo>
                    <a:pt x="58547" y="25526"/>
                  </a:lnTo>
                  <a:close/>
                </a:path>
                <a:path w="1562734" h="878839">
                  <a:moveTo>
                    <a:pt x="73017" y="25526"/>
                  </a:moveTo>
                  <a:lnTo>
                    <a:pt x="58547" y="25526"/>
                  </a:lnTo>
                  <a:lnTo>
                    <a:pt x="69568" y="31695"/>
                  </a:lnTo>
                  <a:lnTo>
                    <a:pt x="73017" y="255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02577" y="4775072"/>
            <a:ext cx="224028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just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Exploratory data analysis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Segoe UI"/>
                <a:cs typeface="Segoe UI"/>
              </a:rPr>
              <a:t>with graphs –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histogram, </a:t>
            </a:r>
            <a:r>
              <a:rPr sz="1600" spc="-4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Segoe UI"/>
                <a:cs typeface="Segoe UI"/>
              </a:rPr>
              <a:t>boxplot</a:t>
            </a:r>
            <a:r>
              <a:rPr sz="16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Segoe UI"/>
                <a:cs typeface="Segoe UI"/>
              </a:rPr>
              <a:t>etc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2455" y="5143880"/>
            <a:ext cx="1562735" cy="753745"/>
          </a:xfrm>
          <a:custGeom>
            <a:avLst/>
            <a:gdLst/>
            <a:ahLst/>
            <a:cxnLst/>
            <a:rect l="l" t="t" r="r" b="b"/>
            <a:pathLst>
              <a:path w="1562734" h="753745">
                <a:moveTo>
                  <a:pt x="52324" y="684885"/>
                </a:moveTo>
                <a:lnTo>
                  <a:pt x="0" y="752144"/>
                </a:lnTo>
                <a:lnTo>
                  <a:pt x="85217" y="753618"/>
                </a:lnTo>
                <a:lnTo>
                  <a:pt x="74131" y="730453"/>
                </a:lnTo>
                <a:lnTo>
                  <a:pt x="60071" y="730453"/>
                </a:lnTo>
                <a:lnTo>
                  <a:pt x="54483" y="718997"/>
                </a:lnTo>
                <a:lnTo>
                  <a:pt x="66008" y="713481"/>
                </a:lnTo>
                <a:lnTo>
                  <a:pt x="52324" y="684885"/>
                </a:lnTo>
                <a:close/>
              </a:path>
              <a:path w="1562734" h="753745">
                <a:moveTo>
                  <a:pt x="66008" y="713481"/>
                </a:moveTo>
                <a:lnTo>
                  <a:pt x="54483" y="718997"/>
                </a:lnTo>
                <a:lnTo>
                  <a:pt x="60071" y="730453"/>
                </a:lnTo>
                <a:lnTo>
                  <a:pt x="71510" y="724977"/>
                </a:lnTo>
                <a:lnTo>
                  <a:pt x="66008" y="713481"/>
                </a:lnTo>
                <a:close/>
              </a:path>
              <a:path w="1562734" h="753745">
                <a:moveTo>
                  <a:pt x="71510" y="724977"/>
                </a:moveTo>
                <a:lnTo>
                  <a:pt x="60071" y="730453"/>
                </a:lnTo>
                <a:lnTo>
                  <a:pt x="74131" y="730453"/>
                </a:lnTo>
                <a:lnTo>
                  <a:pt x="71510" y="724977"/>
                </a:lnTo>
                <a:close/>
              </a:path>
              <a:path w="1562734" h="753745">
                <a:moveTo>
                  <a:pt x="1556766" y="0"/>
                </a:moveTo>
                <a:lnTo>
                  <a:pt x="66008" y="713481"/>
                </a:lnTo>
                <a:lnTo>
                  <a:pt x="71510" y="724977"/>
                </a:lnTo>
                <a:lnTo>
                  <a:pt x="1562227" y="11430"/>
                </a:lnTo>
                <a:lnTo>
                  <a:pt x="15567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61366"/>
            <a:ext cx="54419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bra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849718"/>
            <a:ext cx="5551805" cy="500443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Segoe UI"/>
                <a:cs typeface="Segoe UI"/>
              </a:rPr>
              <a:t>Customers</a:t>
            </a:r>
            <a:r>
              <a:rPr sz="1600" spc="-5" dirty="0">
                <a:latin typeface="Segoe UI"/>
                <a:cs typeface="Segoe UI"/>
              </a:rPr>
              <a:t> can add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python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 level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091565">
              <a:lnSpc>
                <a:spcPct val="141300"/>
              </a:lnSpc>
              <a:spcBef>
                <a:spcPts val="20"/>
              </a:spcBef>
            </a:pPr>
            <a:r>
              <a:rPr sz="1600" spc="-10" dirty="0">
                <a:latin typeface="Segoe UI"/>
                <a:cs typeface="Segoe UI"/>
              </a:rPr>
              <a:t>Input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requirements.txt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freeze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</a:t>
            </a:r>
            <a:endParaRPr sz="1600">
              <a:latin typeface="Segoe UI"/>
              <a:cs typeface="Segoe UI"/>
            </a:endParaRPr>
          </a:p>
          <a:p>
            <a:pPr marL="12700" marR="21209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Libraries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installed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 </a:t>
            </a:r>
            <a:r>
              <a:rPr sz="1600" spc="-10" dirty="0">
                <a:latin typeface="Segoe UI"/>
                <a:cs typeface="Segoe UI"/>
              </a:rPr>
              <a:t>during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cluster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creation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specify different </a:t>
            </a:r>
            <a:r>
              <a:rPr sz="1600" spc="-10" dirty="0">
                <a:latin typeface="Segoe UI"/>
                <a:cs typeface="Segoe UI"/>
              </a:rPr>
              <a:t>requirements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different pools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Constraints</a:t>
            </a:r>
            <a:endParaRPr sz="1800">
              <a:latin typeface="Segoe UI Semibold"/>
              <a:cs typeface="Segoe UI Semibold"/>
            </a:endParaRPr>
          </a:p>
          <a:p>
            <a:pPr marL="12700" marR="818515">
              <a:lnSpc>
                <a:spcPct val="1413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library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 must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PyPI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repository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Version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downgrade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an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 </a:t>
            </a:r>
            <a:r>
              <a:rPr sz="1600" dirty="0">
                <a:latin typeface="Segoe UI"/>
                <a:cs typeface="Segoe UI"/>
              </a:rPr>
              <a:t>library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allowed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3828" y="1725166"/>
            <a:ext cx="5163820" cy="5111750"/>
            <a:chOff x="6243828" y="1725166"/>
            <a:chExt cx="5163820" cy="5111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2972" y="1734310"/>
              <a:ext cx="5145024" cy="50455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48400" y="1729738"/>
              <a:ext cx="5154295" cy="5102860"/>
            </a:xfrm>
            <a:custGeom>
              <a:avLst/>
              <a:gdLst/>
              <a:ahLst/>
              <a:cxnLst/>
              <a:rect l="l" t="t" r="r" b="b"/>
              <a:pathLst>
                <a:path w="5154295" h="5102859">
                  <a:moveTo>
                    <a:pt x="0" y="5102352"/>
                  </a:moveTo>
                  <a:lnTo>
                    <a:pt x="5154167" y="5102352"/>
                  </a:lnTo>
                  <a:lnTo>
                    <a:pt x="5154167" y="0"/>
                  </a:lnTo>
                  <a:lnTo>
                    <a:pt x="0" y="0"/>
                  </a:lnTo>
                  <a:lnTo>
                    <a:pt x="0" y="51023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32346" y="845565"/>
            <a:ext cx="519620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 Semibold"/>
                <a:cs typeface="Segoe UI Semibold"/>
              </a:rPr>
              <a:t>In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Portal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"/>
                <a:cs typeface="Segoe UI"/>
              </a:rPr>
              <a:t>Specify the new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requirements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while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Pool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Additional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Settings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blade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23594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54419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bra</a:t>
            </a:r>
            <a:r>
              <a:rPr sz="34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38480"/>
              <a:ext cx="3235947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958083" y="1670304"/>
            <a:ext cx="8388350" cy="4974590"/>
            <a:chOff x="2958083" y="1670304"/>
            <a:chExt cx="8388350" cy="49745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7227" y="1679448"/>
              <a:ext cx="8369808" cy="49560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62655" y="1674876"/>
              <a:ext cx="8379459" cy="4965700"/>
            </a:xfrm>
            <a:custGeom>
              <a:avLst/>
              <a:gdLst/>
              <a:ahLst/>
              <a:cxnLst/>
              <a:rect l="l" t="t" r="r" b="b"/>
              <a:pathLst>
                <a:path w="8379459" h="4965700">
                  <a:moveTo>
                    <a:pt x="0" y="4965192"/>
                  </a:moveTo>
                  <a:lnTo>
                    <a:pt x="8378952" y="4965192"/>
                  </a:lnTo>
                  <a:lnTo>
                    <a:pt x="8378952" y="0"/>
                  </a:lnTo>
                  <a:lnTo>
                    <a:pt x="0" y="0"/>
                  </a:lnTo>
                  <a:lnTo>
                    <a:pt x="0" y="49651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3416" y="1679448"/>
              <a:ext cx="500380" cy="222885"/>
            </a:xfrm>
            <a:custGeom>
              <a:avLst/>
              <a:gdLst/>
              <a:ahLst/>
              <a:cxnLst/>
              <a:rect l="l" t="t" r="r" b="b"/>
              <a:pathLst>
                <a:path w="500379" h="222885">
                  <a:moveTo>
                    <a:pt x="499872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499872" y="222503"/>
                  </a:lnTo>
                  <a:lnTo>
                    <a:pt x="49987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7230" y="1267460"/>
            <a:ext cx="4676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Get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list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installed libraries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version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6908" y="2655087"/>
            <a:ext cx="8818245" cy="1002030"/>
          </a:xfrm>
          <a:custGeom>
            <a:avLst/>
            <a:gdLst/>
            <a:ahLst/>
            <a:cxnLst/>
            <a:rect l="l" t="t" r="r" b="b"/>
            <a:pathLst>
              <a:path w="8818245" h="1002029">
                <a:moveTo>
                  <a:pt x="8817991" y="0"/>
                </a:moveTo>
                <a:lnTo>
                  <a:pt x="2634869" y="0"/>
                </a:lnTo>
                <a:lnTo>
                  <a:pt x="0" y="0"/>
                </a:lnTo>
                <a:lnTo>
                  <a:pt x="0" y="1001623"/>
                </a:lnTo>
                <a:lnTo>
                  <a:pt x="2634869" y="1001623"/>
                </a:lnTo>
                <a:lnTo>
                  <a:pt x="8817991" y="1001623"/>
                </a:lnTo>
                <a:lnTo>
                  <a:pt x="8817991" y="0"/>
                </a:lnTo>
                <a:close/>
              </a:path>
            </a:pathLst>
          </a:custGeom>
          <a:solidFill>
            <a:srgbClr val="EBEBE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6908" y="4169892"/>
            <a:ext cx="8818245" cy="521970"/>
          </a:xfrm>
          <a:custGeom>
            <a:avLst/>
            <a:gdLst/>
            <a:ahLst/>
            <a:cxnLst/>
            <a:rect l="l" t="t" r="r" b="b"/>
            <a:pathLst>
              <a:path w="8818245" h="521970">
                <a:moveTo>
                  <a:pt x="8817991" y="0"/>
                </a:moveTo>
                <a:lnTo>
                  <a:pt x="2634869" y="0"/>
                </a:lnTo>
                <a:lnTo>
                  <a:pt x="0" y="0"/>
                </a:lnTo>
                <a:lnTo>
                  <a:pt x="0" y="521741"/>
                </a:lnTo>
                <a:lnTo>
                  <a:pt x="2634869" y="521741"/>
                </a:lnTo>
                <a:lnTo>
                  <a:pt x="8817991" y="521741"/>
                </a:lnTo>
                <a:lnTo>
                  <a:pt x="8817991" y="0"/>
                </a:lnTo>
                <a:close/>
              </a:path>
            </a:pathLst>
          </a:custGeom>
          <a:solidFill>
            <a:srgbClr val="EBEBE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95627" y="1437766"/>
            <a:ext cx="10175875" cy="4950460"/>
            <a:chOff x="1595627" y="1437766"/>
            <a:chExt cx="10175875" cy="4950460"/>
          </a:xfrm>
        </p:grpSpPr>
        <p:sp>
          <p:nvSpPr>
            <p:cNvPr id="5" name="object 5"/>
            <p:cNvSpPr/>
            <p:nvPr/>
          </p:nvSpPr>
          <p:spPr>
            <a:xfrm>
              <a:off x="2946908" y="5213400"/>
              <a:ext cx="8818245" cy="1169035"/>
            </a:xfrm>
            <a:custGeom>
              <a:avLst/>
              <a:gdLst/>
              <a:ahLst/>
              <a:cxnLst/>
              <a:rect l="l" t="t" r="r" b="b"/>
              <a:pathLst>
                <a:path w="8818245" h="1169035">
                  <a:moveTo>
                    <a:pt x="8817991" y="0"/>
                  </a:moveTo>
                  <a:lnTo>
                    <a:pt x="2634869" y="0"/>
                  </a:lnTo>
                  <a:lnTo>
                    <a:pt x="0" y="0"/>
                  </a:lnTo>
                  <a:lnTo>
                    <a:pt x="0" y="1168476"/>
                  </a:lnTo>
                  <a:lnTo>
                    <a:pt x="2634869" y="1168476"/>
                  </a:lnTo>
                  <a:lnTo>
                    <a:pt x="8817991" y="1168476"/>
                  </a:lnTo>
                  <a:lnTo>
                    <a:pt x="8817991" y="0"/>
                  </a:lnTo>
                  <a:close/>
                </a:path>
              </a:pathLst>
            </a:custGeom>
            <a:solidFill>
              <a:srgbClr val="EBEBEB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0558" y="1437766"/>
              <a:ext cx="8830945" cy="4950460"/>
            </a:xfrm>
            <a:custGeom>
              <a:avLst/>
              <a:gdLst/>
              <a:ahLst/>
              <a:cxnLst/>
              <a:rect l="l" t="t" r="r" b="b"/>
              <a:pathLst>
                <a:path w="8830945" h="4950460">
                  <a:moveTo>
                    <a:pt x="2641219" y="0"/>
                  </a:moveTo>
                  <a:lnTo>
                    <a:pt x="2641219" y="4950460"/>
                  </a:lnTo>
                </a:path>
                <a:path w="8830945" h="4950460">
                  <a:moveTo>
                    <a:pt x="0" y="1217295"/>
                  </a:moveTo>
                  <a:lnTo>
                    <a:pt x="8830691" y="1217295"/>
                  </a:lnTo>
                </a:path>
                <a:path w="8830945" h="4950460">
                  <a:moveTo>
                    <a:pt x="0" y="2218944"/>
                  </a:moveTo>
                  <a:lnTo>
                    <a:pt x="8830691" y="2218944"/>
                  </a:lnTo>
                </a:path>
                <a:path w="8830945" h="4950460">
                  <a:moveTo>
                    <a:pt x="0" y="2732151"/>
                  </a:moveTo>
                  <a:lnTo>
                    <a:pt x="8830691" y="2732151"/>
                  </a:lnTo>
                </a:path>
                <a:path w="8830945" h="4950460">
                  <a:moveTo>
                    <a:pt x="0" y="3253867"/>
                  </a:moveTo>
                  <a:lnTo>
                    <a:pt x="8830691" y="3253867"/>
                  </a:lnTo>
                </a:path>
                <a:path w="8830945" h="4950460">
                  <a:moveTo>
                    <a:pt x="0" y="3775583"/>
                  </a:moveTo>
                  <a:lnTo>
                    <a:pt x="8830691" y="3775583"/>
                  </a:lnTo>
                </a:path>
                <a:path w="8830945" h="4950460">
                  <a:moveTo>
                    <a:pt x="6350" y="0"/>
                  </a:moveTo>
                  <a:lnTo>
                    <a:pt x="6350" y="4950460"/>
                  </a:lnTo>
                </a:path>
                <a:path w="8830945" h="4950460">
                  <a:moveTo>
                    <a:pt x="8824341" y="0"/>
                  </a:moveTo>
                  <a:lnTo>
                    <a:pt x="8824341" y="4950460"/>
                  </a:lnTo>
                </a:path>
                <a:path w="8830945" h="4950460">
                  <a:moveTo>
                    <a:pt x="0" y="6350"/>
                  </a:moveTo>
                  <a:lnTo>
                    <a:pt x="8830691" y="6350"/>
                  </a:lnTo>
                </a:path>
                <a:path w="8830945" h="4950460">
                  <a:moveTo>
                    <a:pt x="0" y="4944110"/>
                  </a:moveTo>
                  <a:lnTo>
                    <a:pt x="8830691" y="494411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697" y="1982723"/>
              <a:ext cx="2244343" cy="1758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80963" y="160540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8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3"/>
                  </a:lnTo>
                  <a:lnTo>
                    <a:pt x="10795" y="41909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09"/>
                  </a:lnTo>
                  <a:lnTo>
                    <a:pt x="41910" y="33273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8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333" y="1557908"/>
              <a:ext cx="4561077" cy="1739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80963" y="181876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4333" y="1778380"/>
              <a:ext cx="917447" cy="1668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80963" y="203212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333" y="1986279"/>
              <a:ext cx="1092708" cy="1324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80963" y="224548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4333" y="2196083"/>
              <a:ext cx="3506596" cy="1623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98584" y="2274641"/>
              <a:ext cx="47625" cy="11430"/>
            </a:xfrm>
            <a:custGeom>
              <a:avLst/>
              <a:gdLst/>
              <a:ahLst/>
              <a:cxnLst/>
              <a:rect l="l" t="t" r="r" b="b"/>
              <a:pathLst>
                <a:path w="47625" h="11430">
                  <a:moveTo>
                    <a:pt x="47537" y="0"/>
                  </a:moveTo>
                  <a:lnTo>
                    <a:pt x="0" y="0"/>
                  </a:lnTo>
                  <a:lnTo>
                    <a:pt x="0" y="11231"/>
                  </a:lnTo>
                  <a:lnTo>
                    <a:pt x="47537" y="11231"/>
                  </a:lnTo>
                  <a:lnTo>
                    <a:pt x="47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4021" y="2197988"/>
              <a:ext cx="1116837" cy="160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80963" y="245884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8"/>
                  </a:lnTo>
                  <a:lnTo>
                    <a:pt x="6476" y="6350"/>
                  </a:lnTo>
                  <a:lnTo>
                    <a:pt x="2159" y="10667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7"/>
                  </a:lnTo>
                  <a:lnTo>
                    <a:pt x="37591" y="6350"/>
                  </a:lnTo>
                  <a:lnTo>
                    <a:pt x="33274" y="2158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4333" y="2413000"/>
              <a:ext cx="1449832" cy="1723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44698" y="2770885"/>
              <a:ext cx="3061970" cy="494030"/>
            </a:xfrm>
            <a:custGeom>
              <a:avLst/>
              <a:gdLst/>
              <a:ahLst/>
              <a:cxnLst/>
              <a:rect l="l" t="t" r="r" b="b"/>
              <a:pathLst>
                <a:path w="3061970" h="494029">
                  <a:moveTo>
                    <a:pt x="93218" y="330200"/>
                  </a:moveTo>
                  <a:lnTo>
                    <a:pt x="86944" y="327964"/>
                  </a:lnTo>
                  <a:lnTo>
                    <a:pt x="79959" y="326377"/>
                  </a:lnTo>
                  <a:lnTo>
                    <a:pt x="72224" y="325437"/>
                  </a:lnTo>
                  <a:lnTo>
                    <a:pt x="63754" y="325120"/>
                  </a:lnTo>
                  <a:lnTo>
                    <a:pt x="50533" y="326275"/>
                  </a:lnTo>
                  <a:lnTo>
                    <a:pt x="10172" y="353491"/>
                  </a:lnTo>
                  <a:lnTo>
                    <a:pt x="0" y="391922"/>
                  </a:lnTo>
                  <a:lnTo>
                    <a:pt x="990" y="405193"/>
                  </a:lnTo>
                  <a:lnTo>
                    <a:pt x="24663" y="444512"/>
                  </a:lnTo>
                  <a:lnTo>
                    <a:pt x="58674" y="454152"/>
                  </a:lnTo>
                  <a:lnTo>
                    <a:pt x="68605" y="453682"/>
                  </a:lnTo>
                  <a:lnTo>
                    <a:pt x="77660" y="452285"/>
                  </a:lnTo>
                  <a:lnTo>
                    <a:pt x="85852" y="449973"/>
                  </a:lnTo>
                  <a:lnTo>
                    <a:pt x="93218" y="446786"/>
                  </a:lnTo>
                  <a:lnTo>
                    <a:pt x="93218" y="440944"/>
                  </a:lnTo>
                  <a:lnTo>
                    <a:pt x="93218" y="432562"/>
                  </a:lnTo>
                  <a:lnTo>
                    <a:pt x="86017" y="436232"/>
                  </a:lnTo>
                  <a:lnTo>
                    <a:pt x="78181" y="438848"/>
                  </a:lnTo>
                  <a:lnTo>
                    <a:pt x="69684" y="440423"/>
                  </a:lnTo>
                  <a:lnTo>
                    <a:pt x="60579" y="440944"/>
                  </a:lnTo>
                  <a:lnTo>
                    <a:pt x="50952" y="440118"/>
                  </a:lnTo>
                  <a:lnTo>
                    <a:pt x="18491" y="411543"/>
                  </a:lnTo>
                  <a:lnTo>
                    <a:pt x="15367" y="391033"/>
                  </a:lnTo>
                  <a:lnTo>
                    <a:pt x="16192" y="379641"/>
                  </a:lnTo>
                  <a:lnTo>
                    <a:pt x="35890" y="346430"/>
                  </a:lnTo>
                  <a:lnTo>
                    <a:pt x="63627" y="338328"/>
                  </a:lnTo>
                  <a:lnTo>
                    <a:pt x="71526" y="338810"/>
                  </a:lnTo>
                  <a:lnTo>
                    <a:pt x="79082" y="340220"/>
                  </a:lnTo>
                  <a:lnTo>
                    <a:pt x="86296" y="342569"/>
                  </a:lnTo>
                  <a:lnTo>
                    <a:pt x="93218" y="345821"/>
                  </a:lnTo>
                  <a:lnTo>
                    <a:pt x="93218" y="338328"/>
                  </a:lnTo>
                  <a:lnTo>
                    <a:pt x="93218" y="330200"/>
                  </a:lnTo>
                  <a:close/>
                </a:path>
                <a:path w="3061970" h="494029">
                  <a:moveTo>
                    <a:pt x="130302" y="320040"/>
                  </a:moveTo>
                  <a:lnTo>
                    <a:pt x="116078" y="320040"/>
                  </a:lnTo>
                  <a:lnTo>
                    <a:pt x="116078" y="451993"/>
                  </a:lnTo>
                  <a:lnTo>
                    <a:pt x="130302" y="451993"/>
                  </a:lnTo>
                  <a:lnTo>
                    <a:pt x="130302" y="320040"/>
                  </a:lnTo>
                  <a:close/>
                </a:path>
                <a:path w="3061970" h="494029">
                  <a:moveTo>
                    <a:pt x="230759" y="362839"/>
                  </a:moveTo>
                  <a:lnTo>
                    <a:pt x="216535" y="362839"/>
                  </a:lnTo>
                  <a:lnTo>
                    <a:pt x="216535" y="422529"/>
                  </a:lnTo>
                  <a:lnTo>
                    <a:pt x="214249" y="429260"/>
                  </a:lnTo>
                  <a:lnTo>
                    <a:pt x="205232" y="439547"/>
                  </a:lnTo>
                  <a:lnTo>
                    <a:pt x="199517" y="442087"/>
                  </a:lnTo>
                  <a:lnTo>
                    <a:pt x="192532" y="442087"/>
                  </a:lnTo>
                  <a:lnTo>
                    <a:pt x="183095" y="440334"/>
                  </a:lnTo>
                  <a:lnTo>
                    <a:pt x="176352" y="435038"/>
                  </a:lnTo>
                  <a:lnTo>
                    <a:pt x="172288" y="426237"/>
                  </a:lnTo>
                  <a:lnTo>
                    <a:pt x="170942" y="413893"/>
                  </a:lnTo>
                  <a:lnTo>
                    <a:pt x="170942" y="362839"/>
                  </a:lnTo>
                  <a:lnTo>
                    <a:pt x="156718" y="362839"/>
                  </a:lnTo>
                  <a:lnTo>
                    <a:pt x="156718" y="416179"/>
                  </a:lnTo>
                  <a:lnTo>
                    <a:pt x="158711" y="432777"/>
                  </a:lnTo>
                  <a:lnTo>
                    <a:pt x="164693" y="444652"/>
                  </a:lnTo>
                  <a:lnTo>
                    <a:pt x="174663" y="451777"/>
                  </a:lnTo>
                  <a:lnTo>
                    <a:pt x="188595" y="454152"/>
                  </a:lnTo>
                  <a:lnTo>
                    <a:pt x="197307" y="453136"/>
                  </a:lnTo>
                  <a:lnTo>
                    <a:pt x="204800" y="450075"/>
                  </a:lnTo>
                  <a:lnTo>
                    <a:pt x="211074" y="444995"/>
                  </a:lnTo>
                  <a:lnTo>
                    <a:pt x="213144" y="442087"/>
                  </a:lnTo>
                  <a:lnTo>
                    <a:pt x="216154" y="437896"/>
                  </a:lnTo>
                  <a:lnTo>
                    <a:pt x="216535" y="437896"/>
                  </a:lnTo>
                  <a:lnTo>
                    <a:pt x="216535" y="451993"/>
                  </a:lnTo>
                  <a:lnTo>
                    <a:pt x="230759" y="451993"/>
                  </a:lnTo>
                  <a:lnTo>
                    <a:pt x="230759" y="437896"/>
                  </a:lnTo>
                  <a:lnTo>
                    <a:pt x="230759" y="362839"/>
                  </a:lnTo>
                  <a:close/>
                </a:path>
                <a:path w="3061970" h="494029">
                  <a:moveTo>
                    <a:pt x="313055" y="424561"/>
                  </a:moveTo>
                  <a:lnTo>
                    <a:pt x="312420" y="421513"/>
                  </a:lnTo>
                  <a:lnTo>
                    <a:pt x="311150" y="418846"/>
                  </a:lnTo>
                  <a:lnTo>
                    <a:pt x="310007" y="416179"/>
                  </a:lnTo>
                  <a:lnTo>
                    <a:pt x="308356" y="413893"/>
                  </a:lnTo>
                  <a:lnTo>
                    <a:pt x="303911" y="409956"/>
                  </a:lnTo>
                  <a:lnTo>
                    <a:pt x="301244" y="408178"/>
                  </a:lnTo>
                  <a:lnTo>
                    <a:pt x="298069" y="406527"/>
                  </a:lnTo>
                  <a:lnTo>
                    <a:pt x="295021" y="404876"/>
                  </a:lnTo>
                  <a:lnTo>
                    <a:pt x="291465" y="403352"/>
                  </a:lnTo>
                  <a:lnTo>
                    <a:pt x="287528" y="401828"/>
                  </a:lnTo>
                  <a:lnTo>
                    <a:pt x="284480" y="400685"/>
                  </a:lnTo>
                  <a:lnTo>
                    <a:pt x="281940" y="399669"/>
                  </a:lnTo>
                  <a:lnTo>
                    <a:pt x="270002" y="391160"/>
                  </a:lnTo>
                  <a:lnTo>
                    <a:pt x="269113" y="389636"/>
                  </a:lnTo>
                  <a:lnTo>
                    <a:pt x="268719" y="387604"/>
                  </a:lnTo>
                  <a:lnTo>
                    <a:pt x="268719" y="383413"/>
                  </a:lnTo>
                  <a:lnTo>
                    <a:pt x="269113" y="381762"/>
                  </a:lnTo>
                  <a:lnTo>
                    <a:pt x="270002" y="380238"/>
                  </a:lnTo>
                  <a:lnTo>
                    <a:pt x="270764" y="378714"/>
                  </a:lnTo>
                  <a:lnTo>
                    <a:pt x="272034" y="377317"/>
                  </a:lnTo>
                  <a:lnTo>
                    <a:pt x="273545" y="376301"/>
                  </a:lnTo>
                  <a:lnTo>
                    <a:pt x="275069" y="375158"/>
                  </a:lnTo>
                  <a:lnTo>
                    <a:pt x="276860" y="374269"/>
                  </a:lnTo>
                  <a:lnTo>
                    <a:pt x="279006" y="373761"/>
                  </a:lnTo>
                  <a:lnTo>
                    <a:pt x="281178" y="373126"/>
                  </a:lnTo>
                  <a:lnTo>
                    <a:pt x="283591" y="372745"/>
                  </a:lnTo>
                  <a:lnTo>
                    <a:pt x="294767" y="372745"/>
                  </a:lnTo>
                  <a:lnTo>
                    <a:pt x="302387" y="374904"/>
                  </a:lnTo>
                  <a:lnTo>
                    <a:pt x="308864" y="379222"/>
                  </a:lnTo>
                  <a:lnTo>
                    <a:pt x="308864" y="372745"/>
                  </a:lnTo>
                  <a:lnTo>
                    <a:pt x="308864" y="364744"/>
                  </a:lnTo>
                  <a:lnTo>
                    <a:pt x="302768" y="362077"/>
                  </a:lnTo>
                  <a:lnTo>
                    <a:pt x="295910" y="360807"/>
                  </a:lnTo>
                  <a:lnTo>
                    <a:pt x="283832" y="360807"/>
                  </a:lnTo>
                  <a:lnTo>
                    <a:pt x="279654" y="361315"/>
                  </a:lnTo>
                  <a:lnTo>
                    <a:pt x="275463" y="362458"/>
                  </a:lnTo>
                  <a:lnTo>
                    <a:pt x="271399" y="363474"/>
                  </a:lnTo>
                  <a:lnTo>
                    <a:pt x="254000" y="382397"/>
                  </a:lnTo>
                  <a:lnTo>
                    <a:pt x="254000" y="390017"/>
                  </a:lnTo>
                  <a:lnTo>
                    <a:pt x="278003" y="412496"/>
                  </a:lnTo>
                  <a:lnTo>
                    <a:pt x="280797" y="413639"/>
                  </a:lnTo>
                  <a:lnTo>
                    <a:pt x="292354" y="419100"/>
                  </a:lnTo>
                  <a:lnTo>
                    <a:pt x="294259" y="420370"/>
                  </a:lnTo>
                  <a:lnTo>
                    <a:pt x="295656" y="421894"/>
                  </a:lnTo>
                  <a:lnTo>
                    <a:pt x="296799" y="423545"/>
                  </a:lnTo>
                  <a:lnTo>
                    <a:pt x="297815" y="425196"/>
                  </a:lnTo>
                  <a:lnTo>
                    <a:pt x="298323" y="427228"/>
                  </a:lnTo>
                  <a:lnTo>
                    <a:pt x="298323" y="437896"/>
                  </a:lnTo>
                  <a:lnTo>
                    <a:pt x="292100" y="442087"/>
                  </a:lnTo>
                  <a:lnTo>
                    <a:pt x="279527" y="442087"/>
                  </a:lnTo>
                  <a:lnTo>
                    <a:pt x="272694" y="441553"/>
                  </a:lnTo>
                  <a:lnTo>
                    <a:pt x="266128" y="439915"/>
                  </a:lnTo>
                  <a:lnTo>
                    <a:pt x="259842" y="437222"/>
                  </a:lnTo>
                  <a:lnTo>
                    <a:pt x="253873" y="433451"/>
                  </a:lnTo>
                  <a:lnTo>
                    <a:pt x="253873" y="448818"/>
                  </a:lnTo>
                  <a:lnTo>
                    <a:pt x="260604" y="452374"/>
                  </a:lnTo>
                  <a:lnTo>
                    <a:pt x="268605" y="454152"/>
                  </a:lnTo>
                  <a:lnTo>
                    <a:pt x="282321" y="454152"/>
                  </a:lnTo>
                  <a:lnTo>
                    <a:pt x="286766" y="453644"/>
                  </a:lnTo>
                  <a:lnTo>
                    <a:pt x="291084" y="452501"/>
                  </a:lnTo>
                  <a:lnTo>
                    <a:pt x="295275" y="451485"/>
                  </a:lnTo>
                  <a:lnTo>
                    <a:pt x="299085" y="449961"/>
                  </a:lnTo>
                  <a:lnTo>
                    <a:pt x="302260" y="447802"/>
                  </a:lnTo>
                  <a:lnTo>
                    <a:pt x="305562" y="445643"/>
                  </a:lnTo>
                  <a:lnTo>
                    <a:pt x="308102" y="442849"/>
                  </a:lnTo>
                  <a:lnTo>
                    <a:pt x="308584" y="442087"/>
                  </a:lnTo>
                  <a:lnTo>
                    <a:pt x="310134" y="439674"/>
                  </a:lnTo>
                  <a:lnTo>
                    <a:pt x="312039" y="436372"/>
                  </a:lnTo>
                  <a:lnTo>
                    <a:pt x="313055" y="432562"/>
                  </a:lnTo>
                  <a:lnTo>
                    <a:pt x="313055" y="424561"/>
                  </a:lnTo>
                  <a:close/>
                </a:path>
                <a:path w="3061970" h="494029">
                  <a:moveTo>
                    <a:pt x="376809" y="362839"/>
                  </a:moveTo>
                  <a:lnTo>
                    <a:pt x="354330" y="362839"/>
                  </a:lnTo>
                  <a:lnTo>
                    <a:pt x="354330" y="336423"/>
                  </a:lnTo>
                  <a:lnTo>
                    <a:pt x="340106" y="341122"/>
                  </a:lnTo>
                  <a:lnTo>
                    <a:pt x="340106" y="362839"/>
                  </a:lnTo>
                  <a:lnTo>
                    <a:pt x="324739" y="362839"/>
                  </a:lnTo>
                  <a:lnTo>
                    <a:pt x="324739" y="375031"/>
                  </a:lnTo>
                  <a:lnTo>
                    <a:pt x="340106" y="375031"/>
                  </a:lnTo>
                  <a:lnTo>
                    <a:pt x="340106" y="427863"/>
                  </a:lnTo>
                  <a:lnTo>
                    <a:pt x="341553" y="439280"/>
                  </a:lnTo>
                  <a:lnTo>
                    <a:pt x="345922" y="447408"/>
                  </a:lnTo>
                  <a:lnTo>
                    <a:pt x="353225" y="452285"/>
                  </a:lnTo>
                  <a:lnTo>
                    <a:pt x="363474" y="453898"/>
                  </a:lnTo>
                  <a:lnTo>
                    <a:pt x="369062" y="453898"/>
                  </a:lnTo>
                  <a:lnTo>
                    <a:pt x="373507" y="453009"/>
                  </a:lnTo>
                  <a:lnTo>
                    <a:pt x="376809" y="451104"/>
                  </a:lnTo>
                  <a:lnTo>
                    <a:pt x="376809" y="441960"/>
                  </a:lnTo>
                  <a:lnTo>
                    <a:pt x="376809" y="438912"/>
                  </a:lnTo>
                  <a:lnTo>
                    <a:pt x="374269" y="440944"/>
                  </a:lnTo>
                  <a:lnTo>
                    <a:pt x="371094" y="441960"/>
                  </a:lnTo>
                  <a:lnTo>
                    <a:pt x="362839" y="441960"/>
                  </a:lnTo>
                  <a:lnTo>
                    <a:pt x="359410" y="440690"/>
                  </a:lnTo>
                  <a:lnTo>
                    <a:pt x="357378" y="438023"/>
                  </a:lnTo>
                  <a:lnTo>
                    <a:pt x="355346" y="435483"/>
                  </a:lnTo>
                  <a:lnTo>
                    <a:pt x="354330" y="431292"/>
                  </a:lnTo>
                  <a:lnTo>
                    <a:pt x="354330" y="375031"/>
                  </a:lnTo>
                  <a:lnTo>
                    <a:pt x="376809" y="375031"/>
                  </a:lnTo>
                  <a:lnTo>
                    <a:pt x="376809" y="362839"/>
                  </a:lnTo>
                  <a:close/>
                </a:path>
                <a:path w="3061970" h="494029">
                  <a:moveTo>
                    <a:pt x="466598" y="403479"/>
                  </a:moveTo>
                  <a:lnTo>
                    <a:pt x="457377" y="372745"/>
                  </a:lnTo>
                  <a:lnTo>
                    <a:pt x="456946" y="372110"/>
                  </a:lnTo>
                  <a:lnTo>
                    <a:pt x="451993" y="367436"/>
                  </a:lnTo>
                  <a:lnTo>
                    <a:pt x="451993" y="398907"/>
                  </a:lnTo>
                  <a:lnTo>
                    <a:pt x="403733" y="398907"/>
                  </a:lnTo>
                  <a:lnTo>
                    <a:pt x="404876" y="391160"/>
                  </a:lnTo>
                  <a:lnTo>
                    <a:pt x="407797" y="384810"/>
                  </a:lnTo>
                  <a:lnTo>
                    <a:pt x="417195" y="375158"/>
                  </a:lnTo>
                  <a:lnTo>
                    <a:pt x="422910" y="372745"/>
                  </a:lnTo>
                  <a:lnTo>
                    <a:pt x="436626" y="372745"/>
                  </a:lnTo>
                  <a:lnTo>
                    <a:pt x="451993" y="398907"/>
                  </a:lnTo>
                  <a:lnTo>
                    <a:pt x="451993" y="367436"/>
                  </a:lnTo>
                  <a:lnTo>
                    <a:pt x="451675" y="367131"/>
                  </a:lnTo>
                  <a:lnTo>
                    <a:pt x="445414" y="363601"/>
                  </a:lnTo>
                  <a:lnTo>
                    <a:pt x="438150" y="361505"/>
                  </a:lnTo>
                  <a:lnTo>
                    <a:pt x="429895" y="360807"/>
                  </a:lnTo>
                  <a:lnTo>
                    <a:pt x="421487" y="361619"/>
                  </a:lnTo>
                  <a:lnTo>
                    <a:pt x="391807" y="388937"/>
                  </a:lnTo>
                  <a:lnTo>
                    <a:pt x="388874" y="407797"/>
                  </a:lnTo>
                  <a:lnTo>
                    <a:pt x="389534" y="418211"/>
                  </a:lnTo>
                  <a:lnTo>
                    <a:pt x="412407" y="451104"/>
                  </a:lnTo>
                  <a:lnTo>
                    <a:pt x="429260" y="454152"/>
                  </a:lnTo>
                  <a:lnTo>
                    <a:pt x="438467" y="453618"/>
                  </a:lnTo>
                  <a:lnTo>
                    <a:pt x="446709" y="451980"/>
                  </a:lnTo>
                  <a:lnTo>
                    <a:pt x="454012" y="449287"/>
                  </a:lnTo>
                  <a:lnTo>
                    <a:pt x="460375" y="445516"/>
                  </a:lnTo>
                  <a:lnTo>
                    <a:pt x="460375" y="442087"/>
                  </a:lnTo>
                  <a:lnTo>
                    <a:pt x="460375" y="432181"/>
                  </a:lnTo>
                  <a:lnTo>
                    <a:pt x="453923" y="436524"/>
                  </a:lnTo>
                  <a:lnTo>
                    <a:pt x="447141" y="439610"/>
                  </a:lnTo>
                  <a:lnTo>
                    <a:pt x="440067" y="441477"/>
                  </a:lnTo>
                  <a:lnTo>
                    <a:pt x="432689" y="442087"/>
                  </a:lnTo>
                  <a:lnTo>
                    <a:pt x="423799" y="442087"/>
                  </a:lnTo>
                  <a:lnTo>
                    <a:pt x="416687" y="439420"/>
                  </a:lnTo>
                  <a:lnTo>
                    <a:pt x="411607" y="433959"/>
                  </a:lnTo>
                  <a:lnTo>
                    <a:pt x="406527" y="428625"/>
                  </a:lnTo>
                  <a:lnTo>
                    <a:pt x="403860" y="420878"/>
                  </a:lnTo>
                  <a:lnTo>
                    <a:pt x="403606" y="410972"/>
                  </a:lnTo>
                  <a:lnTo>
                    <a:pt x="466598" y="410972"/>
                  </a:lnTo>
                  <a:lnTo>
                    <a:pt x="466598" y="403479"/>
                  </a:lnTo>
                  <a:close/>
                </a:path>
                <a:path w="3061970" h="494029">
                  <a:moveTo>
                    <a:pt x="534416" y="362458"/>
                  </a:moveTo>
                  <a:lnTo>
                    <a:pt x="532384" y="361696"/>
                  </a:lnTo>
                  <a:lnTo>
                    <a:pt x="529590" y="361315"/>
                  </a:lnTo>
                  <a:lnTo>
                    <a:pt x="520700" y="361315"/>
                  </a:lnTo>
                  <a:lnTo>
                    <a:pt x="502539" y="381254"/>
                  </a:lnTo>
                  <a:lnTo>
                    <a:pt x="502158" y="381254"/>
                  </a:lnTo>
                  <a:lnTo>
                    <a:pt x="502158" y="362839"/>
                  </a:lnTo>
                  <a:lnTo>
                    <a:pt x="487934" y="362839"/>
                  </a:lnTo>
                  <a:lnTo>
                    <a:pt x="487934" y="451993"/>
                  </a:lnTo>
                  <a:lnTo>
                    <a:pt x="502158" y="451993"/>
                  </a:lnTo>
                  <a:lnTo>
                    <a:pt x="502158" y="396621"/>
                  </a:lnTo>
                  <a:lnTo>
                    <a:pt x="504190" y="388747"/>
                  </a:lnTo>
                  <a:lnTo>
                    <a:pt x="508254" y="383032"/>
                  </a:lnTo>
                  <a:lnTo>
                    <a:pt x="509549" y="381254"/>
                  </a:lnTo>
                  <a:lnTo>
                    <a:pt x="512445" y="377317"/>
                  </a:lnTo>
                  <a:lnTo>
                    <a:pt x="517525" y="374396"/>
                  </a:lnTo>
                  <a:lnTo>
                    <a:pt x="528320" y="374396"/>
                  </a:lnTo>
                  <a:lnTo>
                    <a:pt x="531876" y="375412"/>
                  </a:lnTo>
                  <a:lnTo>
                    <a:pt x="534416" y="377317"/>
                  </a:lnTo>
                  <a:lnTo>
                    <a:pt x="534416" y="374396"/>
                  </a:lnTo>
                  <a:lnTo>
                    <a:pt x="534416" y="362458"/>
                  </a:lnTo>
                  <a:close/>
                </a:path>
                <a:path w="3061970" h="494029">
                  <a:moveTo>
                    <a:pt x="564642" y="362839"/>
                  </a:moveTo>
                  <a:lnTo>
                    <a:pt x="550418" y="362839"/>
                  </a:lnTo>
                  <a:lnTo>
                    <a:pt x="550418" y="451993"/>
                  </a:lnTo>
                  <a:lnTo>
                    <a:pt x="564642" y="451993"/>
                  </a:lnTo>
                  <a:lnTo>
                    <a:pt x="564642" y="362839"/>
                  </a:lnTo>
                  <a:close/>
                </a:path>
                <a:path w="3061970" h="494029">
                  <a:moveTo>
                    <a:pt x="567055" y="328295"/>
                  </a:moveTo>
                  <a:lnTo>
                    <a:pt x="566166" y="326136"/>
                  </a:lnTo>
                  <a:lnTo>
                    <a:pt x="564388" y="324358"/>
                  </a:lnTo>
                  <a:lnTo>
                    <a:pt x="562483" y="322580"/>
                  </a:lnTo>
                  <a:lnTo>
                    <a:pt x="560324" y="321691"/>
                  </a:lnTo>
                  <a:lnTo>
                    <a:pt x="555117" y="321691"/>
                  </a:lnTo>
                  <a:lnTo>
                    <a:pt x="552958" y="322580"/>
                  </a:lnTo>
                  <a:lnTo>
                    <a:pt x="549402" y="326136"/>
                  </a:lnTo>
                  <a:lnTo>
                    <a:pt x="548386" y="328295"/>
                  </a:lnTo>
                  <a:lnTo>
                    <a:pt x="548386" y="333629"/>
                  </a:lnTo>
                  <a:lnTo>
                    <a:pt x="549402" y="335915"/>
                  </a:lnTo>
                  <a:lnTo>
                    <a:pt x="551180" y="337566"/>
                  </a:lnTo>
                  <a:lnTo>
                    <a:pt x="552958" y="339344"/>
                  </a:lnTo>
                  <a:lnTo>
                    <a:pt x="555117" y="340233"/>
                  </a:lnTo>
                  <a:lnTo>
                    <a:pt x="560324" y="340233"/>
                  </a:lnTo>
                  <a:lnTo>
                    <a:pt x="562483" y="339344"/>
                  </a:lnTo>
                  <a:lnTo>
                    <a:pt x="564388" y="337566"/>
                  </a:lnTo>
                  <a:lnTo>
                    <a:pt x="566166" y="335788"/>
                  </a:lnTo>
                  <a:lnTo>
                    <a:pt x="567004" y="333629"/>
                  </a:lnTo>
                  <a:lnTo>
                    <a:pt x="567055" y="328295"/>
                  </a:lnTo>
                  <a:close/>
                </a:path>
                <a:path w="3061970" h="494029">
                  <a:moveTo>
                    <a:pt x="667004" y="397510"/>
                  </a:moveTo>
                  <a:lnTo>
                    <a:pt x="666521" y="389102"/>
                  </a:lnTo>
                  <a:lnTo>
                    <a:pt x="665073" y="381762"/>
                  </a:lnTo>
                  <a:lnTo>
                    <a:pt x="662660" y="375475"/>
                  </a:lnTo>
                  <a:lnTo>
                    <a:pt x="660895" y="372745"/>
                  </a:lnTo>
                  <a:lnTo>
                    <a:pt x="659257" y="370205"/>
                  </a:lnTo>
                  <a:lnTo>
                    <a:pt x="654177" y="363982"/>
                  </a:lnTo>
                  <a:lnTo>
                    <a:pt x="646684" y="360807"/>
                  </a:lnTo>
                  <a:lnTo>
                    <a:pt x="636905" y="360807"/>
                  </a:lnTo>
                  <a:lnTo>
                    <a:pt x="627926" y="361861"/>
                  </a:lnTo>
                  <a:lnTo>
                    <a:pt x="620052" y="365023"/>
                  </a:lnTo>
                  <a:lnTo>
                    <a:pt x="613308" y="370293"/>
                  </a:lnTo>
                  <a:lnTo>
                    <a:pt x="607695" y="377698"/>
                  </a:lnTo>
                  <a:lnTo>
                    <a:pt x="607314" y="377698"/>
                  </a:lnTo>
                  <a:lnTo>
                    <a:pt x="607314" y="362839"/>
                  </a:lnTo>
                  <a:lnTo>
                    <a:pt x="593090" y="362839"/>
                  </a:lnTo>
                  <a:lnTo>
                    <a:pt x="593090" y="451993"/>
                  </a:lnTo>
                  <a:lnTo>
                    <a:pt x="607314" y="451993"/>
                  </a:lnTo>
                  <a:lnTo>
                    <a:pt x="607314" y="392938"/>
                  </a:lnTo>
                  <a:lnTo>
                    <a:pt x="609600" y="386207"/>
                  </a:lnTo>
                  <a:lnTo>
                    <a:pt x="614299" y="380873"/>
                  </a:lnTo>
                  <a:lnTo>
                    <a:pt x="617029" y="377698"/>
                  </a:lnTo>
                  <a:lnTo>
                    <a:pt x="618998" y="375412"/>
                  </a:lnTo>
                  <a:lnTo>
                    <a:pt x="624840" y="372745"/>
                  </a:lnTo>
                  <a:lnTo>
                    <a:pt x="632079" y="372745"/>
                  </a:lnTo>
                  <a:lnTo>
                    <a:pt x="641096" y="374535"/>
                  </a:lnTo>
                  <a:lnTo>
                    <a:pt x="647560" y="379882"/>
                  </a:lnTo>
                  <a:lnTo>
                    <a:pt x="651471" y="388772"/>
                  </a:lnTo>
                  <a:lnTo>
                    <a:pt x="652780" y="401193"/>
                  </a:lnTo>
                  <a:lnTo>
                    <a:pt x="652780" y="451993"/>
                  </a:lnTo>
                  <a:lnTo>
                    <a:pt x="667004" y="451993"/>
                  </a:lnTo>
                  <a:lnTo>
                    <a:pt x="667004" y="397510"/>
                  </a:lnTo>
                  <a:close/>
                </a:path>
                <a:path w="3061970" h="494029">
                  <a:moveTo>
                    <a:pt x="769747" y="362839"/>
                  </a:moveTo>
                  <a:lnTo>
                    <a:pt x="755396" y="362839"/>
                  </a:lnTo>
                  <a:lnTo>
                    <a:pt x="755396" y="375285"/>
                  </a:lnTo>
                  <a:lnTo>
                    <a:pt x="755396" y="391414"/>
                  </a:lnTo>
                  <a:lnTo>
                    <a:pt x="755396" y="420624"/>
                  </a:lnTo>
                  <a:lnTo>
                    <a:pt x="752983" y="427863"/>
                  </a:lnTo>
                  <a:lnTo>
                    <a:pt x="742823" y="439293"/>
                  </a:lnTo>
                  <a:lnTo>
                    <a:pt x="736346" y="442087"/>
                  </a:lnTo>
                  <a:lnTo>
                    <a:pt x="720471" y="442087"/>
                  </a:lnTo>
                  <a:lnTo>
                    <a:pt x="714121" y="439166"/>
                  </a:lnTo>
                  <a:lnTo>
                    <a:pt x="709295" y="433197"/>
                  </a:lnTo>
                  <a:lnTo>
                    <a:pt x="704596" y="427228"/>
                  </a:lnTo>
                  <a:lnTo>
                    <a:pt x="702183" y="419227"/>
                  </a:lnTo>
                  <a:lnTo>
                    <a:pt x="702183" y="409321"/>
                  </a:lnTo>
                  <a:lnTo>
                    <a:pt x="721487" y="372745"/>
                  </a:lnTo>
                  <a:lnTo>
                    <a:pt x="737489" y="372745"/>
                  </a:lnTo>
                  <a:lnTo>
                    <a:pt x="743458" y="375285"/>
                  </a:lnTo>
                  <a:lnTo>
                    <a:pt x="748284" y="380365"/>
                  </a:lnTo>
                  <a:lnTo>
                    <a:pt x="752983" y="385445"/>
                  </a:lnTo>
                  <a:lnTo>
                    <a:pt x="755396" y="391414"/>
                  </a:lnTo>
                  <a:lnTo>
                    <a:pt x="755396" y="375285"/>
                  </a:lnTo>
                  <a:lnTo>
                    <a:pt x="755142" y="375285"/>
                  </a:lnTo>
                  <a:lnTo>
                    <a:pt x="753148" y="372745"/>
                  </a:lnTo>
                  <a:lnTo>
                    <a:pt x="750176" y="368960"/>
                  </a:lnTo>
                  <a:lnTo>
                    <a:pt x="744067" y="364426"/>
                  </a:lnTo>
                  <a:lnTo>
                    <a:pt x="736790" y="361721"/>
                  </a:lnTo>
                  <a:lnTo>
                    <a:pt x="728345" y="360807"/>
                  </a:lnTo>
                  <a:lnTo>
                    <a:pt x="719340" y="361645"/>
                  </a:lnTo>
                  <a:lnTo>
                    <a:pt x="690270" y="389953"/>
                  </a:lnTo>
                  <a:lnTo>
                    <a:pt x="687578" y="410337"/>
                  </a:lnTo>
                  <a:lnTo>
                    <a:pt x="688187" y="419836"/>
                  </a:lnTo>
                  <a:lnTo>
                    <a:pt x="716521" y="453402"/>
                  </a:lnTo>
                  <a:lnTo>
                    <a:pt x="724408" y="454152"/>
                  </a:lnTo>
                  <a:lnTo>
                    <a:pt x="734021" y="453085"/>
                  </a:lnTo>
                  <a:lnTo>
                    <a:pt x="742340" y="449872"/>
                  </a:lnTo>
                  <a:lnTo>
                    <a:pt x="749363" y="444512"/>
                  </a:lnTo>
                  <a:lnTo>
                    <a:pt x="751230" y="442087"/>
                  </a:lnTo>
                  <a:lnTo>
                    <a:pt x="755142" y="437007"/>
                  </a:lnTo>
                  <a:lnTo>
                    <a:pt x="755396" y="437007"/>
                  </a:lnTo>
                  <a:lnTo>
                    <a:pt x="755307" y="447408"/>
                  </a:lnTo>
                  <a:lnTo>
                    <a:pt x="753338" y="462127"/>
                  </a:lnTo>
                  <a:lnTo>
                    <a:pt x="747179" y="473075"/>
                  </a:lnTo>
                  <a:lnTo>
                    <a:pt x="736904" y="479653"/>
                  </a:lnTo>
                  <a:lnTo>
                    <a:pt x="722503" y="481838"/>
                  </a:lnTo>
                  <a:lnTo>
                    <a:pt x="715568" y="481317"/>
                  </a:lnTo>
                  <a:lnTo>
                    <a:pt x="708482" y="479742"/>
                  </a:lnTo>
                  <a:lnTo>
                    <a:pt x="701230" y="477126"/>
                  </a:lnTo>
                  <a:lnTo>
                    <a:pt x="693801" y="473456"/>
                  </a:lnTo>
                  <a:lnTo>
                    <a:pt x="693801" y="487680"/>
                  </a:lnTo>
                  <a:lnTo>
                    <a:pt x="700252" y="490448"/>
                  </a:lnTo>
                  <a:lnTo>
                    <a:pt x="707224" y="492429"/>
                  </a:lnTo>
                  <a:lnTo>
                    <a:pt x="714730" y="493636"/>
                  </a:lnTo>
                  <a:lnTo>
                    <a:pt x="722757" y="494030"/>
                  </a:lnTo>
                  <a:lnTo>
                    <a:pt x="743267" y="490969"/>
                  </a:lnTo>
                  <a:lnTo>
                    <a:pt x="757809" y="481838"/>
                  </a:lnTo>
                  <a:lnTo>
                    <a:pt x="757961" y="481749"/>
                  </a:lnTo>
                  <a:lnTo>
                    <a:pt x="766787" y="466394"/>
                  </a:lnTo>
                  <a:lnTo>
                    <a:pt x="769747" y="444881"/>
                  </a:lnTo>
                  <a:lnTo>
                    <a:pt x="769747" y="437007"/>
                  </a:lnTo>
                  <a:lnTo>
                    <a:pt x="769747" y="375285"/>
                  </a:lnTo>
                  <a:lnTo>
                    <a:pt x="769747" y="362839"/>
                  </a:lnTo>
                  <a:close/>
                </a:path>
                <a:path w="3061970" h="494029">
                  <a:moveTo>
                    <a:pt x="2680335" y="63373"/>
                  </a:moveTo>
                  <a:lnTo>
                    <a:pt x="2678176" y="58166"/>
                  </a:lnTo>
                  <a:lnTo>
                    <a:pt x="2669540" y="49530"/>
                  </a:lnTo>
                  <a:lnTo>
                    <a:pt x="2664333" y="47498"/>
                  </a:lnTo>
                  <a:lnTo>
                    <a:pt x="2658237" y="47498"/>
                  </a:lnTo>
                  <a:lnTo>
                    <a:pt x="2652268" y="47498"/>
                  </a:lnTo>
                  <a:lnTo>
                    <a:pt x="2647061" y="49530"/>
                  </a:lnTo>
                  <a:lnTo>
                    <a:pt x="2638425" y="58166"/>
                  </a:lnTo>
                  <a:lnTo>
                    <a:pt x="2636266" y="63373"/>
                  </a:lnTo>
                  <a:lnTo>
                    <a:pt x="2636266" y="75565"/>
                  </a:lnTo>
                  <a:lnTo>
                    <a:pt x="2638425" y="80772"/>
                  </a:lnTo>
                  <a:lnTo>
                    <a:pt x="2647061" y="89408"/>
                  </a:lnTo>
                  <a:lnTo>
                    <a:pt x="2652268" y="91567"/>
                  </a:lnTo>
                  <a:lnTo>
                    <a:pt x="2664333" y="91567"/>
                  </a:lnTo>
                  <a:lnTo>
                    <a:pt x="2669540" y="89408"/>
                  </a:lnTo>
                  <a:lnTo>
                    <a:pt x="2678176" y="80772"/>
                  </a:lnTo>
                  <a:lnTo>
                    <a:pt x="2680335" y="75565"/>
                  </a:lnTo>
                  <a:lnTo>
                    <a:pt x="2680335" y="63373"/>
                  </a:lnTo>
                  <a:close/>
                </a:path>
                <a:path w="3061970" h="494029">
                  <a:moveTo>
                    <a:pt x="3001772" y="131953"/>
                  </a:moveTo>
                  <a:lnTo>
                    <a:pt x="2957195" y="85852"/>
                  </a:lnTo>
                  <a:lnTo>
                    <a:pt x="2998470" y="42799"/>
                  </a:lnTo>
                  <a:lnTo>
                    <a:pt x="2979801" y="42799"/>
                  </a:lnTo>
                  <a:lnTo>
                    <a:pt x="2942336" y="83693"/>
                  </a:lnTo>
                  <a:lnTo>
                    <a:pt x="2941955" y="83693"/>
                  </a:lnTo>
                  <a:lnTo>
                    <a:pt x="2941955" y="0"/>
                  </a:lnTo>
                  <a:lnTo>
                    <a:pt x="2927731" y="0"/>
                  </a:lnTo>
                  <a:lnTo>
                    <a:pt x="2927731" y="131953"/>
                  </a:lnTo>
                  <a:lnTo>
                    <a:pt x="2941955" y="131953"/>
                  </a:lnTo>
                  <a:lnTo>
                    <a:pt x="2941955" y="89154"/>
                  </a:lnTo>
                  <a:lnTo>
                    <a:pt x="2942336" y="89154"/>
                  </a:lnTo>
                  <a:lnTo>
                    <a:pt x="2981706" y="131953"/>
                  </a:lnTo>
                  <a:lnTo>
                    <a:pt x="3001772" y="131953"/>
                  </a:lnTo>
                  <a:close/>
                </a:path>
                <a:path w="3061970" h="494029">
                  <a:moveTo>
                    <a:pt x="3061754" y="76657"/>
                  </a:moveTo>
                  <a:lnTo>
                    <a:pt x="3014218" y="76657"/>
                  </a:lnTo>
                  <a:lnTo>
                    <a:pt x="3014218" y="87884"/>
                  </a:lnTo>
                  <a:lnTo>
                    <a:pt x="3061754" y="87884"/>
                  </a:lnTo>
                  <a:lnTo>
                    <a:pt x="3061754" y="76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449" y="2770886"/>
              <a:ext cx="1809877" cy="1739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80964" y="2811652"/>
              <a:ext cx="2840355" cy="264160"/>
            </a:xfrm>
            <a:custGeom>
              <a:avLst/>
              <a:gdLst/>
              <a:ahLst/>
              <a:cxnLst/>
              <a:rect l="l" t="t" r="r" b="b"/>
              <a:pathLst>
                <a:path w="2840354" h="264160">
                  <a:moveTo>
                    <a:pt x="44069" y="235966"/>
                  </a:moveTo>
                  <a:lnTo>
                    <a:pt x="41910" y="230759"/>
                  </a:lnTo>
                  <a:lnTo>
                    <a:pt x="33274" y="222123"/>
                  </a:lnTo>
                  <a:lnTo>
                    <a:pt x="28067" y="220091"/>
                  </a:lnTo>
                  <a:lnTo>
                    <a:pt x="21971" y="220091"/>
                  </a:lnTo>
                  <a:lnTo>
                    <a:pt x="16002" y="220091"/>
                  </a:lnTo>
                  <a:lnTo>
                    <a:pt x="10795" y="222123"/>
                  </a:lnTo>
                  <a:lnTo>
                    <a:pt x="2159" y="230759"/>
                  </a:lnTo>
                  <a:lnTo>
                    <a:pt x="0" y="235966"/>
                  </a:lnTo>
                  <a:lnTo>
                    <a:pt x="0" y="248158"/>
                  </a:lnTo>
                  <a:lnTo>
                    <a:pt x="2159" y="253365"/>
                  </a:lnTo>
                  <a:lnTo>
                    <a:pt x="10795" y="262001"/>
                  </a:lnTo>
                  <a:lnTo>
                    <a:pt x="16002" y="264160"/>
                  </a:lnTo>
                  <a:lnTo>
                    <a:pt x="28067" y="264160"/>
                  </a:lnTo>
                  <a:lnTo>
                    <a:pt x="33274" y="262001"/>
                  </a:lnTo>
                  <a:lnTo>
                    <a:pt x="41910" y="253365"/>
                  </a:lnTo>
                  <a:lnTo>
                    <a:pt x="44069" y="248158"/>
                  </a:lnTo>
                  <a:lnTo>
                    <a:pt x="44069" y="235966"/>
                  </a:lnTo>
                  <a:close/>
                </a:path>
                <a:path w="2840354" h="264160">
                  <a:moveTo>
                    <a:pt x="2321344" y="35890"/>
                  </a:moveTo>
                  <a:lnTo>
                    <a:pt x="2273808" y="35890"/>
                  </a:lnTo>
                  <a:lnTo>
                    <a:pt x="2273808" y="47117"/>
                  </a:lnTo>
                  <a:lnTo>
                    <a:pt x="2321344" y="47117"/>
                  </a:lnTo>
                  <a:lnTo>
                    <a:pt x="2321344" y="35890"/>
                  </a:lnTo>
                  <a:close/>
                </a:path>
                <a:path w="2840354" h="264160">
                  <a:moveTo>
                    <a:pt x="2473960" y="36322"/>
                  </a:moveTo>
                  <a:lnTo>
                    <a:pt x="2444496" y="0"/>
                  </a:lnTo>
                  <a:lnTo>
                    <a:pt x="2435275" y="1155"/>
                  </a:lnTo>
                  <a:lnTo>
                    <a:pt x="2427262" y="4597"/>
                  </a:lnTo>
                  <a:lnTo>
                    <a:pt x="2420467" y="10350"/>
                  </a:lnTo>
                  <a:lnTo>
                    <a:pt x="2414905" y="18415"/>
                  </a:lnTo>
                  <a:lnTo>
                    <a:pt x="2413254" y="12954"/>
                  </a:lnTo>
                  <a:lnTo>
                    <a:pt x="2412517" y="11938"/>
                  </a:lnTo>
                  <a:lnTo>
                    <a:pt x="2410079" y="8509"/>
                  </a:lnTo>
                  <a:lnTo>
                    <a:pt x="2405634" y="5080"/>
                  </a:lnTo>
                  <a:lnTo>
                    <a:pt x="2401062" y="1651"/>
                  </a:lnTo>
                  <a:lnTo>
                    <a:pt x="2395728" y="0"/>
                  </a:lnTo>
                  <a:lnTo>
                    <a:pt x="2389632" y="0"/>
                  </a:lnTo>
                  <a:lnTo>
                    <a:pt x="2381097" y="1003"/>
                  </a:lnTo>
                  <a:lnTo>
                    <a:pt x="2373642" y="4025"/>
                  </a:lnTo>
                  <a:lnTo>
                    <a:pt x="2367242" y="9067"/>
                  </a:lnTo>
                  <a:lnTo>
                    <a:pt x="2361946" y="16129"/>
                  </a:lnTo>
                  <a:lnTo>
                    <a:pt x="2361565" y="16129"/>
                  </a:lnTo>
                  <a:lnTo>
                    <a:pt x="2361565" y="2032"/>
                  </a:lnTo>
                  <a:lnTo>
                    <a:pt x="2347341" y="2032"/>
                  </a:lnTo>
                  <a:lnTo>
                    <a:pt x="2347341" y="91186"/>
                  </a:lnTo>
                  <a:lnTo>
                    <a:pt x="2361565" y="91186"/>
                  </a:lnTo>
                  <a:lnTo>
                    <a:pt x="2361565" y="32004"/>
                  </a:lnTo>
                  <a:lnTo>
                    <a:pt x="2363597" y="25146"/>
                  </a:lnTo>
                  <a:lnTo>
                    <a:pt x="2367661" y="19812"/>
                  </a:lnTo>
                  <a:lnTo>
                    <a:pt x="2370531" y="16129"/>
                  </a:lnTo>
                  <a:lnTo>
                    <a:pt x="2371725" y="14605"/>
                  </a:lnTo>
                  <a:lnTo>
                    <a:pt x="2376932" y="11938"/>
                  </a:lnTo>
                  <a:lnTo>
                    <a:pt x="2383155" y="11938"/>
                  </a:lnTo>
                  <a:lnTo>
                    <a:pt x="2392057" y="13589"/>
                  </a:lnTo>
                  <a:lnTo>
                    <a:pt x="2398407" y="18516"/>
                  </a:lnTo>
                  <a:lnTo>
                    <a:pt x="2402205" y="26733"/>
                  </a:lnTo>
                  <a:lnTo>
                    <a:pt x="2403475" y="38227"/>
                  </a:lnTo>
                  <a:lnTo>
                    <a:pt x="2403475" y="91186"/>
                  </a:lnTo>
                  <a:lnTo>
                    <a:pt x="2417826" y="91186"/>
                  </a:lnTo>
                  <a:lnTo>
                    <a:pt x="2417826" y="32639"/>
                  </a:lnTo>
                  <a:lnTo>
                    <a:pt x="2419858" y="25908"/>
                  </a:lnTo>
                  <a:lnTo>
                    <a:pt x="2425636" y="18415"/>
                  </a:lnTo>
                  <a:lnTo>
                    <a:pt x="2428494" y="14732"/>
                  </a:lnTo>
                  <a:lnTo>
                    <a:pt x="2433574" y="11938"/>
                  </a:lnTo>
                  <a:lnTo>
                    <a:pt x="2446909" y="11938"/>
                  </a:lnTo>
                  <a:lnTo>
                    <a:pt x="2451989" y="14224"/>
                  </a:lnTo>
                  <a:lnTo>
                    <a:pt x="2455037" y="18542"/>
                  </a:lnTo>
                  <a:lnTo>
                    <a:pt x="2458085" y="22987"/>
                  </a:lnTo>
                  <a:lnTo>
                    <a:pt x="2459609" y="30099"/>
                  </a:lnTo>
                  <a:lnTo>
                    <a:pt x="2459609" y="91186"/>
                  </a:lnTo>
                  <a:lnTo>
                    <a:pt x="2473960" y="91186"/>
                  </a:lnTo>
                  <a:lnTo>
                    <a:pt x="2473960" y="36322"/>
                  </a:lnTo>
                  <a:close/>
                </a:path>
                <a:path w="2840354" h="264160">
                  <a:moveTo>
                    <a:pt x="2572893" y="42672"/>
                  </a:moveTo>
                  <a:lnTo>
                    <a:pt x="2572601" y="38100"/>
                  </a:lnTo>
                  <a:lnTo>
                    <a:pt x="2572296" y="33210"/>
                  </a:lnTo>
                  <a:lnTo>
                    <a:pt x="2570505" y="24803"/>
                  </a:lnTo>
                  <a:lnTo>
                    <a:pt x="2567533" y="17500"/>
                  </a:lnTo>
                  <a:lnTo>
                    <a:pt x="2563787" y="11938"/>
                  </a:lnTo>
                  <a:lnTo>
                    <a:pt x="2563368" y="11303"/>
                  </a:lnTo>
                  <a:lnTo>
                    <a:pt x="2558288" y="6565"/>
                  </a:lnTo>
                  <a:lnTo>
                    <a:pt x="2558288" y="29845"/>
                  </a:lnTo>
                  <a:lnTo>
                    <a:pt x="2558288" y="38100"/>
                  </a:lnTo>
                  <a:lnTo>
                    <a:pt x="2510155" y="38100"/>
                  </a:lnTo>
                  <a:lnTo>
                    <a:pt x="2511298" y="30353"/>
                  </a:lnTo>
                  <a:lnTo>
                    <a:pt x="2514092" y="24003"/>
                  </a:lnTo>
                  <a:lnTo>
                    <a:pt x="2523490" y="14351"/>
                  </a:lnTo>
                  <a:lnTo>
                    <a:pt x="2529205" y="11938"/>
                  </a:lnTo>
                  <a:lnTo>
                    <a:pt x="2542921" y="11938"/>
                  </a:lnTo>
                  <a:lnTo>
                    <a:pt x="2548382" y="14224"/>
                  </a:lnTo>
                  <a:lnTo>
                    <a:pt x="2552319" y="18796"/>
                  </a:lnTo>
                  <a:lnTo>
                    <a:pt x="2556256" y="23495"/>
                  </a:lnTo>
                  <a:lnTo>
                    <a:pt x="2558288" y="29845"/>
                  </a:lnTo>
                  <a:lnTo>
                    <a:pt x="2558288" y="6565"/>
                  </a:lnTo>
                  <a:lnTo>
                    <a:pt x="2558034" y="6324"/>
                  </a:lnTo>
                  <a:lnTo>
                    <a:pt x="2551747" y="2794"/>
                  </a:lnTo>
                  <a:lnTo>
                    <a:pt x="2544508" y="698"/>
                  </a:lnTo>
                  <a:lnTo>
                    <a:pt x="2536317" y="0"/>
                  </a:lnTo>
                  <a:lnTo>
                    <a:pt x="2527909" y="812"/>
                  </a:lnTo>
                  <a:lnTo>
                    <a:pt x="2498115" y="28130"/>
                  </a:lnTo>
                  <a:lnTo>
                    <a:pt x="2495169" y="46990"/>
                  </a:lnTo>
                  <a:lnTo>
                    <a:pt x="2495829" y="57404"/>
                  </a:lnTo>
                  <a:lnTo>
                    <a:pt x="2518816" y="90297"/>
                  </a:lnTo>
                  <a:lnTo>
                    <a:pt x="2535682" y="93345"/>
                  </a:lnTo>
                  <a:lnTo>
                    <a:pt x="2544838" y="92811"/>
                  </a:lnTo>
                  <a:lnTo>
                    <a:pt x="2553081" y="91173"/>
                  </a:lnTo>
                  <a:lnTo>
                    <a:pt x="2560358" y="88480"/>
                  </a:lnTo>
                  <a:lnTo>
                    <a:pt x="2566670" y="84709"/>
                  </a:lnTo>
                  <a:lnTo>
                    <a:pt x="2566670" y="81280"/>
                  </a:lnTo>
                  <a:lnTo>
                    <a:pt x="2566670" y="71374"/>
                  </a:lnTo>
                  <a:lnTo>
                    <a:pt x="2560231" y="75717"/>
                  </a:lnTo>
                  <a:lnTo>
                    <a:pt x="2553487" y="78803"/>
                  </a:lnTo>
                  <a:lnTo>
                    <a:pt x="2546413" y="80670"/>
                  </a:lnTo>
                  <a:lnTo>
                    <a:pt x="2538984" y="81280"/>
                  </a:lnTo>
                  <a:lnTo>
                    <a:pt x="2530094" y="81280"/>
                  </a:lnTo>
                  <a:lnTo>
                    <a:pt x="2523109" y="78613"/>
                  </a:lnTo>
                  <a:lnTo>
                    <a:pt x="2518029" y="73152"/>
                  </a:lnTo>
                  <a:lnTo>
                    <a:pt x="2512822" y="67818"/>
                  </a:lnTo>
                  <a:lnTo>
                    <a:pt x="2510155" y="60071"/>
                  </a:lnTo>
                  <a:lnTo>
                    <a:pt x="2510028" y="50165"/>
                  </a:lnTo>
                  <a:lnTo>
                    <a:pt x="2572893" y="50165"/>
                  </a:lnTo>
                  <a:lnTo>
                    <a:pt x="2572893" y="42672"/>
                  </a:lnTo>
                  <a:close/>
                </a:path>
                <a:path w="2840354" h="264160">
                  <a:moveTo>
                    <a:pt x="2657983" y="33274"/>
                  </a:moveTo>
                  <a:lnTo>
                    <a:pt x="2626614" y="0"/>
                  </a:lnTo>
                  <a:lnTo>
                    <a:pt x="2618270" y="533"/>
                  </a:lnTo>
                  <a:lnTo>
                    <a:pt x="2610434" y="2095"/>
                  </a:lnTo>
                  <a:lnTo>
                    <a:pt x="2603081" y="4724"/>
                  </a:lnTo>
                  <a:lnTo>
                    <a:pt x="2596261" y="8382"/>
                  </a:lnTo>
                  <a:lnTo>
                    <a:pt x="2596261" y="22987"/>
                  </a:lnTo>
                  <a:lnTo>
                    <a:pt x="2602992" y="18161"/>
                  </a:lnTo>
                  <a:lnTo>
                    <a:pt x="2610078" y="14706"/>
                  </a:lnTo>
                  <a:lnTo>
                    <a:pt x="2617520" y="12636"/>
                  </a:lnTo>
                  <a:lnTo>
                    <a:pt x="2625344" y="11938"/>
                  </a:lnTo>
                  <a:lnTo>
                    <a:pt x="2633408" y="13373"/>
                  </a:lnTo>
                  <a:lnTo>
                    <a:pt x="2639161" y="17640"/>
                  </a:lnTo>
                  <a:lnTo>
                    <a:pt x="2642603" y="24752"/>
                  </a:lnTo>
                  <a:lnTo>
                    <a:pt x="2643759" y="34671"/>
                  </a:lnTo>
                  <a:lnTo>
                    <a:pt x="2643759" y="46101"/>
                  </a:lnTo>
                  <a:lnTo>
                    <a:pt x="2643759" y="62611"/>
                  </a:lnTo>
                  <a:lnTo>
                    <a:pt x="2641473" y="68834"/>
                  </a:lnTo>
                  <a:lnTo>
                    <a:pt x="2636901" y="73787"/>
                  </a:lnTo>
                  <a:lnTo>
                    <a:pt x="2632202" y="78740"/>
                  </a:lnTo>
                  <a:lnTo>
                    <a:pt x="2626360" y="81280"/>
                  </a:lnTo>
                  <a:lnTo>
                    <a:pt x="2614168" y="81280"/>
                  </a:lnTo>
                  <a:lnTo>
                    <a:pt x="2609977" y="79883"/>
                  </a:lnTo>
                  <a:lnTo>
                    <a:pt x="2606929" y="77089"/>
                  </a:lnTo>
                  <a:lnTo>
                    <a:pt x="2603754" y="74422"/>
                  </a:lnTo>
                  <a:lnTo>
                    <a:pt x="2602230" y="70866"/>
                  </a:lnTo>
                  <a:lnTo>
                    <a:pt x="2602230" y="60452"/>
                  </a:lnTo>
                  <a:lnTo>
                    <a:pt x="2643759" y="46101"/>
                  </a:lnTo>
                  <a:lnTo>
                    <a:pt x="2643759" y="34671"/>
                  </a:lnTo>
                  <a:lnTo>
                    <a:pt x="2604173" y="41821"/>
                  </a:lnTo>
                  <a:lnTo>
                    <a:pt x="2587625" y="67564"/>
                  </a:lnTo>
                  <a:lnTo>
                    <a:pt x="2587625" y="75311"/>
                  </a:lnTo>
                  <a:lnTo>
                    <a:pt x="2590165" y="81534"/>
                  </a:lnTo>
                  <a:lnTo>
                    <a:pt x="2595118" y="86233"/>
                  </a:lnTo>
                  <a:lnTo>
                    <a:pt x="2600198" y="90932"/>
                  </a:lnTo>
                  <a:lnTo>
                    <a:pt x="2607056" y="93345"/>
                  </a:lnTo>
                  <a:lnTo>
                    <a:pt x="2615946" y="93345"/>
                  </a:lnTo>
                  <a:lnTo>
                    <a:pt x="2624442" y="92354"/>
                  </a:lnTo>
                  <a:lnTo>
                    <a:pt x="2631846" y="89331"/>
                  </a:lnTo>
                  <a:lnTo>
                    <a:pt x="2638158" y="84302"/>
                  </a:lnTo>
                  <a:lnTo>
                    <a:pt x="2640380" y="81280"/>
                  </a:lnTo>
                  <a:lnTo>
                    <a:pt x="2643378" y="77216"/>
                  </a:lnTo>
                  <a:lnTo>
                    <a:pt x="2643759" y="77216"/>
                  </a:lnTo>
                  <a:lnTo>
                    <a:pt x="2643759" y="91186"/>
                  </a:lnTo>
                  <a:lnTo>
                    <a:pt x="2657983" y="91186"/>
                  </a:lnTo>
                  <a:lnTo>
                    <a:pt x="2657983" y="77216"/>
                  </a:lnTo>
                  <a:lnTo>
                    <a:pt x="2657983" y="46101"/>
                  </a:lnTo>
                  <a:lnTo>
                    <a:pt x="2657983" y="33274"/>
                  </a:lnTo>
                  <a:close/>
                </a:path>
                <a:path w="2840354" h="264160">
                  <a:moveTo>
                    <a:pt x="2759710" y="36703"/>
                  </a:moveTo>
                  <a:lnTo>
                    <a:pt x="2759202" y="28295"/>
                  </a:lnTo>
                  <a:lnTo>
                    <a:pt x="2757741" y="20955"/>
                  </a:lnTo>
                  <a:lnTo>
                    <a:pt x="2755315" y="14668"/>
                  </a:lnTo>
                  <a:lnTo>
                    <a:pt x="2753576" y="11938"/>
                  </a:lnTo>
                  <a:lnTo>
                    <a:pt x="2751963" y="9398"/>
                  </a:lnTo>
                  <a:lnTo>
                    <a:pt x="2746756" y="3175"/>
                  </a:lnTo>
                  <a:lnTo>
                    <a:pt x="2739263" y="0"/>
                  </a:lnTo>
                  <a:lnTo>
                    <a:pt x="2729484" y="0"/>
                  </a:lnTo>
                  <a:lnTo>
                    <a:pt x="2720505" y="1054"/>
                  </a:lnTo>
                  <a:lnTo>
                    <a:pt x="2712631" y="4216"/>
                  </a:lnTo>
                  <a:lnTo>
                    <a:pt x="2705887" y="9486"/>
                  </a:lnTo>
                  <a:lnTo>
                    <a:pt x="2700274" y="16891"/>
                  </a:lnTo>
                  <a:lnTo>
                    <a:pt x="2699893" y="16891"/>
                  </a:lnTo>
                  <a:lnTo>
                    <a:pt x="2699893" y="2032"/>
                  </a:lnTo>
                  <a:lnTo>
                    <a:pt x="2685669" y="2032"/>
                  </a:lnTo>
                  <a:lnTo>
                    <a:pt x="2685669" y="91186"/>
                  </a:lnTo>
                  <a:lnTo>
                    <a:pt x="2699893" y="91186"/>
                  </a:lnTo>
                  <a:lnTo>
                    <a:pt x="2699893" y="32131"/>
                  </a:lnTo>
                  <a:lnTo>
                    <a:pt x="2702306" y="25400"/>
                  </a:lnTo>
                  <a:lnTo>
                    <a:pt x="2707005" y="20066"/>
                  </a:lnTo>
                  <a:lnTo>
                    <a:pt x="2709659" y="16891"/>
                  </a:lnTo>
                  <a:lnTo>
                    <a:pt x="2711577" y="14605"/>
                  </a:lnTo>
                  <a:lnTo>
                    <a:pt x="2717546" y="11938"/>
                  </a:lnTo>
                  <a:lnTo>
                    <a:pt x="2724658" y="11938"/>
                  </a:lnTo>
                  <a:lnTo>
                    <a:pt x="2733725" y="13728"/>
                  </a:lnTo>
                  <a:lnTo>
                    <a:pt x="2740190" y="19075"/>
                  </a:lnTo>
                  <a:lnTo>
                    <a:pt x="2744063" y="27965"/>
                  </a:lnTo>
                  <a:lnTo>
                    <a:pt x="2745359" y="40386"/>
                  </a:lnTo>
                  <a:lnTo>
                    <a:pt x="2745359" y="91186"/>
                  </a:lnTo>
                  <a:lnTo>
                    <a:pt x="2759710" y="91186"/>
                  </a:lnTo>
                  <a:lnTo>
                    <a:pt x="2759710" y="36703"/>
                  </a:lnTo>
                  <a:close/>
                </a:path>
                <a:path w="2840354" h="264160">
                  <a:moveTo>
                    <a:pt x="2839974" y="63754"/>
                  </a:moveTo>
                  <a:lnTo>
                    <a:pt x="2808859" y="38862"/>
                  </a:lnTo>
                  <a:lnTo>
                    <a:pt x="2806573" y="37846"/>
                  </a:lnTo>
                  <a:lnTo>
                    <a:pt x="2795651" y="26797"/>
                  </a:lnTo>
                  <a:lnTo>
                    <a:pt x="2795651" y="22606"/>
                  </a:lnTo>
                  <a:lnTo>
                    <a:pt x="2796032" y="20955"/>
                  </a:lnTo>
                  <a:lnTo>
                    <a:pt x="2797810" y="17907"/>
                  </a:lnTo>
                  <a:lnTo>
                    <a:pt x="2798953" y="16510"/>
                  </a:lnTo>
                  <a:lnTo>
                    <a:pt x="2800477" y="15494"/>
                  </a:lnTo>
                  <a:lnTo>
                    <a:pt x="2802001" y="14351"/>
                  </a:lnTo>
                  <a:lnTo>
                    <a:pt x="2803906" y="13462"/>
                  </a:lnTo>
                  <a:lnTo>
                    <a:pt x="2806065" y="12954"/>
                  </a:lnTo>
                  <a:lnTo>
                    <a:pt x="2808097" y="12319"/>
                  </a:lnTo>
                  <a:lnTo>
                    <a:pt x="2810510" y="11938"/>
                  </a:lnTo>
                  <a:lnTo>
                    <a:pt x="2821813" y="11938"/>
                  </a:lnTo>
                  <a:lnTo>
                    <a:pt x="2829306" y="14097"/>
                  </a:lnTo>
                  <a:lnTo>
                    <a:pt x="2835910" y="18415"/>
                  </a:lnTo>
                  <a:lnTo>
                    <a:pt x="2835910" y="11938"/>
                  </a:lnTo>
                  <a:lnTo>
                    <a:pt x="2835910" y="3937"/>
                  </a:lnTo>
                  <a:lnTo>
                    <a:pt x="2829814" y="1270"/>
                  </a:lnTo>
                  <a:lnTo>
                    <a:pt x="2822829" y="0"/>
                  </a:lnTo>
                  <a:lnTo>
                    <a:pt x="2810764" y="0"/>
                  </a:lnTo>
                  <a:lnTo>
                    <a:pt x="2806573" y="508"/>
                  </a:lnTo>
                  <a:lnTo>
                    <a:pt x="2802509" y="1651"/>
                  </a:lnTo>
                  <a:lnTo>
                    <a:pt x="2798445" y="2667"/>
                  </a:lnTo>
                  <a:lnTo>
                    <a:pt x="2781046" y="21590"/>
                  </a:lnTo>
                  <a:lnTo>
                    <a:pt x="2781046" y="29210"/>
                  </a:lnTo>
                  <a:lnTo>
                    <a:pt x="2810510" y="53848"/>
                  </a:lnTo>
                  <a:lnTo>
                    <a:pt x="2815336" y="55880"/>
                  </a:lnTo>
                  <a:lnTo>
                    <a:pt x="2823718" y="62738"/>
                  </a:lnTo>
                  <a:lnTo>
                    <a:pt x="2824861" y="64389"/>
                  </a:lnTo>
                  <a:lnTo>
                    <a:pt x="2825369" y="66421"/>
                  </a:lnTo>
                  <a:lnTo>
                    <a:pt x="2825369" y="77089"/>
                  </a:lnTo>
                  <a:lnTo>
                    <a:pt x="2819019" y="81280"/>
                  </a:lnTo>
                  <a:lnTo>
                    <a:pt x="2806573" y="81280"/>
                  </a:lnTo>
                  <a:lnTo>
                    <a:pt x="2799677" y="80746"/>
                  </a:lnTo>
                  <a:lnTo>
                    <a:pt x="2793111" y="79108"/>
                  </a:lnTo>
                  <a:lnTo>
                    <a:pt x="2786811" y="76415"/>
                  </a:lnTo>
                  <a:lnTo>
                    <a:pt x="2780792" y="72644"/>
                  </a:lnTo>
                  <a:lnTo>
                    <a:pt x="2780792" y="88011"/>
                  </a:lnTo>
                  <a:lnTo>
                    <a:pt x="2787523" y="91567"/>
                  </a:lnTo>
                  <a:lnTo>
                    <a:pt x="2795524" y="93345"/>
                  </a:lnTo>
                  <a:lnTo>
                    <a:pt x="2809367" y="93345"/>
                  </a:lnTo>
                  <a:lnTo>
                    <a:pt x="2813812" y="92837"/>
                  </a:lnTo>
                  <a:lnTo>
                    <a:pt x="2818003" y="91694"/>
                  </a:lnTo>
                  <a:lnTo>
                    <a:pt x="2822321" y="90678"/>
                  </a:lnTo>
                  <a:lnTo>
                    <a:pt x="2835605" y="81280"/>
                  </a:lnTo>
                  <a:lnTo>
                    <a:pt x="2837053" y="78867"/>
                  </a:lnTo>
                  <a:lnTo>
                    <a:pt x="2838958" y="75565"/>
                  </a:lnTo>
                  <a:lnTo>
                    <a:pt x="2839974" y="71755"/>
                  </a:lnTo>
                  <a:lnTo>
                    <a:pt x="2839974" y="6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6206" y="2985897"/>
              <a:ext cx="1326007" cy="1324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80963" y="324510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032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3274" y="2032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4333" y="3197606"/>
              <a:ext cx="2384806" cy="1739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80963" y="345846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032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6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9"/>
                  </a:lnTo>
                  <a:lnTo>
                    <a:pt x="28066" y="44069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6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3274" y="2032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4333" y="3410965"/>
              <a:ext cx="2448814" cy="16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4697" y="3848353"/>
              <a:ext cx="1696339" cy="17398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80963" y="38958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9856" y="3848353"/>
              <a:ext cx="2367279" cy="1739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2952" y="4365878"/>
              <a:ext cx="1973961" cy="17398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80964" y="4264278"/>
              <a:ext cx="600710" cy="342900"/>
            </a:xfrm>
            <a:custGeom>
              <a:avLst/>
              <a:gdLst/>
              <a:ahLst/>
              <a:cxnLst/>
              <a:rect l="l" t="t" r="r" b="b"/>
              <a:pathLst>
                <a:path w="600710" h="342900">
                  <a:moveTo>
                    <a:pt x="44069" y="271653"/>
                  </a:moveTo>
                  <a:lnTo>
                    <a:pt x="41910" y="266446"/>
                  </a:lnTo>
                  <a:lnTo>
                    <a:pt x="33274" y="257810"/>
                  </a:lnTo>
                  <a:lnTo>
                    <a:pt x="28067" y="255651"/>
                  </a:lnTo>
                  <a:lnTo>
                    <a:pt x="21971" y="255651"/>
                  </a:lnTo>
                  <a:lnTo>
                    <a:pt x="16002" y="255651"/>
                  </a:lnTo>
                  <a:lnTo>
                    <a:pt x="10795" y="257810"/>
                  </a:lnTo>
                  <a:lnTo>
                    <a:pt x="2159" y="266446"/>
                  </a:lnTo>
                  <a:lnTo>
                    <a:pt x="0" y="271653"/>
                  </a:lnTo>
                  <a:lnTo>
                    <a:pt x="0" y="283845"/>
                  </a:lnTo>
                  <a:lnTo>
                    <a:pt x="2159" y="289052"/>
                  </a:lnTo>
                  <a:lnTo>
                    <a:pt x="10795" y="297688"/>
                  </a:lnTo>
                  <a:lnTo>
                    <a:pt x="16002" y="299847"/>
                  </a:lnTo>
                  <a:lnTo>
                    <a:pt x="28067" y="299847"/>
                  </a:lnTo>
                  <a:lnTo>
                    <a:pt x="33274" y="297688"/>
                  </a:lnTo>
                  <a:lnTo>
                    <a:pt x="41910" y="289052"/>
                  </a:lnTo>
                  <a:lnTo>
                    <a:pt x="44069" y="283845"/>
                  </a:lnTo>
                  <a:lnTo>
                    <a:pt x="44069" y="271653"/>
                  </a:lnTo>
                  <a:close/>
                </a:path>
                <a:path w="600710" h="342900">
                  <a:moveTo>
                    <a:pt x="44069" y="58293"/>
                  </a:moveTo>
                  <a:lnTo>
                    <a:pt x="41910" y="53086"/>
                  </a:lnTo>
                  <a:lnTo>
                    <a:pt x="33274" y="44450"/>
                  </a:lnTo>
                  <a:lnTo>
                    <a:pt x="28067" y="42291"/>
                  </a:lnTo>
                  <a:lnTo>
                    <a:pt x="21971" y="42291"/>
                  </a:lnTo>
                  <a:lnTo>
                    <a:pt x="16002" y="42291"/>
                  </a:lnTo>
                  <a:lnTo>
                    <a:pt x="10795" y="44450"/>
                  </a:lnTo>
                  <a:lnTo>
                    <a:pt x="2159" y="53086"/>
                  </a:lnTo>
                  <a:lnTo>
                    <a:pt x="0" y="58293"/>
                  </a:lnTo>
                  <a:lnTo>
                    <a:pt x="0" y="70485"/>
                  </a:lnTo>
                  <a:lnTo>
                    <a:pt x="2159" y="75692"/>
                  </a:lnTo>
                  <a:lnTo>
                    <a:pt x="10795" y="84328"/>
                  </a:lnTo>
                  <a:lnTo>
                    <a:pt x="16002" y="86487"/>
                  </a:lnTo>
                  <a:lnTo>
                    <a:pt x="28067" y="86487"/>
                  </a:lnTo>
                  <a:lnTo>
                    <a:pt x="33274" y="84328"/>
                  </a:lnTo>
                  <a:lnTo>
                    <a:pt x="41910" y="75692"/>
                  </a:lnTo>
                  <a:lnTo>
                    <a:pt x="44069" y="70485"/>
                  </a:lnTo>
                  <a:lnTo>
                    <a:pt x="44069" y="58293"/>
                  </a:lnTo>
                  <a:close/>
                </a:path>
                <a:path w="600710" h="342900">
                  <a:moveTo>
                    <a:pt x="363220" y="101473"/>
                  </a:moveTo>
                  <a:lnTo>
                    <a:pt x="363105" y="90170"/>
                  </a:lnTo>
                  <a:lnTo>
                    <a:pt x="362331" y="86614"/>
                  </a:lnTo>
                  <a:lnTo>
                    <a:pt x="360426" y="82804"/>
                  </a:lnTo>
                  <a:lnTo>
                    <a:pt x="358775" y="79375"/>
                  </a:lnTo>
                  <a:lnTo>
                    <a:pt x="356362" y="76073"/>
                  </a:lnTo>
                  <a:lnTo>
                    <a:pt x="353187" y="73025"/>
                  </a:lnTo>
                  <a:lnTo>
                    <a:pt x="350393" y="70231"/>
                  </a:lnTo>
                  <a:lnTo>
                    <a:pt x="330073" y="58166"/>
                  </a:lnTo>
                  <a:lnTo>
                    <a:pt x="325755" y="56007"/>
                  </a:lnTo>
                  <a:lnTo>
                    <a:pt x="321945" y="53975"/>
                  </a:lnTo>
                  <a:lnTo>
                    <a:pt x="318516" y="52197"/>
                  </a:lnTo>
                  <a:lnTo>
                    <a:pt x="315214" y="50419"/>
                  </a:lnTo>
                  <a:lnTo>
                    <a:pt x="312420" y="48514"/>
                  </a:lnTo>
                  <a:lnTo>
                    <a:pt x="310134" y="46609"/>
                  </a:lnTo>
                  <a:lnTo>
                    <a:pt x="307721" y="44704"/>
                  </a:lnTo>
                  <a:lnTo>
                    <a:pt x="306070" y="42545"/>
                  </a:lnTo>
                  <a:lnTo>
                    <a:pt x="304800" y="40259"/>
                  </a:lnTo>
                  <a:lnTo>
                    <a:pt x="303657" y="37973"/>
                  </a:lnTo>
                  <a:lnTo>
                    <a:pt x="303022" y="35179"/>
                  </a:lnTo>
                  <a:lnTo>
                    <a:pt x="303022" y="28575"/>
                  </a:lnTo>
                  <a:lnTo>
                    <a:pt x="303784" y="25654"/>
                  </a:lnTo>
                  <a:lnTo>
                    <a:pt x="305435" y="23241"/>
                  </a:lnTo>
                  <a:lnTo>
                    <a:pt x="306959" y="20955"/>
                  </a:lnTo>
                  <a:lnTo>
                    <a:pt x="308991" y="18923"/>
                  </a:lnTo>
                  <a:lnTo>
                    <a:pt x="311531" y="17399"/>
                  </a:lnTo>
                  <a:lnTo>
                    <a:pt x="313944" y="15875"/>
                  </a:lnTo>
                  <a:lnTo>
                    <a:pt x="316865" y="14859"/>
                  </a:lnTo>
                  <a:lnTo>
                    <a:pt x="320040" y="14224"/>
                  </a:lnTo>
                  <a:lnTo>
                    <a:pt x="323215" y="13462"/>
                  </a:lnTo>
                  <a:lnTo>
                    <a:pt x="326390" y="13208"/>
                  </a:lnTo>
                  <a:lnTo>
                    <a:pt x="329565" y="13208"/>
                  </a:lnTo>
                  <a:lnTo>
                    <a:pt x="337845" y="13690"/>
                  </a:lnTo>
                  <a:lnTo>
                    <a:pt x="345351" y="15113"/>
                  </a:lnTo>
                  <a:lnTo>
                    <a:pt x="352082" y="17500"/>
                  </a:lnTo>
                  <a:lnTo>
                    <a:pt x="358013" y="20828"/>
                  </a:lnTo>
                  <a:lnTo>
                    <a:pt x="358013" y="13208"/>
                  </a:lnTo>
                  <a:lnTo>
                    <a:pt x="358013" y="4445"/>
                  </a:lnTo>
                  <a:lnTo>
                    <a:pt x="353123" y="2476"/>
                  </a:lnTo>
                  <a:lnTo>
                    <a:pt x="347027" y="1092"/>
                  </a:lnTo>
                  <a:lnTo>
                    <a:pt x="339686" y="266"/>
                  </a:lnTo>
                  <a:lnTo>
                    <a:pt x="331089" y="0"/>
                  </a:lnTo>
                  <a:lnTo>
                    <a:pt x="325628" y="0"/>
                  </a:lnTo>
                  <a:lnTo>
                    <a:pt x="288925" y="22606"/>
                  </a:lnTo>
                  <a:lnTo>
                    <a:pt x="287655" y="27559"/>
                  </a:lnTo>
                  <a:lnTo>
                    <a:pt x="287655" y="37973"/>
                  </a:lnTo>
                  <a:lnTo>
                    <a:pt x="306578" y="62230"/>
                  </a:lnTo>
                  <a:lnTo>
                    <a:pt x="310261" y="64516"/>
                  </a:lnTo>
                  <a:lnTo>
                    <a:pt x="314325" y="66675"/>
                  </a:lnTo>
                  <a:lnTo>
                    <a:pt x="318770" y="68961"/>
                  </a:lnTo>
                  <a:lnTo>
                    <a:pt x="322834" y="70993"/>
                  </a:lnTo>
                  <a:lnTo>
                    <a:pt x="326644" y="73025"/>
                  </a:lnTo>
                  <a:lnTo>
                    <a:pt x="330200" y="74803"/>
                  </a:lnTo>
                  <a:lnTo>
                    <a:pt x="333756" y="76708"/>
                  </a:lnTo>
                  <a:lnTo>
                    <a:pt x="336931" y="78740"/>
                  </a:lnTo>
                  <a:lnTo>
                    <a:pt x="339471" y="80772"/>
                  </a:lnTo>
                  <a:lnTo>
                    <a:pt x="342138" y="82804"/>
                  </a:lnTo>
                  <a:lnTo>
                    <a:pt x="344170" y="85090"/>
                  </a:lnTo>
                  <a:lnTo>
                    <a:pt x="345694" y="87630"/>
                  </a:lnTo>
                  <a:lnTo>
                    <a:pt x="347091" y="90170"/>
                  </a:lnTo>
                  <a:lnTo>
                    <a:pt x="347853" y="93091"/>
                  </a:lnTo>
                  <a:lnTo>
                    <a:pt x="347853" y="102743"/>
                  </a:lnTo>
                  <a:lnTo>
                    <a:pt x="345694" y="107442"/>
                  </a:lnTo>
                  <a:lnTo>
                    <a:pt x="341249" y="110871"/>
                  </a:lnTo>
                  <a:lnTo>
                    <a:pt x="336804" y="114173"/>
                  </a:lnTo>
                  <a:lnTo>
                    <a:pt x="330073" y="115824"/>
                  </a:lnTo>
                  <a:lnTo>
                    <a:pt x="318389" y="115824"/>
                  </a:lnTo>
                  <a:lnTo>
                    <a:pt x="315595" y="115570"/>
                  </a:lnTo>
                  <a:lnTo>
                    <a:pt x="309499" y="114554"/>
                  </a:lnTo>
                  <a:lnTo>
                    <a:pt x="306451" y="113792"/>
                  </a:lnTo>
                  <a:lnTo>
                    <a:pt x="303403" y="112776"/>
                  </a:lnTo>
                  <a:lnTo>
                    <a:pt x="300355" y="111887"/>
                  </a:lnTo>
                  <a:lnTo>
                    <a:pt x="297434" y="110744"/>
                  </a:lnTo>
                  <a:lnTo>
                    <a:pt x="291846" y="107950"/>
                  </a:lnTo>
                  <a:lnTo>
                    <a:pt x="289560" y="106299"/>
                  </a:lnTo>
                  <a:lnTo>
                    <a:pt x="287528" y="104648"/>
                  </a:lnTo>
                  <a:lnTo>
                    <a:pt x="287528" y="121793"/>
                  </a:lnTo>
                  <a:lnTo>
                    <a:pt x="316865" y="129032"/>
                  </a:lnTo>
                  <a:lnTo>
                    <a:pt x="324739" y="129032"/>
                  </a:lnTo>
                  <a:lnTo>
                    <a:pt x="356641" y="115824"/>
                  </a:lnTo>
                  <a:lnTo>
                    <a:pt x="357124" y="115316"/>
                  </a:lnTo>
                  <a:lnTo>
                    <a:pt x="361950" y="106680"/>
                  </a:lnTo>
                  <a:lnTo>
                    <a:pt x="363220" y="101473"/>
                  </a:lnTo>
                  <a:close/>
                </a:path>
                <a:path w="600710" h="342900">
                  <a:moveTo>
                    <a:pt x="369697" y="252603"/>
                  </a:moveTo>
                  <a:lnTo>
                    <a:pt x="368998" y="244246"/>
                  </a:lnTo>
                  <a:lnTo>
                    <a:pt x="366941" y="236893"/>
                  </a:lnTo>
                  <a:lnTo>
                    <a:pt x="363524" y="230530"/>
                  </a:lnTo>
                  <a:lnTo>
                    <a:pt x="361810" y="228600"/>
                  </a:lnTo>
                  <a:lnTo>
                    <a:pt x="358775" y="225171"/>
                  </a:lnTo>
                  <a:lnTo>
                    <a:pt x="354457" y="222161"/>
                  </a:lnTo>
                  <a:lnTo>
                    <a:pt x="354457" y="253365"/>
                  </a:lnTo>
                  <a:lnTo>
                    <a:pt x="354457" y="261747"/>
                  </a:lnTo>
                  <a:lnTo>
                    <a:pt x="351790" y="268351"/>
                  </a:lnTo>
                  <a:lnTo>
                    <a:pt x="341122" y="277495"/>
                  </a:lnTo>
                  <a:lnTo>
                    <a:pt x="333375" y="279781"/>
                  </a:lnTo>
                  <a:lnTo>
                    <a:pt x="307975" y="279781"/>
                  </a:lnTo>
                  <a:lnTo>
                    <a:pt x="307975" y="228600"/>
                  </a:lnTo>
                  <a:lnTo>
                    <a:pt x="325120" y="228600"/>
                  </a:lnTo>
                  <a:lnTo>
                    <a:pt x="337947" y="230149"/>
                  </a:lnTo>
                  <a:lnTo>
                    <a:pt x="347116" y="234797"/>
                  </a:lnTo>
                  <a:lnTo>
                    <a:pt x="352615" y="242531"/>
                  </a:lnTo>
                  <a:lnTo>
                    <a:pt x="354457" y="253365"/>
                  </a:lnTo>
                  <a:lnTo>
                    <a:pt x="354457" y="222161"/>
                  </a:lnTo>
                  <a:lnTo>
                    <a:pt x="352679" y="220916"/>
                  </a:lnTo>
                  <a:lnTo>
                    <a:pt x="345452" y="217855"/>
                  </a:lnTo>
                  <a:lnTo>
                    <a:pt x="337108" y="216014"/>
                  </a:lnTo>
                  <a:lnTo>
                    <a:pt x="327660" y="215392"/>
                  </a:lnTo>
                  <a:lnTo>
                    <a:pt x="293370" y="215392"/>
                  </a:lnTo>
                  <a:lnTo>
                    <a:pt x="293370" y="340233"/>
                  </a:lnTo>
                  <a:lnTo>
                    <a:pt x="307975" y="340233"/>
                  </a:lnTo>
                  <a:lnTo>
                    <a:pt x="307975" y="293116"/>
                  </a:lnTo>
                  <a:lnTo>
                    <a:pt x="324485" y="293116"/>
                  </a:lnTo>
                  <a:lnTo>
                    <a:pt x="359181" y="279781"/>
                  </a:lnTo>
                  <a:lnTo>
                    <a:pt x="362839" y="275666"/>
                  </a:lnTo>
                  <a:lnTo>
                    <a:pt x="366649" y="268820"/>
                  </a:lnTo>
                  <a:lnTo>
                    <a:pt x="368935" y="261137"/>
                  </a:lnTo>
                  <a:lnTo>
                    <a:pt x="369697" y="252603"/>
                  </a:lnTo>
                  <a:close/>
                </a:path>
                <a:path w="600710" h="342900">
                  <a:moveTo>
                    <a:pt x="478917" y="218440"/>
                  </a:moveTo>
                  <a:lnTo>
                    <a:pt x="472719" y="216204"/>
                  </a:lnTo>
                  <a:lnTo>
                    <a:pt x="465747" y="214617"/>
                  </a:lnTo>
                  <a:lnTo>
                    <a:pt x="458000" y="213677"/>
                  </a:lnTo>
                  <a:lnTo>
                    <a:pt x="449453" y="213360"/>
                  </a:lnTo>
                  <a:lnTo>
                    <a:pt x="436232" y="214515"/>
                  </a:lnTo>
                  <a:lnTo>
                    <a:pt x="395897" y="241731"/>
                  </a:lnTo>
                  <a:lnTo>
                    <a:pt x="385826" y="280162"/>
                  </a:lnTo>
                  <a:lnTo>
                    <a:pt x="386816" y="293408"/>
                  </a:lnTo>
                  <a:lnTo>
                    <a:pt x="410489" y="332752"/>
                  </a:lnTo>
                  <a:lnTo>
                    <a:pt x="444500" y="342392"/>
                  </a:lnTo>
                  <a:lnTo>
                    <a:pt x="454355" y="341922"/>
                  </a:lnTo>
                  <a:lnTo>
                    <a:pt x="463372" y="340525"/>
                  </a:lnTo>
                  <a:lnTo>
                    <a:pt x="471551" y="338213"/>
                  </a:lnTo>
                  <a:lnTo>
                    <a:pt x="478917" y="335026"/>
                  </a:lnTo>
                  <a:lnTo>
                    <a:pt x="478917" y="329184"/>
                  </a:lnTo>
                  <a:lnTo>
                    <a:pt x="478917" y="320802"/>
                  </a:lnTo>
                  <a:lnTo>
                    <a:pt x="471728" y="324472"/>
                  </a:lnTo>
                  <a:lnTo>
                    <a:pt x="463892" y="327088"/>
                  </a:lnTo>
                  <a:lnTo>
                    <a:pt x="455447" y="328663"/>
                  </a:lnTo>
                  <a:lnTo>
                    <a:pt x="446405" y="329184"/>
                  </a:lnTo>
                  <a:lnTo>
                    <a:pt x="436702" y="328358"/>
                  </a:lnTo>
                  <a:lnTo>
                    <a:pt x="404202" y="299770"/>
                  </a:lnTo>
                  <a:lnTo>
                    <a:pt x="401066" y="279273"/>
                  </a:lnTo>
                  <a:lnTo>
                    <a:pt x="401891" y="267881"/>
                  </a:lnTo>
                  <a:lnTo>
                    <a:pt x="421640" y="234607"/>
                  </a:lnTo>
                  <a:lnTo>
                    <a:pt x="449326" y="226568"/>
                  </a:lnTo>
                  <a:lnTo>
                    <a:pt x="457250" y="227025"/>
                  </a:lnTo>
                  <a:lnTo>
                    <a:pt x="464832" y="228422"/>
                  </a:lnTo>
                  <a:lnTo>
                    <a:pt x="472059" y="230759"/>
                  </a:lnTo>
                  <a:lnTo>
                    <a:pt x="478917" y="234061"/>
                  </a:lnTo>
                  <a:lnTo>
                    <a:pt x="478917" y="226568"/>
                  </a:lnTo>
                  <a:lnTo>
                    <a:pt x="478917" y="218440"/>
                  </a:lnTo>
                  <a:close/>
                </a:path>
                <a:path w="600710" h="342900">
                  <a:moveTo>
                    <a:pt x="480695" y="2032"/>
                  </a:moveTo>
                  <a:lnTo>
                    <a:pt x="464947" y="2032"/>
                  </a:lnTo>
                  <a:lnTo>
                    <a:pt x="429552" y="101092"/>
                  </a:lnTo>
                  <a:lnTo>
                    <a:pt x="428244" y="104902"/>
                  </a:lnTo>
                  <a:lnTo>
                    <a:pt x="427228" y="108585"/>
                  </a:lnTo>
                  <a:lnTo>
                    <a:pt x="426720" y="112141"/>
                  </a:lnTo>
                  <a:lnTo>
                    <a:pt x="426466" y="112141"/>
                  </a:lnTo>
                  <a:lnTo>
                    <a:pt x="425831" y="107950"/>
                  </a:lnTo>
                  <a:lnTo>
                    <a:pt x="425069" y="104267"/>
                  </a:lnTo>
                  <a:lnTo>
                    <a:pt x="423837" y="100838"/>
                  </a:lnTo>
                  <a:lnTo>
                    <a:pt x="389382" y="2032"/>
                  </a:lnTo>
                  <a:lnTo>
                    <a:pt x="372999" y="2032"/>
                  </a:lnTo>
                  <a:lnTo>
                    <a:pt x="418338" y="126873"/>
                  </a:lnTo>
                  <a:lnTo>
                    <a:pt x="434467" y="126873"/>
                  </a:lnTo>
                  <a:lnTo>
                    <a:pt x="439915" y="112141"/>
                  </a:lnTo>
                  <a:lnTo>
                    <a:pt x="480695" y="2032"/>
                  </a:lnTo>
                  <a:close/>
                </a:path>
                <a:path w="600710" h="342900">
                  <a:moveTo>
                    <a:pt x="599567" y="62865"/>
                  </a:moveTo>
                  <a:lnTo>
                    <a:pt x="595439" y="36271"/>
                  </a:lnTo>
                  <a:lnTo>
                    <a:pt x="584200" y="18986"/>
                  </a:lnTo>
                  <a:lnTo>
                    <a:pt x="584200" y="63246"/>
                  </a:lnTo>
                  <a:lnTo>
                    <a:pt x="583361" y="74637"/>
                  </a:lnTo>
                  <a:lnTo>
                    <a:pt x="554202" y="110350"/>
                  </a:lnTo>
                  <a:lnTo>
                    <a:pt x="532384" y="113665"/>
                  </a:lnTo>
                  <a:lnTo>
                    <a:pt x="513715" y="113665"/>
                  </a:lnTo>
                  <a:lnTo>
                    <a:pt x="513715" y="15240"/>
                  </a:lnTo>
                  <a:lnTo>
                    <a:pt x="533273" y="15240"/>
                  </a:lnTo>
                  <a:lnTo>
                    <a:pt x="555586" y="18249"/>
                  </a:lnTo>
                  <a:lnTo>
                    <a:pt x="571500" y="27241"/>
                  </a:lnTo>
                  <a:lnTo>
                    <a:pt x="581025" y="42252"/>
                  </a:lnTo>
                  <a:lnTo>
                    <a:pt x="584200" y="63246"/>
                  </a:lnTo>
                  <a:lnTo>
                    <a:pt x="584200" y="18986"/>
                  </a:lnTo>
                  <a:lnTo>
                    <a:pt x="583082" y="17259"/>
                  </a:lnTo>
                  <a:lnTo>
                    <a:pt x="579450" y="15240"/>
                  </a:lnTo>
                  <a:lnTo>
                    <a:pt x="562483" y="5842"/>
                  </a:lnTo>
                  <a:lnTo>
                    <a:pt x="533654" y="2032"/>
                  </a:lnTo>
                  <a:lnTo>
                    <a:pt x="499110" y="2032"/>
                  </a:lnTo>
                  <a:lnTo>
                    <a:pt x="499110" y="126873"/>
                  </a:lnTo>
                  <a:lnTo>
                    <a:pt x="532257" y="126873"/>
                  </a:lnTo>
                  <a:lnTo>
                    <a:pt x="546823" y="125780"/>
                  </a:lnTo>
                  <a:lnTo>
                    <a:pt x="559854" y="122504"/>
                  </a:lnTo>
                  <a:lnTo>
                    <a:pt x="571347" y="117017"/>
                  </a:lnTo>
                  <a:lnTo>
                    <a:pt x="575678" y="113665"/>
                  </a:lnTo>
                  <a:lnTo>
                    <a:pt x="581279" y="109347"/>
                  </a:lnTo>
                  <a:lnTo>
                    <a:pt x="589280" y="99872"/>
                  </a:lnTo>
                  <a:lnTo>
                    <a:pt x="594995" y="88963"/>
                  </a:lnTo>
                  <a:lnTo>
                    <a:pt x="598424" y="76631"/>
                  </a:lnTo>
                  <a:lnTo>
                    <a:pt x="599567" y="62865"/>
                  </a:lnTo>
                  <a:close/>
                </a:path>
                <a:path w="600710" h="342900">
                  <a:moveTo>
                    <a:pt x="600329" y="340233"/>
                  </a:moveTo>
                  <a:lnTo>
                    <a:pt x="586892" y="305308"/>
                  </a:lnTo>
                  <a:lnTo>
                    <a:pt x="581812" y="292100"/>
                  </a:lnTo>
                  <a:lnTo>
                    <a:pt x="566166" y="251421"/>
                  </a:lnTo>
                  <a:lnTo>
                    <a:pt x="566166" y="292100"/>
                  </a:lnTo>
                  <a:lnTo>
                    <a:pt x="522859" y="292100"/>
                  </a:lnTo>
                  <a:lnTo>
                    <a:pt x="542290" y="238887"/>
                  </a:lnTo>
                  <a:lnTo>
                    <a:pt x="543052" y="236855"/>
                  </a:lnTo>
                  <a:lnTo>
                    <a:pt x="543687" y="234061"/>
                  </a:lnTo>
                  <a:lnTo>
                    <a:pt x="544195" y="230505"/>
                  </a:lnTo>
                  <a:lnTo>
                    <a:pt x="544576" y="230505"/>
                  </a:lnTo>
                  <a:lnTo>
                    <a:pt x="545211" y="234315"/>
                  </a:lnTo>
                  <a:lnTo>
                    <a:pt x="545846" y="237109"/>
                  </a:lnTo>
                  <a:lnTo>
                    <a:pt x="546481" y="238887"/>
                  </a:lnTo>
                  <a:lnTo>
                    <a:pt x="566166" y="292100"/>
                  </a:lnTo>
                  <a:lnTo>
                    <a:pt x="566166" y="251421"/>
                  </a:lnTo>
                  <a:lnTo>
                    <a:pt x="558126" y="230505"/>
                  </a:lnTo>
                  <a:lnTo>
                    <a:pt x="552323" y="215392"/>
                  </a:lnTo>
                  <a:lnTo>
                    <a:pt x="537083" y="215392"/>
                  </a:lnTo>
                  <a:lnTo>
                    <a:pt x="489204" y="340233"/>
                  </a:lnTo>
                  <a:lnTo>
                    <a:pt x="505460" y="340233"/>
                  </a:lnTo>
                  <a:lnTo>
                    <a:pt x="517906" y="305308"/>
                  </a:lnTo>
                  <a:lnTo>
                    <a:pt x="570865" y="305308"/>
                  </a:lnTo>
                  <a:lnTo>
                    <a:pt x="584073" y="340233"/>
                  </a:lnTo>
                  <a:lnTo>
                    <a:pt x="600329" y="340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2952" y="4889245"/>
              <a:ext cx="1877060" cy="1723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680963" y="482841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6476" y="6350"/>
                  </a:lnTo>
                  <a:lnTo>
                    <a:pt x="2159" y="10668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10795" y="41910"/>
                  </a:lnTo>
                  <a:lnTo>
                    <a:pt x="16001" y="44068"/>
                  </a:lnTo>
                  <a:lnTo>
                    <a:pt x="28066" y="44068"/>
                  </a:lnTo>
                  <a:lnTo>
                    <a:pt x="33274" y="41910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668"/>
                  </a:lnTo>
                  <a:lnTo>
                    <a:pt x="37591" y="6350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4333" y="4788026"/>
              <a:ext cx="163194" cy="12484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80964" y="4780914"/>
              <a:ext cx="1085215" cy="305435"/>
            </a:xfrm>
            <a:custGeom>
              <a:avLst/>
              <a:gdLst/>
              <a:ahLst/>
              <a:cxnLst/>
              <a:rect l="l" t="t" r="r" b="b"/>
              <a:pathLst>
                <a:path w="1085215" h="305435">
                  <a:moveTo>
                    <a:pt x="44069" y="276733"/>
                  </a:moveTo>
                  <a:lnTo>
                    <a:pt x="41910" y="271526"/>
                  </a:lnTo>
                  <a:lnTo>
                    <a:pt x="37592" y="267208"/>
                  </a:lnTo>
                  <a:lnTo>
                    <a:pt x="33274" y="263017"/>
                  </a:lnTo>
                  <a:lnTo>
                    <a:pt x="28067" y="260858"/>
                  </a:lnTo>
                  <a:lnTo>
                    <a:pt x="21971" y="260858"/>
                  </a:lnTo>
                  <a:lnTo>
                    <a:pt x="16002" y="260858"/>
                  </a:lnTo>
                  <a:lnTo>
                    <a:pt x="10795" y="263017"/>
                  </a:lnTo>
                  <a:lnTo>
                    <a:pt x="6477" y="267208"/>
                  </a:lnTo>
                  <a:lnTo>
                    <a:pt x="2159" y="271526"/>
                  </a:lnTo>
                  <a:lnTo>
                    <a:pt x="0" y="276733"/>
                  </a:lnTo>
                  <a:lnTo>
                    <a:pt x="0" y="288925"/>
                  </a:lnTo>
                  <a:lnTo>
                    <a:pt x="2159" y="294132"/>
                  </a:lnTo>
                  <a:lnTo>
                    <a:pt x="10795" y="302768"/>
                  </a:lnTo>
                  <a:lnTo>
                    <a:pt x="16002" y="304927"/>
                  </a:lnTo>
                  <a:lnTo>
                    <a:pt x="28067" y="304927"/>
                  </a:lnTo>
                  <a:lnTo>
                    <a:pt x="33274" y="302768"/>
                  </a:lnTo>
                  <a:lnTo>
                    <a:pt x="41910" y="294132"/>
                  </a:lnTo>
                  <a:lnTo>
                    <a:pt x="44069" y="288925"/>
                  </a:lnTo>
                  <a:lnTo>
                    <a:pt x="44069" y="276733"/>
                  </a:lnTo>
                  <a:close/>
                </a:path>
                <a:path w="1085215" h="305435">
                  <a:moveTo>
                    <a:pt x="524548" y="76657"/>
                  </a:moveTo>
                  <a:lnTo>
                    <a:pt x="477012" y="76657"/>
                  </a:lnTo>
                  <a:lnTo>
                    <a:pt x="477012" y="87884"/>
                  </a:lnTo>
                  <a:lnTo>
                    <a:pt x="524548" y="87884"/>
                  </a:lnTo>
                  <a:lnTo>
                    <a:pt x="524548" y="76657"/>
                  </a:lnTo>
                  <a:close/>
                </a:path>
                <a:path w="1085215" h="305435">
                  <a:moveTo>
                    <a:pt x="626618" y="42799"/>
                  </a:moveTo>
                  <a:lnTo>
                    <a:pt x="612394" y="42799"/>
                  </a:lnTo>
                  <a:lnTo>
                    <a:pt x="612394" y="55245"/>
                  </a:lnTo>
                  <a:lnTo>
                    <a:pt x="612394" y="71501"/>
                  </a:lnTo>
                  <a:lnTo>
                    <a:pt x="612394" y="100584"/>
                  </a:lnTo>
                  <a:lnTo>
                    <a:pt x="609854" y="107823"/>
                  </a:lnTo>
                  <a:lnTo>
                    <a:pt x="604774" y="113538"/>
                  </a:lnTo>
                  <a:lnTo>
                    <a:pt x="599821" y="119253"/>
                  </a:lnTo>
                  <a:lnTo>
                    <a:pt x="593344" y="122047"/>
                  </a:lnTo>
                  <a:lnTo>
                    <a:pt x="577342" y="122047"/>
                  </a:lnTo>
                  <a:lnTo>
                    <a:pt x="570992" y="119126"/>
                  </a:lnTo>
                  <a:lnTo>
                    <a:pt x="566293" y="113157"/>
                  </a:lnTo>
                  <a:lnTo>
                    <a:pt x="561467" y="107188"/>
                  </a:lnTo>
                  <a:lnTo>
                    <a:pt x="559054" y="99187"/>
                  </a:lnTo>
                  <a:lnTo>
                    <a:pt x="559054" y="89281"/>
                  </a:lnTo>
                  <a:lnTo>
                    <a:pt x="578485" y="52705"/>
                  </a:lnTo>
                  <a:lnTo>
                    <a:pt x="594360" y="52705"/>
                  </a:lnTo>
                  <a:lnTo>
                    <a:pt x="600329" y="55245"/>
                  </a:lnTo>
                  <a:lnTo>
                    <a:pt x="609981" y="65405"/>
                  </a:lnTo>
                  <a:lnTo>
                    <a:pt x="612394" y="71501"/>
                  </a:lnTo>
                  <a:lnTo>
                    <a:pt x="612394" y="55245"/>
                  </a:lnTo>
                  <a:lnTo>
                    <a:pt x="612013" y="55245"/>
                  </a:lnTo>
                  <a:lnTo>
                    <a:pt x="610019" y="52705"/>
                  </a:lnTo>
                  <a:lnTo>
                    <a:pt x="607047" y="48920"/>
                  </a:lnTo>
                  <a:lnTo>
                    <a:pt x="600938" y="44386"/>
                  </a:lnTo>
                  <a:lnTo>
                    <a:pt x="593661" y="41681"/>
                  </a:lnTo>
                  <a:lnTo>
                    <a:pt x="585216" y="40767"/>
                  </a:lnTo>
                  <a:lnTo>
                    <a:pt x="576262" y="41605"/>
                  </a:lnTo>
                  <a:lnTo>
                    <a:pt x="547192" y="69913"/>
                  </a:lnTo>
                  <a:lnTo>
                    <a:pt x="544449" y="90297"/>
                  </a:lnTo>
                  <a:lnTo>
                    <a:pt x="545084" y="99796"/>
                  </a:lnTo>
                  <a:lnTo>
                    <a:pt x="573443" y="133375"/>
                  </a:lnTo>
                  <a:lnTo>
                    <a:pt x="581406" y="134112"/>
                  </a:lnTo>
                  <a:lnTo>
                    <a:pt x="590956" y="133045"/>
                  </a:lnTo>
                  <a:lnTo>
                    <a:pt x="599224" y="129832"/>
                  </a:lnTo>
                  <a:lnTo>
                    <a:pt x="606247" y="124472"/>
                  </a:lnTo>
                  <a:lnTo>
                    <a:pt x="608101" y="122047"/>
                  </a:lnTo>
                  <a:lnTo>
                    <a:pt x="612013" y="116967"/>
                  </a:lnTo>
                  <a:lnTo>
                    <a:pt x="612394" y="116967"/>
                  </a:lnTo>
                  <a:lnTo>
                    <a:pt x="612292" y="127419"/>
                  </a:lnTo>
                  <a:lnTo>
                    <a:pt x="610323" y="142087"/>
                  </a:lnTo>
                  <a:lnTo>
                    <a:pt x="604139" y="153047"/>
                  </a:lnTo>
                  <a:lnTo>
                    <a:pt x="593852" y="159613"/>
                  </a:lnTo>
                  <a:lnTo>
                    <a:pt x="579501" y="161798"/>
                  </a:lnTo>
                  <a:lnTo>
                    <a:pt x="572541" y="161277"/>
                  </a:lnTo>
                  <a:lnTo>
                    <a:pt x="565416" y="159702"/>
                  </a:lnTo>
                  <a:lnTo>
                    <a:pt x="558114" y="157086"/>
                  </a:lnTo>
                  <a:lnTo>
                    <a:pt x="550672" y="153416"/>
                  </a:lnTo>
                  <a:lnTo>
                    <a:pt x="550672" y="167640"/>
                  </a:lnTo>
                  <a:lnTo>
                    <a:pt x="557123" y="170408"/>
                  </a:lnTo>
                  <a:lnTo>
                    <a:pt x="564095" y="172389"/>
                  </a:lnTo>
                  <a:lnTo>
                    <a:pt x="571601" y="173596"/>
                  </a:lnTo>
                  <a:lnTo>
                    <a:pt x="579628" y="173990"/>
                  </a:lnTo>
                  <a:lnTo>
                    <a:pt x="600202" y="170929"/>
                  </a:lnTo>
                  <a:lnTo>
                    <a:pt x="614730" y="161798"/>
                  </a:lnTo>
                  <a:lnTo>
                    <a:pt x="614883" y="161709"/>
                  </a:lnTo>
                  <a:lnTo>
                    <a:pt x="623684" y="146354"/>
                  </a:lnTo>
                  <a:lnTo>
                    <a:pt x="626618" y="124841"/>
                  </a:lnTo>
                  <a:lnTo>
                    <a:pt x="626618" y="116967"/>
                  </a:lnTo>
                  <a:lnTo>
                    <a:pt x="626618" y="55245"/>
                  </a:lnTo>
                  <a:lnTo>
                    <a:pt x="626618" y="42799"/>
                  </a:lnTo>
                  <a:close/>
                </a:path>
                <a:path w="1085215" h="305435">
                  <a:moveTo>
                    <a:pt x="702183" y="42545"/>
                  </a:moveTo>
                  <a:lnTo>
                    <a:pt x="700151" y="41656"/>
                  </a:lnTo>
                  <a:lnTo>
                    <a:pt x="697357" y="41275"/>
                  </a:lnTo>
                  <a:lnTo>
                    <a:pt x="688467" y="41275"/>
                  </a:lnTo>
                  <a:lnTo>
                    <a:pt x="670306" y="61214"/>
                  </a:lnTo>
                  <a:lnTo>
                    <a:pt x="669925" y="61214"/>
                  </a:lnTo>
                  <a:lnTo>
                    <a:pt x="669925" y="42799"/>
                  </a:lnTo>
                  <a:lnTo>
                    <a:pt x="655701" y="42799"/>
                  </a:lnTo>
                  <a:lnTo>
                    <a:pt x="655701" y="131953"/>
                  </a:lnTo>
                  <a:lnTo>
                    <a:pt x="669925" y="131953"/>
                  </a:lnTo>
                  <a:lnTo>
                    <a:pt x="669925" y="76581"/>
                  </a:lnTo>
                  <a:lnTo>
                    <a:pt x="671957" y="68834"/>
                  </a:lnTo>
                  <a:lnTo>
                    <a:pt x="677405" y="61214"/>
                  </a:lnTo>
                  <a:lnTo>
                    <a:pt x="680212" y="57277"/>
                  </a:lnTo>
                  <a:lnTo>
                    <a:pt x="685292" y="54356"/>
                  </a:lnTo>
                  <a:lnTo>
                    <a:pt x="696087" y="54356"/>
                  </a:lnTo>
                  <a:lnTo>
                    <a:pt x="699643" y="55372"/>
                  </a:lnTo>
                  <a:lnTo>
                    <a:pt x="702183" y="57277"/>
                  </a:lnTo>
                  <a:lnTo>
                    <a:pt x="702183" y="54356"/>
                  </a:lnTo>
                  <a:lnTo>
                    <a:pt x="702183" y="42545"/>
                  </a:lnTo>
                  <a:close/>
                </a:path>
                <a:path w="1085215" h="305435">
                  <a:moveTo>
                    <a:pt x="796798" y="87122"/>
                  </a:moveTo>
                  <a:lnTo>
                    <a:pt x="785317" y="52705"/>
                  </a:lnTo>
                  <a:lnTo>
                    <a:pt x="782154" y="49974"/>
                  </a:lnTo>
                  <a:lnTo>
                    <a:pt x="782154" y="87122"/>
                  </a:lnTo>
                  <a:lnTo>
                    <a:pt x="782142" y="88392"/>
                  </a:lnTo>
                  <a:lnTo>
                    <a:pt x="762635" y="122047"/>
                  </a:lnTo>
                  <a:lnTo>
                    <a:pt x="744347" y="122047"/>
                  </a:lnTo>
                  <a:lnTo>
                    <a:pt x="723671" y="88392"/>
                  </a:lnTo>
                  <a:lnTo>
                    <a:pt x="723684" y="87122"/>
                  </a:lnTo>
                  <a:lnTo>
                    <a:pt x="744220" y="52705"/>
                  </a:lnTo>
                  <a:lnTo>
                    <a:pt x="780300" y="72796"/>
                  </a:lnTo>
                  <a:lnTo>
                    <a:pt x="782154" y="87122"/>
                  </a:lnTo>
                  <a:lnTo>
                    <a:pt x="782154" y="49974"/>
                  </a:lnTo>
                  <a:lnTo>
                    <a:pt x="779449" y="47637"/>
                  </a:lnTo>
                  <a:lnTo>
                    <a:pt x="772198" y="43815"/>
                  </a:lnTo>
                  <a:lnTo>
                    <a:pt x="763879" y="41529"/>
                  </a:lnTo>
                  <a:lnTo>
                    <a:pt x="754507" y="40767"/>
                  </a:lnTo>
                  <a:lnTo>
                    <a:pt x="744575" y="41554"/>
                  </a:lnTo>
                  <a:lnTo>
                    <a:pt x="712101" y="68440"/>
                  </a:lnTo>
                  <a:lnTo>
                    <a:pt x="709041" y="88392"/>
                  </a:lnTo>
                  <a:lnTo>
                    <a:pt x="709777" y="98259"/>
                  </a:lnTo>
                  <a:lnTo>
                    <a:pt x="734644" y="130975"/>
                  </a:lnTo>
                  <a:lnTo>
                    <a:pt x="752348" y="134112"/>
                  </a:lnTo>
                  <a:lnTo>
                    <a:pt x="762012" y="133311"/>
                  </a:lnTo>
                  <a:lnTo>
                    <a:pt x="770636" y="130898"/>
                  </a:lnTo>
                  <a:lnTo>
                    <a:pt x="778205" y="126885"/>
                  </a:lnTo>
                  <a:lnTo>
                    <a:pt x="783844" y="122047"/>
                  </a:lnTo>
                  <a:lnTo>
                    <a:pt x="784733" y="121285"/>
                  </a:lnTo>
                  <a:lnTo>
                    <a:pt x="789990" y="114287"/>
                  </a:lnTo>
                  <a:lnTo>
                    <a:pt x="793762" y="106260"/>
                  </a:lnTo>
                  <a:lnTo>
                    <a:pt x="796036" y="97193"/>
                  </a:lnTo>
                  <a:lnTo>
                    <a:pt x="796798" y="87122"/>
                  </a:lnTo>
                  <a:close/>
                </a:path>
                <a:path w="1085215" h="305435">
                  <a:moveTo>
                    <a:pt x="932561" y="42799"/>
                  </a:moveTo>
                  <a:lnTo>
                    <a:pt x="918464" y="42799"/>
                  </a:lnTo>
                  <a:lnTo>
                    <a:pt x="900430" y="110109"/>
                  </a:lnTo>
                  <a:lnTo>
                    <a:pt x="899541" y="113157"/>
                  </a:lnTo>
                  <a:lnTo>
                    <a:pt x="899033" y="115824"/>
                  </a:lnTo>
                  <a:lnTo>
                    <a:pt x="898906" y="118110"/>
                  </a:lnTo>
                  <a:lnTo>
                    <a:pt x="898258" y="118110"/>
                  </a:lnTo>
                  <a:lnTo>
                    <a:pt x="897851" y="114554"/>
                  </a:lnTo>
                  <a:lnTo>
                    <a:pt x="897509" y="112141"/>
                  </a:lnTo>
                  <a:lnTo>
                    <a:pt x="896797" y="109855"/>
                  </a:lnTo>
                  <a:lnTo>
                    <a:pt x="883145" y="59944"/>
                  </a:lnTo>
                  <a:lnTo>
                    <a:pt x="878459" y="42799"/>
                  </a:lnTo>
                  <a:lnTo>
                    <a:pt x="865378" y="42799"/>
                  </a:lnTo>
                  <a:lnTo>
                    <a:pt x="843915" y="112649"/>
                  </a:lnTo>
                  <a:lnTo>
                    <a:pt x="843407" y="115316"/>
                  </a:lnTo>
                  <a:lnTo>
                    <a:pt x="843280" y="117856"/>
                  </a:lnTo>
                  <a:lnTo>
                    <a:pt x="842505" y="117856"/>
                  </a:lnTo>
                  <a:lnTo>
                    <a:pt x="842391" y="114554"/>
                  </a:lnTo>
                  <a:lnTo>
                    <a:pt x="841883" y="111887"/>
                  </a:lnTo>
                  <a:lnTo>
                    <a:pt x="841375" y="109855"/>
                  </a:lnTo>
                  <a:lnTo>
                    <a:pt x="822960" y="42799"/>
                  </a:lnTo>
                  <a:lnTo>
                    <a:pt x="807974" y="42799"/>
                  </a:lnTo>
                  <a:lnTo>
                    <a:pt x="834885" y="131953"/>
                  </a:lnTo>
                  <a:lnTo>
                    <a:pt x="849249" y="131953"/>
                  </a:lnTo>
                  <a:lnTo>
                    <a:pt x="853630" y="117856"/>
                  </a:lnTo>
                  <a:lnTo>
                    <a:pt x="870204" y="64643"/>
                  </a:lnTo>
                  <a:lnTo>
                    <a:pt x="870839" y="61976"/>
                  </a:lnTo>
                  <a:lnTo>
                    <a:pt x="870966" y="59944"/>
                  </a:lnTo>
                  <a:lnTo>
                    <a:pt x="871334" y="59944"/>
                  </a:lnTo>
                  <a:lnTo>
                    <a:pt x="871601" y="62992"/>
                  </a:lnTo>
                  <a:lnTo>
                    <a:pt x="871982" y="65786"/>
                  </a:lnTo>
                  <a:lnTo>
                    <a:pt x="872731" y="68199"/>
                  </a:lnTo>
                  <a:lnTo>
                    <a:pt x="891032" y="131953"/>
                  </a:lnTo>
                  <a:lnTo>
                    <a:pt x="905891" y="131953"/>
                  </a:lnTo>
                  <a:lnTo>
                    <a:pt x="910031" y="118110"/>
                  </a:lnTo>
                  <a:lnTo>
                    <a:pt x="932561" y="42799"/>
                  </a:lnTo>
                  <a:close/>
                </a:path>
                <a:path w="1085215" h="305435">
                  <a:moveTo>
                    <a:pt x="991235" y="42799"/>
                  </a:moveTo>
                  <a:lnTo>
                    <a:pt x="968756" y="42799"/>
                  </a:lnTo>
                  <a:lnTo>
                    <a:pt x="968756" y="16510"/>
                  </a:lnTo>
                  <a:lnTo>
                    <a:pt x="954405" y="21082"/>
                  </a:lnTo>
                  <a:lnTo>
                    <a:pt x="954405" y="42799"/>
                  </a:lnTo>
                  <a:lnTo>
                    <a:pt x="939165" y="42799"/>
                  </a:lnTo>
                  <a:lnTo>
                    <a:pt x="939165" y="54991"/>
                  </a:lnTo>
                  <a:lnTo>
                    <a:pt x="954405" y="54991"/>
                  </a:lnTo>
                  <a:lnTo>
                    <a:pt x="954405" y="107823"/>
                  </a:lnTo>
                  <a:lnTo>
                    <a:pt x="955878" y="119240"/>
                  </a:lnTo>
                  <a:lnTo>
                    <a:pt x="960285" y="127368"/>
                  </a:lnTo>
                  <a:lnTo>
                    <a:pt x="967638" y="132245"/>
                  </a:lnTo>
                  <a:lnTo>
                    <a:pt x="977900" y="133858"/>
                  </a:lnTo>
                  <a:lnTo>
                    <a:pt x="983361" y="133858"/>
                  </a:lnTo>
                  <a:lnTo>
                    <a:pt x="987806" y="132969"/>
                  </a:lnTo>
                  <a:lnTo>
                    <a:pt x="991235" y="131064"/>
                  </a:lnTo>
                  <a:lnTo>
                    <a:pt x="991235" y="121920"/>
                  </a:lnTo>
                  <a:lnTo>
                    <a:pt x="991235" y="118872"/>
                  </a:lnTo>
                  <a:lnTo>
                    <a:pt x="988568" y="120904"/>
                  </a:lnTo>
                  <a:lnTo>
                    <a:pt x="985520" y="121920"/>
                  </a:lnTo>
                  <a:lnTo>
                    <a:pt x="977138" y="121920"/>
                  </a:lnTo>
                  <a:lnTo>
                    <a:pt x="973836" y="120650"/>
                  </a:lnTo>
                  <a:lnTo>
                    <a:pt x="971804" y="118110"/>
                  </a:lnTo>
                  <a:lnTo>
                    <a:pt x="969759" y="115443"/>
                  </a:lnTo>
                  <a:lnTo>
                    <a:pt x="968756" y="111252"/>
                  </a:lnTo>
                  <a:lnTo>
                    <a:pt x="968756" y="54991"/>
                  </a:lnTo>
                  <a:lnTo>
                    <a:pt x="991235" y="54991"/>
                  </a:lnTo>
                  <a:lnTo>
                    <a:pt x="991235" y="42799"/>
                  </a:lnTo>
                  <a:close/>
                </a:path>
                <a:path w="1085215" h="305435">
                  <a:moveTo>
                    <a:pt x="1084834" y="77089"/>
                  </a:moveTo>
                  <a:lnTo>
                    <a:pt x="1054608" y="40767"/>
                  </a:lnTo>
                  <a:lnTo>
                    <a:pt x="1045692" y="41821"/>
                  </a:lnTo>
                  <a:lnTo>
                    <a:pt x="1037856" y="44983"/>
                  </a:lnTo>
                  <a:lnTo>
                    <a:pt x="1031074" y="50253"/>
                  </a:lnTo>
                  <a:lnTo>
                    <a:pt x="1025398" y="57658"/>
                  </a:lnTo>
                  <a:lnTo>
                    <a:pt x="1025017" y="57658"/>
                  </a:lnTo>
                  <a:lnTo>
                    <a:pt x="1025017" y="0"/>
                  </a:lnTo>
                  <a:lnTo>
                    <a:pt x="1010793" y="0"/>
                  </a:lnTo>
                  <a:lnTo>
                    <a:pt x="1010793" y="131953"/>
                  </a:lnTo>
                  <a:lnTo>
                    <a:pt x="1025017" y="131953"/>
                  </a:lnTo>
                  <a:lnTo>
                    <a:pt x="1025017" y="73025"/>
                  </a:lnTo>
                  <a:lnTo>
                    <a:pt x="1027430" y="66167"/>
                  </a:lnTo>
                  <a:lnTo>
                    <a:pt x="1032256" y="60833"/>
                  </a:lnTo>
                  <a:lnTo>
                    <a:pt x="1035050" y="57658"/>
                  </a:lnTo>
                  <a:lnTo>
                    <a:pt x="1036955" y="55499"/>
                  </a:lnTo>
                  <a:lnTo>
                    <a:pt x="1042797" y="52705"/>
                  </a:lnTo>
                  <a:lnTo>
                    <a:pt x="1049782" y="52705"/>
                  </a:lnTo>
                  <a:lnTo>
                    <a:pt x="1058849" y="54470"/>
                  </a:lnTo>
                  <a:lnTo>
                    <a:pt x="1065314" y="59728"/>
                  </a:lnTo>
                  <a:lnTo>
                    <a:pt x="1069187" y="68465"/>
                  </a:lnTo>
                  <a:lnTo>
                    <a:pt x="1070483" y="80645"/>
                  </a:lnTo>
                  <a:lnTo>
                    <a:pt x="1070483" y="131953"/>
                  </a:lnTo>
                  <a:lnTo>
                    <a:pt x="1084834" y="131953"/>
                  </a:lnTo>
                  <a:lnTo>
                    <a:pt x="1084834" y="77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9856" y="4994275"/>
              <a:ext cx="1309877" cy="134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2952" y="5734354"/>
              <a:ext cx="1101852" cy="13242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80963" y="535343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2159" y="10795"/>
                  </a:lnTo>
                  <a:lnTo>
                    <a:pt x="0" y="15875"/>
                  </a:lnTo>
                  <a:lnTo>
                    <a:pt x="0" y="28067"/>
                  </a:lnTo>
                  <a:lnTo>
                    <a:pt x="2159" y="33274"/>
                  </a:lnTo>
                  <a:lnTo>
                    <a:pt x="6476" y="37592"/>
                  </a:lnTo>
                  <a:lnTo>
                    <a:pt x="10795" y="42037"/>
                  </a:lnTo>
                  <a:lnTo>
                    <a:pt x="16001" y="44196"/>
                  </a:lnTo>
                  <a:lnTo>
                    <a:pt x="28066" y="44196"/>
                  </a:lnTo>
                  <a:lnTo>
                    <a:pt x="33274" y="42037"/>
                  </a:lnTo>
                  <a:lnTo>
                    <a:pt x="37591" y="37592"/>
                  </a:lnTo>
                  <a:lnTo>
                    <a:pt x="41910" y="33274"/>
                  </a:lnTo>
                  <a:lnTo>
                    <a:pt x="44069" y="28067"/>
                  </a:lnTo>
                  <a:lnTo>
                    <a:pt x="44069" y="15875"/>
                  </a:lnTo>
                  <a:lnTo>
                    <a:pt x="41910" y="10795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8492" y="5307583"/>
              <a:ext cx="1446022" cy="1723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680963" y="556679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59"/>
                  </a:lnTo>
                  <a:lnTo>
                    <a:pt x="2159" y="10795"/>
                  </a:lnTo>
                  <a:lnTo>
                    <a:pt x="0" y="1587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875"/>
                  </a:lnTo>
                  <a:lnTo>
                    <a:pt x="41910" y="10795"/>
                  </a:lnTo>
                  <a:lnTo>
                    <a:pt x="33274" y="2159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66206" y="5519293"/>
              <a:ext cx="933196" cy="1341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80963" y="578015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68492" y="5730785"/>
              <a:ext cx="1443989" cy="17586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680963" y="599351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74333" y="5946063"/>
              <a:ext cx="1427480" cy="1739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80963" y="62068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066" y="0"/>
                  </a:moveTo>
                  <a:lnTo>
                    <a:pt x="21971" y="0"/>
                  </a:lnTo>
                  <a:lnTo>
                    <a:pt x="16001" y="0"/>
                  </a:lnTo>
                  <a:lnTo>
                    <a:pt x="10795" y="2146"/>
                  </a:lnTo>
                  <a:lnTo>
                    <a:pt x="2159" y="10731"/>
                  </a:lnTo>
                  <a:lnTo>
                    <a:pt x="0" y="15925"/>
                  </a:lnTo>
                  <a:lnTo>
                    <a:pt x="0" y="28117"/>
                  </a:lnTo>
                  <a:lnTo>
                    <a:pt x="2159" y="33324"/>
                  </a:lnTo>
                  <a:lnTo>
                    <a:pt x="10795" y="41973"/>
                  </a:lnTo>
                  <a:lnTo>
                    <a:pt x="16001" y="44145"/>
                  </a:lnTo>
                  <a:lnTo>
                    <a:pt x="28066" y="44145"/>
                  </a:lnTo>
                  <a:lnTo>
                    <a:pt x="33274" y="41973"/>
                  </a:lnTo>
                  <a:lnTo>
                    <a:pt x="41910" y="33324"/>
                  </a:lnTo>
                  <a:lnTo>
                    <a:pt x="44069" y="28117"/>
                  </a:lnTo>
                  <a:lnTo>
                    <a:pt x="44069" y="15925"/>
                  </a:lnTo>
                  <a:lnTo>
                    <a:pt x="41910" y="10731"/>
                  </a:lnTo>
                  <a:lnTo>
                    <a:pt x="33274" y="2146"/>
                  </a:lnTo>
                  <a:lnTo>
                    <a:pt x="28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74333" y="6159423"/>
              <a:ext cx="1929891" cy="17395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595628" y="1438655"/>
              <a:ext cx="1353820" cy="4936490"/>
            </a:xfrm>
            <a:custGeom>
              <a:avLst/>
              <a:gdLst/>
              <a:ahLst/>
              <a:cxnLst/>
              <a:rect l="l" t="t" r="r" b="b"/>
              <a:pathLst>
                <a:path w="1353820" h="4936490">
                  <a:moveTo>
                    <a:pt x="1351788" y="0"/>
                  </a:moveTo>
                  <a:lnTo>
                    <a:pt x="0" y="1773936"/>
                  </a:lnTo>
                  <a:lnTo>
                    <a:pt x="1351788" y="1773936"/>
                  </a:lnTo>
                  <a:lnTo>
                    <a:pt x="1351788" y="0"/>
                  </a:lnTo>
                  <a:close/>
                </a:path>
                <a:path w="1353820" h="4936490">
                  <a:moveTo>
                    <a:pt x="1353312" y="2915412"/>
                  </a:moveTo>
                  <a:lnTo>
                    <a:pt x="1524" y="2915412"/>
                  </a:lnTo>
                  <a:lnTo>
                    <a:pt x="1353312" y="4936236"/>
                  </a:lnTo>
                  <a:lnTo>
                    <a:pt x="1353312" y="2915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14884" y="3185160"/>
            <a:ext cx="2733040" cy="11766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79400" rIns="0" bIns="0" rtlCol="0">
            <a:spAutoFit/>
          </a:bodyPr>
          <a:lstStyle/>
          <a:p>
            <a:pPr marL="182245" marR="1310005">
              <a:lnSpc>
                <a:spcPts val="2160"/>
              </a:lnSpc>
              <a:spcBef>
                <a:spcPts val="2200"/>
              </a:spcBef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ML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Algor</a:t>
            </a:r>
            <a:r>
              <a:rPr sz="20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ms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13715" y="313690"/>
            <a:ext cx="38131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hm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53" name="object 53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6803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1117663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relational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Traditional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DW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[existing]</a:t>
            </a:r>
            <a:endParaRPr sz="1600">
              <a:latin typeface="Segoe UI"/>
              <a:cs typeface="Segoe UI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[existing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 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PolyBase,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SQL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-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dependency</a:t>
            </a:r>
            <a:r>
              <a:rPr sz="1600" i="1" spc="-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on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the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flexible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model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(data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cells)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30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columnstore</a:t>
            </a:r>
            <a:r>
              <a:rPr sz="1600" i="1" spc="3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20" dirty="0">
                <a:latin typeface="Segoe UI"/>
                <a:cs typeface="Segoe UI"/>
              </a:rPr>
              <a:t>[new,</a:t>
            </a:r>
            <a:endParaRPr sz="1600">
              <a:latin typeface="Segoe UI"/>
              <a:cs typeface="Segoe UI"/>
            </a:endParaRPr>
          </a:p>
          <a:p>
            <a:pPr marL="354965">
              <a:lnSpc>
                <a:spcPct val="100000"/>
              </a:lnSpc>
            </a:pP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yet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in preview: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the </a:t>
            </a:r>
            <a:r>
              <a:rPr sz="1600" i="1" spc="-10" dirty="0">
                <a:latin typeface="Segoe UI"/>
                <a:cs typeface="Segoe UI"/>
              </a:rPr>
              <a:t>ability</a:t>
            </a:r>
            <a:r>
              <a:rPr sz="1600" i="1" spc="-5" dirty="0">
                <a:latin typeface="Segoe UI"/>
                <a:cs typeface="Segoe UI"/>
              </a:rPr>
              <a:t> to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query</a:t>
            </a:r>
            <a:r>
              <a:rPr sz="1600" i="1" spc="-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SQL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spc="-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other types </a:t>
            </a:r>
            <a:r>
              <a:rPr sz="1600" i="1" spc="-20" dirty="0">
                <a:latin typeface="Segoe UI"/>
                <a:cs typeface="Segoe UI"/>
              </a:rPr>
              <a:t>of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sources)</a:t>
            </a:r>
            <a:r>
              <a:rPr sz="1600" i="1" spc="-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will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come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later]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On-demand 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openrowset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relational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Gen2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[new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preview]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2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relational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database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- On-demand</a:t>
            </a:r>
            <a:r>
              <a:rPr sz="1600" i="1" spc="2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is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supported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(but </a:t>
            </a:r>
            <a:r>
              <a:rPr sz="1600" i="1" spc="-10" dirty="0">
                <a:latin typeface="Segoe UI"/>
                <a:cs typeface="Segoe UI"/>
              </a:rPr>
              <a:t>provisioned</a:t>
            </a:r>
            <a:r>
              <a:rPr sz="1600" i="1" spc="3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can</a:t>
            </a:r>
            <a:r>
              <a:rPr sz="1600" i="1" spc="1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auto-pause)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5" dirty="0">
                <a:latin typeface="Segoe UI"/>
                <a:cs typeface="Segoe UI"/>
              </a:rPr>
              <a:t>over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ADLS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dirty="0">
                <a:latin typeface="Segoe UI"/>
                <a:cs typeface="Segoe UI"/>
              </a:rPr>
              <a:t>Gen2 </a:t>
            </a:r>
            <a:r>
              <a:rPr sz="1600" i="1" spc="-5" dirty="0">
                <a:latin typeface="Segoe UI"/>
                <a:cs typeface="Segoe UI"/>
              </a:rPr>
              <a:t>–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On-demand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spc="5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is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not</a:t>
            </a:r>
            <a:r>
              <a:rPr sz="1600" i="1" spc="2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supported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(but </a:t>
            </a:r>
            <a:r>
              <a:rPr sz="1600" i="1" spc="-10" dirty="0">
                <a:latin typeface="Segoe UI"/>
                <a:cs typeface="Segoe UI"/>
              </a:rPr>
              <a:t>provisioned</a:t>
            </a:r>
            <a:r>
              <a:rPr sz="1600" i="1" spc="3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Spark</a:t>
            </a:r>
            <a:r>
              <a:rPr sz="1600" i="1" dirty="0">
                <a:latin typeface="Segoe UI"/>
                <a:cs typeface="Segoe UI"/>
              </a:rPr>
              <a:t> </a:t>
            </a:r>
            <a:r>
              <a:rPr sz="1600" i="1" spc="-10" dirty="0">
                <a:latin typeface="Segoe UI"/>
                <a:cs typeface="Segoe UI"/>
              </a:rPr>
              <a:t>can</a:t>
            </a:r>
            <a:r>
              <a:rPr sz="1600" i="1" spc="10" dirty="0">
                <a:latin typeface="Segoe UI"/>
                <a:cs typeface="Segoe UI"/>
              </a:rPr>
              <a:t> </a:t>
            </a:r>
            <a:r>
              <a:rPr sz="1600" i="1" spc="-5" dirty="0">
                <a:latin typeface="Segoe UI"/>
                <a:cs typeface="Segoe UI"/>
              </a:rPr>
              <a:t>auto-pause)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55" y="4462398"/>
            <a:ext cx="112928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Notes: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Separation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of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state</a:t>
            </a:r>
            <a:r>
              <a:rPr sz="1200" dirty="0">
                <a:latin typeface="Segoe UI"/>
                <a:cs typeface="Segoe UI"/>
              </a:rPr>
              <a:t> (data,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metadata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transactional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logs)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compute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Queries against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loaded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into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Analytics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 are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2-3X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faster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compared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queries over external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Copy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statement: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Improved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performance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compared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PolyBase.</a:t>
            </a:r>
            <a:r>
              <a:rPr sz="1200" spc="3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used,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functional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aspects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are </a:t>
            </a:r>
            <a:r>
              <a:rPr sz="1200" dirty="0">
                <a:latin typeface="Segoe UI"/>
                <a:cs typeface="Segoe UI"/>
              </a:rPr>
              <a:t>supported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latin typeface="Segoe UI"/>
                <a:cs typeface="Segoe UI"/>
              </a:rPr>
              <a:t>Warm-up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for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first </a:t>
            </a:r>
            <a:r>
              <a:rPr sz="1200" dirty="0">
                <a:latin typeface="Segoe UI"/>
                <a:cs typeface="Segoe UI"/>
              </a:rPr>
              <a:t>on-demand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5" dirty="0">
                <a:latin typeface="Segoe UI"/>
                <a:cs typeface="Segoe UI"/>
              </a:rPr>
              <a:t>query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takes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about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30-40</a:t>
            </a:r>
            <a:r>
              <a:rPr sz="1200" spc="-5" dirty="0">
                <a:latin typeface="Segoe UI"/>
                <a:cs typeface="Segoe UI"/>
              </a:rPr>
              <a:t> seconds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Segoe UI"/>
                <a:cs typeface="Segoe UI"/>
              </a:rPr>
              <a:t>If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create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Spark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30" dirty="0">
                <a:latin typeface="Segoe UI"/>
                <a:cs typeface="Segoe UI"/>
              </a:rPr>
              <a:t>Table,</a:t>
            </a:r>
            <a:r>
              <a:rPr sz="1200" dirty="0">
                <a:latin typeface="Segoe UI"/>
                <a:cs typeface="Segoe UI"/>
              </a:rPr>
              <a:t> that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table</a:t>
            </a:r>
            <a:r>
              <a:rPr sz="1200" spc="-5" dirty="0">
                <a:latin typeface="Segoe UI"/>
                <a:cs typeface="Segoe UI"/>
              </a:rPr>
              <a:t> will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be</a:t>
            </a:r>
            <a:r>
              <a:rPr sz="1200" spc="-5" dirty="0">
                <a:latin typeface="Segoe UI"/>
                <a:cs typeface="Segoe UI"/>
              </a:rPr>
              <a:t> created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as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external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Pool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On-Demand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without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having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keep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Spark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cluster</a:t>
            </a:r>
            <a:r>
              <a:rPr sz="1200" dirty="0">
                <a:latin typeface="Segoe UI"/>
                <a:cs typeface="Segoe UI"/>
              </a:rPr>
              <a:t> up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running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Currently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on-demand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pool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by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GA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support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many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Provisioned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 may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give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better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more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predictable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performance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due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resource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reservation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latin typeface="Segoe UI"/>
                <a:cs typeface="Segoe UI"/>
              </a:rPr>
              <a:t>Existing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PolyBase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via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external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tables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not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pushdown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(#2),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but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#4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dirty="0">
                <a:latin typeface="Segoe UI"/>
                <a:cs typeface="Segoe UI"/>
              </a:rPr>
              <a:t> be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pushdown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(SQL</a:t>
            </a:r>
            <a:r>
              <a:rPr sz="1200" dirty="0">
                <a:latin typeface="Segoe UI"/>
                <a:cs typeface="Segoe UI"/>
              </a:rPr>
              <a:t> on-demand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will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push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down</a:t>
            </a:r>
            <a:r>
              <a:rPr sz="1200" spc="-5" dirty="0">
                <a:latin typeface="Segoe UI"/>
                <a:cs typeface="Segoe UI"/>
              </a:rPr>
              <a:t> queries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from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front-end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back-end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nodes)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Segoe UI"/>
                <a:cs typeface="Segoe UI"/>
              </a:rPr>
              <a:t>Supported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file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formats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are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parquet,</a:t>
            </a:r>
            <a:r>
              <a:rPr sz="1200" spc="-25" dirty="0">
                <a:latin typeface="Segoe UI"/>
                <a:cs typeface="Segoe UI"/>
              </a:rPr>
              <a:t> csv,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json</a:t>
            </a:r>
            <a:endParaRPr sz="12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b="1" i="1" spc="-5" dirty="0">
                <a:latin typeface="Segoe UI"/>
                <a:cs typeface="Segoe UI"/>
              </a:rPr>
              <a:t>Each</a:t>
            </a:r>
            <a:r>
              <a:rPr sz="1200" b="1" i="1" dirty="0">
                <a:latin typeface="Segoe UI"/>
                <a:cs typeface="Segoe UI"/>
              </a:rPr>
              <a:t> SQL pool</a:t>
            </a:r>
            <a:r>
              <a:rPr sz="1200" b="1" i="1" spc="-2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can</a:t>
            </a:r>
            <a:r>
              <a:rPr sz="1200" b="1" i="1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currently</a:t>
            </a:r>
            <a:r>
              <a:rPr sz="1200" b="1" i="1" spc="-3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only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access </a:t>
            </a:r>
            <a:r>
              <a:rPr sz="1200" b="1" i="1" spc="-5" dirty="0">
                <a:latin typeface="Segoe UI"/>
                <a:cs typeface="Segoe UI"/>
              </a:rPr>
              <a:t>tables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created within</a:t>
            </a:r>
            <a:r>
              <a:rPr sz="1200" b="1" i="1" spc="-1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its</a:t>
            </a:r>
            <a:r>
              <a:rPr sz="1200" b="1" i="1" spc="-40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pool</a:t>
            </a:r>
            <a:r>
              <a:rPr sz="1200" b="1" i="1" spc="-2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(there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is</a:t>
            </a:r>
            <a:r>
              <a:rPr sz="1200" b="1" i="1" spc="-1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one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database</a:t>
            </a:r>
            <a:r>
              <a:rPr sz="1200" b="1" i="1" spc="-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per pool),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while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on-demand</a:t>
            </a:r>
            <a:r>
              <a:rPr sz="1200" b="1" i="1" spc="-15" dirty="0">
                <a:latin typeface="Segoe UI"/>
                <a:cs typeface="Segoe UI"/>
              </a:rPr>
              <a:t> </a:t>
            </a:r>
            <a:r>
              <a:rPr sz="1200" b="1" i="1" dirty="0">
                <a:latin typeface="Segoe UI"/>
                <a:cs typeface="Segoe UI"/>
              </a:rPr>
              <a:t>SQL</a:t>
            </a:r>
            <a:r>
              <a:rPr sz="1200" b="1" i="1" spc="-5" dirty="0">
                <a:latin typeface="Segoe UI"/>
                <a:cs typeface="Segoe UI"/>
              </a:rPr>
              <a:t> can</a:t>
            </a:r>
            <a:r>
              <a:rPr sz="1200" b="1" i="1" dirty="0">
                <a:latin typeface="Segoe UI"/>
                <a:cs typeface="Segoe UI"/>
              </a:rPr>
              <a:t> not</a:t>
            </a:r>
            <a:r>
              <a:rPr sz="1200" b="1" i="1" spc="-20" dirty="0">
                <a:latin typeface="Segoe UI"/>
                <a:cs typeface="Segoe UI"/>
              </a:rPr>
              <a:t> </a:t>
            </a:r>
            <a:r>
              <a:rPr sz="1200" b="1" i="1" spc="-5" dirty="0">
                <a:latin typeface="Segoe UI"/>
                <a:cs typeface="Segoe UI"/>
              </a:rPr>
              <a:t>yet</a:t>
            </a:r>
            <a:r>
              <a:rPr sz="1200" b="1" i="1" spc="5" dirty="0">
                <a:latin typeface="Segoe UI"/>
                <a:cs typeface="Segoe UI"/>
              </a:rPr>
              <a:t> </a:t>
            </a:r>
            <a:r>
              <a:rPr sz="1200" b="1" i="1" spc="10" dirty="0">
                <a:latin typeface="Segoe UI"/>
                <a:cs typeface="Segoe UI"/>
              </a:rPr>
              <a:t>query</a:t>
            </a:r>
            <a:r>
              <a:rPr sz="1200" b="1" i="1" dirty="0">
                <a:latin typeface="Segoe UI"/>
                <a:cs typeface="Segoe UI"/>
              </a:rPr>
              <a:t> a</a:t>
            </a:r>
            <a:r>
              <a:rPr sz="1200" b="1" i="1" spc="-5" dirty="0">
                <a:latin typeface="Segoe UI"/>
                <a:cs typeface="Segoe UI"/>
              </a:rPr>
              <a:t> </a:t>
            </a:r>
            <a:r>
              <a:rPr sz="1200" b="1" i="1" spc="-10" dirty="0">
                <a:latin typeface="Segoe UI"/>
                <a:cs typeface="Segoe UI"/>
              </a:rPr>
              <a:t>database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883919"/>
            <a:ext cx="9615170" cy="5737860"/>
            <a:chOff x="1034796" y="883919"/>
            <a:chExt cx="9615170" cy="5737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" y="893063"/>
              <a:ext cx="9596628" cy="57195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9368" y="888491"/>
              <a:ext cx="9606280" cy="5728970"/>
            </a:xfrm>
            <a:custGeom>
              <a:avLst/>
              <a:gdLst/>
              <a:ahLst/>
              <a:cxnLst/>
              <a:rect l="l" t="t" r="r" b="b"/>
              <a:pathLst>
                <a:path w="9606280" h="5728970">
                  <a:moveTo>
                    <a:pt x="0" y="5728716"/>
                  </a:moveTo>
                  <a:lnTo>
                    <a:pt x="9605772" y="5728716"/>
                  </a:lnTo>
                  <a:lnTo>
                    <a:pt x="9605772" y="0"/>
                  </a:lnTo>
                  <a:lnTo>
                    <a:pt x="0" y="0"/>
                  </a:lnTo>
                  <a:lnTo>
                    <a:pt x="0" y="57287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494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Connect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AML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workspace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9092" y="4645152"/>
            <a:ext cx="477520" cy="114300"/>
          </a:xfrm>
          <a:custGeom>
            <a:avLst/>
            <a:gdLst/>
            <a:ahLst/>
            <a:cxnLst/>
            <a:rect l="l" t="t" r="r" b="b"/>
            <a:pathLst>
              <a:path w="477519" h="114300">
                <a:moveTo>
                  <a:pt x="400802" y="31278"/>
                </a:moveTo>
                <a:lnTo>
                  <a:pt x="0" y="101218"/>
                </a:lnTo>
                <a:lnTo>
                  <a:pt x="2286" y="113792"/>
                </a:lnTo>
                <a:lnTo>
                  <a:pt x="402971" y="43727"/>
                </a:lnTo>
                <a:lnTo>
                  <a:pt x="400802" y="31278"/>
                </a:lnTo>
                <a:close/>
              </a:path>
              <a:path w="477519" h="114300">
                <a:moveTo>
                  <a:pt x="470652" y="29083"/>
                </a:moveTo>
                <a:lnTo>
                  <a:pt x="413384" y="29083"/>
                </a:lnTo>
                <a:lnTo>
                  <a:pt x="415544" y="41529"/>
                </a:lnTo>
                <a:lnTo>
                  <a:pt x="402971" y="43727"/>
                </a:lnTo>
                <a:lnTo>
                  <a:pt x="408431" y="75056"/>
                </a:lnTo>
                <a:lnTo>
                  <a:pt x="470652" y="29083"/>
                </a:lnTo>
                <a:close/>
              </a:path>
              <a:path w="477519" h="114300">
                <a:moveTo>
                  <a:pt x="413384" y="29083"/>
                </a:moveTo>
                <a:lnTo>
                  <a:pt x="400802" y="31278"/>
                </a:lnTo>
                <a:lnTo>
                  <a:pt x="402971" y="43727"/>
                </a:lnTo>
                <a:lnTo>
                  <a:pt x="415544" y="41529"/>
                </a:lnTo>
                <a:lnTo>
                  <a:pt x="413384" y="29083"/>
                </a:lnTo>
                <a:close/>
              </a:path>
              <a:path w="477519" h="114300">
                <a:moveTo>
                  <a:pt x="395350" y="0"/>
                </a:moveTo>
                <a:lnTo>
                  <a:pt x="400802" y="31278"/>
                </a:lnTo>
                <a:lnTo>
                  <a:pt x="413384" y="29083"/>
                </a:lnTo>
                <a:lnTo>
                  <a:pt x="470652" y="29083"/>
                </a:lnTo>
                <a:lnTo>
                  <a:pt x="477012" y="24384"/>
                </a:lnTo>
                <a:lnTo>
                  <a:pt x="395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745" y="4550791"/>
            <a:ext cx="160718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Simple</a:t>
            </a:r>
            <a:r>
              <a:rPr sz="12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code</a:t>
            </a:r>
            <a:r>
              <a:rPr sz="1200" spc="-4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to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connect </a:t>
            </a:r>
            <a:r>
              <a:rPr sz="1200" spc="-3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workspace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3375" y="749806"/>
            <a:ext cx="10182225" cy="6085840"/>
            <a:chOff x="1103375" y="749806"/>
            <a:chExt cx="10182225" cy="6085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19" y="758950"/>
              <a:ext cx="10163556" cy="6067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7947" y="754378"/>
              <a:ext cx="10172700" cy="6076315"/>
            </a:xfrm>
            <a:custGeom>
              <a:avLst/>
              <a:gdLst/>
              <a:ahLst/>
              <a:cxnLst/>
              <a:rect l="l" t="t" r="r" b="b"/>
              <a:pathLst>
                <a:path w="10172700" h="6076315">
                  <a:moveTo>
                    <a:pt x="0" y="6076188"/>
                  </a:moveTo>
                  <a:lnTo>
                    <a:pt x="10172700" y="6076188"/>
                  </a:lnTo>
                  <a:lnTo>
                    <a:pt x="10172700" y="0"/>
                  </a:lnTo>
                  <a:lnTo>
                    <a:pt x="0" y="0"/>
                  </a:lnTo>
                  <a:lnTo>
                    <a:pt x="0" y="60761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600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Configure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AML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job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run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0235" y="46314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669" y="0"/>
                </a:moveTo>
                <a:lnTo>
                  <a:pt x="399669" y="76200"/>
                </a:lnTo>
                <a:lnTo>
                  <a:pt x="463169" y="44450"/>
                </a:lnTo>
                <a:lnTo>
                  <a:pt x="412369" y="44450"/>
                </a:lnTo>
                <a:lnTo>
                  <a:pt x="412369" y="31750"/>
                </a:lnTo>
                <a:lnTo>
                  <a:pt x="463169" y="31750"/>
                </a:lnTo>
                <a:lnTo>
                  <a:pt x="399669" y="0"/>
                </a:lnTo>
                <a:close/>
              </a:path>
              <a:path w="476250" h="76200">
                <a:moveTo>
                  <a:pt x="39966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669" y="44450"/>
                </a:lnTo>
                <a:lnTo>
                  <a:pt x="399669" y="31750"/>
                </a:lnTo>
                <a:close/>
              </a:path>
              <a:path w="476250" h="76200">
                <a:moveTo>
                  <a:pt x="463169" y="31750"/>
                </a:moveTo>
                <a:lnTo>
                  <a:pt x="412369" y="31750"/>
                </a:lnTo>
                <a:lnTo>
                  <a:pt x="412369" y="44450"/>
                </a:lnTo>
                <a:lnTo>
                  <a:pt x="463169" y="44450"/>
                </a:lnTo>
                <a:lnTo>
                  <a:pt x="475869" y="38100"/>
                </a:lnTo>
                <a:lnTo>
                  <a:pt x="463169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745" y="4550791"/>
            <a:ext cx="1744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Configuration</a:t>
            </a:r>
            <a:r>
              <a:rPr sz="1200" spc="-6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parameters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7344" y="737615"/>
            <a:ext cx="10304145" cy="6125210"/>
            <a:chOff x="847344" y="737615"/>
            <a:chExt cx="10304145" cy="6125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488" y="746757"/>
              <a:ext cx="10285475" cy="61112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916" y="742187"/>
              <a:ext cx="10294620" cy="6116320"/>
            </a:xfrm>
            <a:custGeom>
              <a:avLst/>
              <a:gdLst/>
              <a:ahLst/>
              <a:cxnLst/>
              <a:rect l="l" t="t" r="r" b="b"/>
              <a:pathLst>
                <a:path w="10294620" h="6116320">
                  <a:moveTo>
                    <a:pt x="10294620" y="6115809"/>
                  </a:moveTo>
                  <a:lnTo>
                    <a:pt x="10294620" y="0"/>
                  </a:lnTo>
                  <a:lnTo>
                    <a:pt x="0" y="0"/>
                  </a:lnTo>
                  <a:lnTo>
                    <a:pt x="0" y="6115809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236220"/>
            <a:chOff x="0" y="0"/>
            <a:chExt cx="12192000" cy="2362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36220"/>
            </a:xfrm>
            <a:custGeom>
              <a:avLst/>
              <a:gdLst/>
              <a:ahLst/>
              <a:cxnLst/>
              <a:rect l="l" t="t" r="r" b="b"/>
              <a:pathLst>
                <a:path w="12192000" h="236220">
                  <a:moveTo>
                    <a:pt x="0" y="236220"/>
                  </a:moveTo>
                  <a:lnTo>
                    <a:pt x="12192000" y="23622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38480"/>
              <a:ext cx="3061957" cy="1233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3390" y="368934"/>
            <a:ext cx="345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Notebook: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Run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AML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job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42631" y="4320540"/>
            <a:ext cx="1859280" cy="628015"/>
          </a:xfrm>
          <a:custGeom>
            <a:avLst/>
            <a:gdLst/>
            <a:ahLst/>
            <a:cxnLst/>
            <a:rect l="l" t="t" r="r" b="b"/>
            <a:pathLst>
              <a:path w="1859279" h="628014">
                <a:moveTo>
                  <a:pt x="60578" y="555117"/>
                </a:moveTo>
                <a:lnTo>
                  <a:pt x="0" y="615061"/>
                </a:lnTo>
                <a:lnTo>
                  <a:pt x="84327" y="627507"/>
                </a:lnTo>
                <a:lnTo>
                  <a:pt x="75703" y="601218"/>
                </a:lnTo>
                <a:lnTo>
                  <a:pt x="62357" y="601218"/>
                </a:lnTo>
                <a:lnTo>
                  <a:pt x="58420" y="589153"/>
                </a:lnTo>
                <a:lnTo>
                  <a:pt x="70450" y="585207"/>
                </a:lnTo>
                <a:lnTo>
                  <a:pt x="60578" y="555117"/>
                </a:lnTo>
                <a:close/>
              </a:path>
              <a:path w="1859279" h="628014">
                <a:moveTo>
                  <a:pt x="70450" y="585207"/>
                </a:moveTo>
                <a:lnTo>
                  <a:pt x="58420" y="589153"/>
                </a:lnTo>
                <a:lnTo>
                  <a:pt x="62357" y="601218"/>
                </a:lnTo>
                <a:lnTo>
                  <a:pt x="74406" y="597266"/>
                </a:lnTo>
                <a:lnTo>
                  <a:pt x="70450" y="585207"/>
                </a:lnTo>
                <a:close/>
              </a:path>
              <a:path w="1859279" h="628014">
                <a:moveTo>
                  <a:pt x="74406" y="597266"/>
                </a:moveTo>
                <a:lnTo>
                  <a:pt x="62357" y="601218"/>
                </a:lnTo>
                <a:lnTo>
                  <a:pt x="75703" y="601218"/>
                </a:lnTo>
                <a:lnTo>
                  <a:pt x="74406" y="597266"/>
                </a:lnTo>
                <a:close/>
              </a:path>
              <a:path w="1859279" h="628014">
                <a:moveTo>
                  <a:pt x="1854835" y="0"/>
                </a:moveTo>
                <a:lnTo>
                  <a:pt x="70450" y="585207"/>
                </a:lnTo>
                <a:lnTo>
                  <a:pt x="74406" y="597266"/>
                </a:lnTo>
                <a:lnTo>
                  <a:pt x="1858772" y="12065"/>
                </a:lnTo>
                <a:lnTo>
                  <a:pt x="18548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71456" y="4207891"/>
            <a:ext cx="1588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ML</a:t>
            </a:r>
            <a:r>
              <a:rPr sz="12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job</a:t>
            </a:r>
            <a:r>
              <a:rPr sz="1200" spc="-4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execution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result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735266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5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se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ri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y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com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p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li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nc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951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rpr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88" y="655320"/>
            <a:ext cx="12174220" cy="6202680"/>
            <a:chOff x="18288" y="655320"/>
            <a:chExt cx="12174220" cy="6202680"/>
          </a:xfrm>
        </p:grpSpPr>
        <p:sp>
          <p:nvSpPr>
            <p:cNvPr id="4" name="object 4"/>
            <p:cNvSpPr/>
            <p:nvPr/>
          </p:nvSpPr>
          <p:spPr>
            <a:xfrm>
              <a:off x="18288" y="1104900"/>
              <a:ext cx="12174220" cy="5753100"/>
            </a:xfrm>
            <a:custGeom>
              <a:avLst/>
              <a:gdLst/>
              <a:ahLst/>
              <a:cxnLst/>
              <a:rect l="l" t="t" r="r" b="b"/>
              <a:pathLst>
                <a:path w="12174220" h="5753100">
                  <a:moveTo>
                    <a:pt x="12173712" y="5753096"/>
                  </a:moveTo>
                  <a:lnTo>
                    <a:pt x="12173712" y="0"/>
                  </a:lnTo>
                  <a:lnTo>
                    <a:pt x="0" y="0"/>
                  </a:lnTo>
                  <a:lnTo>
                    <a:pt x="0" y="5753096"/>
                  </a:lnTo>
                  <a:lnTo>
                    <a:pt x="12173712" y="575309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5708" y="1693164"/>
              <a:ext cx="7795259" cy="4409440"/>
            </a:xfrm>
            <a:custGeom>
              <a:avLst/>
              <a:gdLst/>
              <a:ahLst/>
              <a:cxnLst/>
              <a:rect l="l" t="t" r="r" b="b"/>
              <a:pathLst>
                <a:path w="7795259" h="4409440">
                  <a:moveTo>
                    <a:pt x="3897629" y="0"/>
                  </a:moveTo>
                  <a:lnTo>
                    <a:pt x="3836815" y="262"/>
                  </a:lnTo>
                  <a:lnTo>
                    <a:pt x="3776226" y="1048"/>
                  </a:lnTo>
                  <a:lnTo>
                    <a:pt x="3715867" y="2354"/>
                  </a:lnTo>
                  <a:lnTo>
                    <a:pt x="3655747" y="4175"/>
                  </a:lnTo>
                  <a:lnTo>
                    <a:pt x="3595871" y="6508"/>
                  </a:lnTo>
                  <a:lnTo>
                    <a:pt x="3536246" y="9349"/>
                  </a:lnTo>
                  <a:lnTo>
                    <a:pt x="3476880" y="12693"/>
                  </a:lnTo>
                  <a:lnTo>
                    <a:pt x="3417778" y="16539"/>
                  </a:lnTo>
                  <a:lnTo>
                    <a:pt x="3358948" y="20881"/>
                  </a:lnTo>
                  <a:lnTo>
                    <a:pt x="3300397" y="25715"/>
                  </a:lnTo>
                  <a:lnTo>
                    <a:pt x="3242130" y="31039"/>
                  </a:lnTo>
                  <a:lnTo>
                    <a:pt x="3184155" y="36847"/>
                  </a:lnTo>
                  <a:lnTo>
                    <a:pt x="3126479" y="43137"/>
                  </a:lnTo>
                  <a:lnTo>
                    <a:pt x="3069108" y="49904"/>
                  </a:lnTo>
                  <a:lnTo>
                    <a:pt x="3012049" y="57145"/>
                  </a:lnTo>
                  <a:lnTo>
                    <a:pt x="2955309" y="64856"/>
                  </a:lnTo>
                  <a:lnTo>
                    <a:pt x="2898894" y="73033"/>
                  </a:lnTo>
                  <a:lnTo>
                    <a:pt x="2842811" y="81672"/>
                  </a:lnTo>
                  <a:lnTo>
                    <a:pt x="2787068" y="90770"/>
                  </a:lnTo>
                  <a:lnTo>
                    <a:pt x="2731670" y="100322"/>
                  </a:lnTo>
                  <a:lnTo>
                    <a:pt x="2676625" y="110325"/>
                  </a:lnTo>
                  <a:lnTo>
                    <a:pt x="2621938" y="120775"/>
                  </a:lnTo>
                  <a:lnTo>
                    <a:pt x="2567618" y="131668"/>
                  </a:lnTo>
                  <a:lnTo>
                    <a:pt x="2513670" y="143001"/>
                  </a:lnTo>
                  <a:lnTo>
                    <a:pt x="2460102" y="154769"/>
                  </a:lnTo>
                  <a:lnTo>
                    <a:pt x="2406920" y="166969"/>
                  </a:lnTo>
                  <a:lnTo>
                    <a:pt x="2354130" y="179597"/>
                  </a:lnTo>
                  <a:lnTo>
                    <a:pt x="2301741" y="192649"/>
                  </a:lnTo>
                  <a:lnTo>
                    <a:pt x="2249757" y="206121"/>
                  </a:lnTo>
                  <a:lnTo>
                    <a:pt x="2198187" y="220010"/>
                  </a:lnTo>
                  <a:lnTo>
                    <a:pt x="2147036" y="234312"/>
                  </a:lnTo>
                  <a:lnTo>
                    <a:pt x="2096312" y="249022"/>
                  </a:lnTo>
                  <a:lnTo>
                    <a:pt x="2046022" y="264138"/>
                  </a:lnTo>
                  <a:lnTo>
                    <a:pt x="1996171" y="279654"/>
                  </a:lnTo>
                  <a:lnTo>
                    <a:pt x="1946767" y="295569"/>
                  </a:lnTo>
                  <a:lnTo>
                    <a:pt x="1897817" y="311877"/>
                  </a:lnTo>
                  <a:lnTo>
                    <a:pt x="1849326" y="328575"/>
                  </a:lnTo>
                  <a:lnTo>
                    <a:pt x="1801303" y="345659"/>
                  </a:lnTo>
                  <a:lnTo>
                    <a:pt x="1753753" y="363125"/>
                  </a:lnTo>
                  <a:lnTo>
                    <a:pt x="1706684" y="380969"/>
                  </a:lnTo>
                  <a:lnTo>
                    <a:pt x="1660102" y="399188"/>
                  </a:lnTo>
                  <a:lnTo>
                    <a:pt x="1614014" y="417778"/>
                  </a:lnTo>
                  <a:lnTo>
                    <a:pt x="1568427" y="436735"/>
                  </a:lnTo>
                  <a:lnTo>
                    <a:pt x="1523347" y="456056"/>
                  </a:lnTo>
                  <a:lnTo>
                    <a:pt x="1478781" y="475735"/>
                  </a:lnTo>
                  <a:lnTo>
                    <a:pt x="1434736" y="495770"/>
                  </a:lnTo>
                  <a:lnTo>
                    <a:pt x="1391219" y="516157"/>
                  </a:lnTo>
                  <a:lnTo>
                    <a:pt x="1348235" y="536892"/>
                  </a:lnTo>
                  <a:lnTo>
                    <a:pt x="1305793" y="557971"/>
                  </a:lnTo>
                  <a:lnTo>
                    <a:pt x="1263899" y="579390"/>
                  </a:lnTo>
                  <a:lnTo>
                    <a:pt x="1222560" y="601146"/>
                  </a:lnTo>
                  <a:lnTo>
                    <a:pt x="1181781" y="623234"/>
                  </a:lnTo>
                  <a:lnTo>
                    <a:pt x="1141571" y="645652"/>
                  </a:lnTo>
                  <a:lnTo>
                    <a:pt x="1101935" y="668394"/>
                  </a:lnTo>
                  <a:lnTo>
                    <a:pt x="1062881" y="691458"/>
                  </a:lnTo>
                  <a:lnTo>
                    <a:pt x="1024415" y="714839"/>
                  </a:lnTo>
                  <a:lnTo>
                    <a:pt x="986544" y="738534"/>
                  </a:lnTo>
                  <a:lnTo>
                    <a:pt x="949275" y="762539"/>
                  </a:lnTo>
                  <a:lnTo>
                    <a:pt x="912614" y="786849"/>
                  </a:lnTo>
                  <a:lnTo>
                    <a:pt x="876568" y="811462"/>
                  </a:lnTo>
                  <a:lnTo>
                    <a:pt x="841145" y="836374"/>
                  </a:lnTo>
                  <a:lnTo>
                    <a:pt x="806350" y="861579"/>
                  </a:lnTo>
                  <a:lnTo>
                    <a:pt x="772190" y="887076"/>
                  </a:lnTo>
                  <a:lnTo>
                    <a:pt x="738673" y="912860"/>
                  </a:lnTo>
                  <a:lnTo>
                    <a:pt x="705804" y="938927"/>
                  </a:lnTo>
                  <a:lnTo>
                    <a:pt x="673591" y="965273"/>
                  </a:lnTo>
                  <a:lnTo>
                    <a:pt x="642040" y="991895"/>
                  </a:lnTo>
                  <a:lnTo>
                    <a:pt x="611158" y="1018789"/>
                  </a:lnTo>
                  <a:lnTo>
                    <a:pt x="580953" y="1045950"/>
                  </a:lnTo>
                  <a:lnTo>
                    <a:pt x="551429" y="1073376"/>
                  </a:lnTo>
                  <a:lnTo>
                    <a:pt x="522595" y="1101062"/>
                  </a:lnTo>
                  <a:lnTo>
                    <a:pt x="494457" y="1129004"/>
                  </a:lnTo>
                  <a:lnTo>
                    <a:pt x="467022" y="1157199"/>
                  </a:lnTo>
                  <a:lnTo>
                    <a:pt x="440296" y="1185643"/>
                  </a:lnTo>
                  <a:lnTo>
                    <a:pt x="414287" y="1214333"/>
                  </a:lnTo>
                  <a:lnTo>
                    <a:pt x="389000" y="1243263"/>
                  </a:lnTo>
                  <a:lnTo>
                    <a:pt x="364443" y="1272431"/>
                  </a:lnTo>
                  <a:lnTo>
                    <a:pt x="317546" y="1331464"/>
                  </a:lnTo>
                  <a:lnTo>
                    <a:pt x="273648" y="1391400"/>
                  </a:lnTo>
                  <a:lnTo>
                    <a:pt x="232803" y="1452211"/>
                  </a:lnTo>
                  <a:lnTo>
                    <a:pt x="195066" y="1513865"/>
                  </a:lnTo>
                  <a:lnTo>
                    <a:pt x="160491" y="1576331"/>
                  </a:lnTo>
                  <a:lnTo>
                    <a:pt x="129130" y="1639580"/>
                  </a:lnTo>
                  <a:lnTo>
                    <a:pt x="101039" y="1703580"/>
                  </a:lnTo>
                  <a:lnTo>
                    <a:pt x="76271" y="1768301"/>
                  </a:lnTo>
                  <a:lnTo>
                    <a:pt x="54880" y="1833713"/>
                  </a:lnTo>
                  <a:lnTo>
                    <a:pt x="36919" y="1899786"/>
                  </a:lnTo>
                  <a:lnTo>
                    <a:pt x="22444" y="1966488"/>
                  </a:lnTo>
                  <a:lnTo>
                    <a:pt x="11507" y="2033790"/>
                  </a:lnTo>
                  <a:lnTo>
                    <a:pt x="4162" y="2101660"/>
                  </a:lnTo>
                  <a:lnTo>
                    <a:pt x="464" y="2170069"/>
                  </a:lnTo>
                  <a:lnTo>
                    <a:pt x="0" y="2204466"/>
                  </a:lnTo>
                  <a:lnTo>
                    <a:pt x="464" y="2238862"/>
                  </a:lnTo>
                  <a:lnTo>
                    <a:pt x="4162" y="2307271"/>
                  </a:lnTo>
                  <a:lnTo>
                    <a:pt x="11507" y="2375141"/>
                  </a:lnTo>
                  <a:lnTo>
                    <a:pt x="22444" y="2442443"/>
                  </a:lnTo>
                  <a:lnTo>
                    <a:pt x="36919" y="2509145"/>
                  </a:lnTo>
                  <a:lnTo>
                    <a:pt x="54880" y="2575218"/>
                  </a:lnTo>
                  <a:lnTo>
                    <a:pt x="76271" y="2640630"/>
                  </a:lnTo>
                  <a:lnTo>
                    <a:pt x="101039" y="2705351"/>
                  </a:lnTo>
                  <a:lnTo>
                    <a:pt x="129130" y="2769351"/>
                  </a:lnTo>
                  <a:lnTo>
                    <a:pt x="160491" y="2832600"/>
                  </a:lnTo>
                  <a:lnTo>
                    <a:pt x="195066" y="2895066"/>
                  </a:lnTo>
                  <a:lnTo>
                    <a:pt x="232803" y="2956720"/>
                  </a:lnTo>
                  <a:lnTo>
                    <a:pt x="273648" y="3017531"/>
                  </a:lnTo>
                  <a:lnTo>
                    <a:pt x="317546" y="3077467"/>
                  </a:lnTo>
                  <a:lnTo>
                    <a:pt x="364443" y="3136500"/>
                  </a:lnTo>
                  <a:lnTo>
                    <a:pt x="389000" y="3165668"/>
                  </a:lnTo>
                  <a:lnTo>
                    <a:pt x="414287" y="3194598"/>
                  </a:lnTo>
                  <a:lnTo>
                    <a:pt x="440296" y="3223288"/>
                  </a:lnTo>
                  <a:lnTo>
                    <a:pt x="467022" y="3251732"/>
                  </a:lnTo>
                  <a:lnTo>
                    <a:pt x="494457" y="3279927"/>
                  </a:lnTo>
                  <a:lnTo>
                    <a:pt x="522595" y="3307869"/>
                  </a:lnTo>
                  <a:lnTo>
                    <a:pt x="551429" y="3335555"/>
                  </a:lnTo>
                  <a:lnTo>
                    <a:pt x="580953" y="3362981"/>
                  </a:lnTo>
                  <a:lnTo>
                    <a:pt x="611158" y="3390142"/>
                  </a:lnTo>
                  <a:lnTo>
                    <a:pt x="642040" y="3417036"/>
                  </a:lnTo>
                  <a:lnTo>
                    <a:pt x="673591" y="3443658"/>
                  </a:lnTo>
                  <a:lnTo>
                    <a:pt x="705804" y="3470004"/>
                  </a:lnTo>
                  <a:lnTo>
                    <a:pt x="738673" y="3496071"/>
                  </a:lnTo>
                  <a:lnTo>
                    <a:pt x="772190" y="3521855"/>
                  </a:lnTo>
                  <a:lnTo>
                    <a:pt x="806350" y="3547352"/>
                  </a:lnTo>
                  <a:lnTo>
                    <a:pt x="841145" y="3572557"/>
                  </a:lnTo>
                  <a:lnTo>
                    <a:pt x="876568" y="3597469"/>
                  </a:lnTo>
                  <a:lnTo>
                    <a:pt x="912614" y="3622082"/>
                  </a:lnTo>
                  <a:lnTo>
                    <a:pt x="949275" y="3646392"/>
                  </a:lnTo>
                  <a:lnTo>
                    <a:pt x="986544" y="3670397"/>
                  </a:lnTo>
                  <a:lnTo>
                    <a:pt x="1024415" y="3694092"/>
                  </a:lnTo>
                  <a:lnTo>
                    <a:pt x="1062881" y="3717473"/>
                  </a:lnTo>
                  <a:lnTo>
                    <a:pt x="1101935" y="3740537"/>
                  </a:lnTo>
                  <a:lnTo>
                    <a:pt x="1141571" y="3763279"/>
                  </a:lnTo>
                  <a:lnTo>
                    <a:pt x="1181781" y="3785697"/>
                  </a:lnTo>
                  <a:lnTo>
                    <a:pt x="1222560" y="3807785"/>
                  </a:lnTo>
                  <a:lnTo>
                    <a:pt x="1263899" y="3829541"/>
                  </a:lnTo>
                  <a:lnTo>
                    <a:pt x="1305793" y="3850960"/>
                  </a:lnTo>
                  <a:lnTo>
                    <a:pt x="1348235" y="3872039"/>
                  </a:lnTo>
                  <a:lnTo>
                    <a:pt x="1391219" y="3892774"/>
                  </a:lnTo>
                  <a:lnTo>
                    <a:pt x="1434736" y="3913161"/>
                  </a:lnTo>
                  <a:lnTo>
                    <a:pt x="1478781" y="3933196"/>
                  </a:lnTo>
                  <a:lnTo>
                    <a:pt x="1523347" y="3952875"/>
                  </a:lnTo>
                  <a:lnTo>
                    <a:pt x="1568427" y="3972196"/>
                  </a:lnTo>
                  <a:lnTo>
                    <a:pt x="1614014" y="3991153"/>
                  </a:lnTo>
                  <a:lnTo>
                    <a:pt x="1660102" y="4009743"/>
                  </a:lnTo>
                  <a:lnTo>
                    <a:pt x="1706684" y="4027962"/>
                  </a:lnTo>
                  <a:lnTo>
                    <a:pt x="1753753" y="4045806"/>
                  </a:lnTo>
                  <a:lnTo>
                    <a:pt x="1801303" y="4063272"/>
                  </a:lnTo>
                  <a:lnTo>
                    <a:pt x="1849326" y="4080356"/>
                  </a:lnTo>
                  <a:lnTo>
                    <a:pt x="1897817" y="4097054"/>
                  </a:lnTo>
                  <a:lnTo>
                    <a:pt x="1946767" y="4113362"/>
                  </a:lnTo>
                  <a:lnTo>
                    <a:pt x="1996171" y="4129277"/>
                  </a:lnTo>
                  <a:lnTo>
                    <a:pt x="2046022" y="4144793"/>
                  </a:lnTo>
                  <a:lnTo>
                    <a:pt x="2096312" y="4159909"/>
                  </a:lnTo>
                  <a:lnTo>
                    <a:pt x="2147036" y="4174619"/>
                  </a:lnTo>
                  <a:lnTo>
                    <a:pt x="2198187" y="4188921"/>
                  </a:lnTo>
                  <a:lnTo>
                    <a:pt x="2249757" y="4202810"/>
                  </a:lnTo>
                  <a:lnTo>
                    <a:pt x="2301741" y="4216282"/>
                  </a:lnTo>
                  <a:lnTo>
                    <a:pt x="2354130" y="4229334"/>
                  </a:lnTo>
                  <a:lnTo>
                    <a:pt x="2406920" y="4241962"/>
                  </a:lnTo>
                  <a:lnTo>
                    <a:pt x="2460102" y="4254162"/>
                  </a:lnTo>
                  <a:lnTo>
                    <a:pt x="2513670" y="4265930"/>
                  </a:lnTo>
                  <a:lnTo>
                    <a:pt x="2567618" y="4277263"/>
                  </a:lnTo>
                  <a:lnTo>
                    <a:pt x="2621938" y="4288156"/>
                  </a:lnTo>
                  <a:lnTo>
                    <a:pt x="2676625" y="4298606"/>
                  </a:lnTo>
                  <a:lnTo>
                    <a:pt x="2731670" y="4308609"/>
                  </a:lnTo>
                  <a:lnTo>
                    <a:pt x="2787068" y="4318161"/>
                  </a:lnTo>
                  <a:lnTo>
                    <a:pt x="2842811" y="4327259"/>
                  </a:lnTo>
                  <a:lnTo>
                    <a:pt x="2898894" y="4335898"/>
                  </a:lnTo>
                  <a:lnTo>
                    <a:pt x="2955309" y="4344075"/>
                  </a:lnTo>
                  <a:lnTo>
                    <a:pt x="3012049" y="4351786"/>
                  </a:lnTo>
                  <a:lnTo>
                    <a:pt x="3069108" y="4359027"/>
                  </a:lnTo>
                  <a:lnTo>
                    <a:pt x="3126479" y="4365794"/>
                  </a:lnTo>
                  <a:lnTo>
                    <a:pt x="3184155" y="4372084"/>
                  </a:lnTo>
                  <a:lnTo>
                    <a:pt x="3242130" y="4377892"/>
                  </a:lnTo>
                  <a:lnTo>
                    <a:pt x="3300397" y="4383216"/>
                  </a:lnTo>
                  <a:lnTo>
                    <a:pt x="3358948" y="4388050"/>
                  </a:lnTo>
                  <a:lnTo>
                    <a:pt x="3417778" y="4392392"/>
                  </a:lnTo>
                  <a:lnTo>
                    <a:pt x="3476880" y="4396238"/>
                  </a:lnTo>
                  <a:lnTo>
                    <a:pt x="3536246" y="4399582"/>
                  </a:lnTo>
                  <a:lnTo>
                    <a:pt x="3595871" y="4402423"/>
                  </a:lnTo>
                  <a:lnTo>
                    <a:pt x="3655747" y="4404756"/>
                  </a:lnTo>
                  <a:lnTo>
                    <a:pt x="3715867" y="4406577"/>
                  </a:lnTo>
                  <a:lnTo>
                    <a:pt x="3776226" y="4407883"/>
                  </a:lnTo>
                  <a:lnTo>
                    <a:pt x="3836815" y="4408669"/>
                  </a:lnTo>
                  <a:lnTo>
                    <a:pt x="3897629" y="4408932"/>
                  </a:lnTo>
                  <a:lnTo>
                    <a:pt x="3958444" y="4408669"/>
                  </a:lnTo>
                  <a:lnTo>
                    <a:pt x="4019033" y="4407883"/>
                  </a:lnTo>
                  <a:lnTo>
                    <a:pt x="4079392" y="4406577"/>
                  </a:lnTo>
                  <a:lnTo>
                    <a:pt x="4139512" y="4404756"/>
                  </a:lnTo>
                  <a:lnTo>
                    <a:pt x="4199388" y="4402423"/>
                  </a:lnTo>
                  <a:lnTo>
                    <a:pt x="4259013" y="4399582"/>
                  </a:lnTo>
                  <a:lnTo>
                    <a:pt x="4318379" y="4396238"/>
                  </a:lnTo>
                  <a:lnTo>
                    <a:pt x="4377481" y="4392392"/>
                  </a:lnTo>
                  <a:lnTo>
                    <a:pt x="4436311" y="4388050"/>
                  </a:lnTo>
                  <a:lnTo>
                    <a:pt x="4494862" y="4383216"/>
                  </a:lnTo>
                  <a:lnTo>
                    <a:pt x="4553129" y="4377892"/>
                  </a:lnTo>
                  <a:lnTo>
                    <a:pt x="4611104" y="4372084"/>
                  </a:lnTo>
                  <a:lnTo>
                    <a:pt x="4668780" y="4365794"/>
                  </a:lnTo>
                  <a:lnTo>
                    <a:pt x="4726151" y="4359027"/>
                  </a:lnTo>
                  <a:lnTo>
                    <a:pt x="4783210" y="4351786"/>
                  </a:lnTo>
                  <a:lnTo>
                    <a:pt x="4839950" y="4344075"/>
                  </a:lnTo>
                  <a:lnTo>
                    <a:pt x="4896365" y="4335898"/>
                  </a:lnTo>
                  <a:lnTo>
                    <a:pt x="4952448" y="4327259"/>
                  </a:lnTo>
                  <a:lnTo>
                    <a:pt x="5008191" y="4318161"/>
                  </a:lnTo>
                  <a:lnTo>
                    <a:pt x="5063589" y="4308609"/>
                  </a:lnTo>
                  <a:lnTo>
                    <a:pt x="5118634" y="4298606"/>
                  </a:lnTo>
                  <a:lnTo>
                    <a:pt x="5173321" y="4288156"/>
                  </a:lnTo>
                  <a:lnTo>
                    <a:pt x="5227641" y="4277263"/>
                  </a:lnTo>
                  <a:lnTo>
                    <a:pt x="5281589" y="4265930"/>
                  </a:lnTo>
                  <a:lnTo>
                    <a:pt x="5335157" y="4254162"/>
                  </a:lnTo>
                  <a:lnTo>
                    <a:pt x="5388339" y="4241962"/>
                  </a:lnTo>
                  <a:lnTo>
                    <a:pt x="5441129" y="4229334"/>
                  </a:lnTo>
                  <a:lnTo>
                    <a:pt x="5493518" y="4216282"/>
                  </a:lnTo>
                  <a:lnTo>
                    <a:pt x="5545502" y="4202810"/>
                  </a:lnTo>
                  <a:lnTo>
                    <a:pt x="5597072" y="4188921"/>
                  </a:lnTo>
                  <a:lnTo>
                    <a:pt x="5648223" y="4174619"/>
                  </a:lnTo>
                  <a:lnTo>
                    <a:pt x="5698947" y="4159909"/>
                  </a:lnTo>
                  <a:lnTo>
                    <a:pt x="5749237" y="4144793"/>
                  </a:lnTo>
                  <a:lnTo>
                    <a:pt x="5799088" y="4129277"/>
                  </a:lnTo>
                  <a:lnTo>
                    <a:pt x="5848492" y="4113362"/>
                  </a:lnTo>
                  <a:lnTo>
                    <a:pt x="5897442" y="4097054"/>
                  </a:lnTo>
                  <a:lnTo>
                    <a:pt x="5945933" y="4080356"/>
                  </a:lnTo>
                  <a:lnTo>
                    <a:pt x="5993956" y="4063272"/>
                  </a:lnTo>
                  <a:lnTo>
                    <a:pt x="6041506" y="4045806"/>
                  </a:lnTo>
                  <a:lnTo>
                    <a:pt x="6088575" y="4027962"/>
                  </a:lnTo>
                  <a:lnTo>
                    <a:pt x="6135157" y="4009743"/>
                  </a:lnTo>
                  <a:lnTo>
                    <a:pt x="6181245" y="3991153"/>
                  </a:lnTo>
                  <a:lnTo>
                    <a:pt x="6226832" y="3972196"/>
                  </a:lnTo>
                  <a:lnTo>
                    <a:pt x="6271912" y="3952875"/>
                  </a:lnTo>
                  <a:lnTo>
                    <a:pt x="6316478" y="3933196"/>
                  </a:lnTo>
                  <a:lnTo>
                    <a:pt x="6360523" y="3913161"/>
                  </a:lnTo>
                  <a:lnTo>
                    <a:pt x="6404040" y="3892774"/>
                  </a:lnTo>
                  <a:lnTo>
                    <a:pt x="6447024" y="3872039"/>
                  </a:lnTo>
                  <a:lnTo>
                    <a:pt x="6489466" y="3850960"/>
                  </a:lnTo>
                  <a:lnTo>
                    <a:pt x="6531360" y="3829541"/>
                  </a:lnTo>
                  <a:lnTo>
                    <a:pt x="6572699" y="3807785"/>
                  </a:lnTo>
                  <a:lnTo>
                    <a:pt x="6613478" y="3785697"/>
                  </a:lnTo>
                  <a:lnTo>
                    <a:pt x="6653688" y="3763279"/>
                  </a:lnTo>
                  <a:lnTo>
                    <a:pt x="6693324" y="3740537"/>
                  </a:lnTo>
                  <a:lnTo>
                    <a:pt x="6732378" y="3717473"/>
                  </a:lnTo>
                  <a:lnTo>
                    <a:pt x="6770844" y="3694092"/>
                  </a:lnTo>
                  <a:lnTo>
                    <a:pt x="6808715" y="3670397"/>
                  </a:lnTo>
                  <a:lnTo>
                    <a:pt x="6845984" y="3646392"/>
                  </a:lnTo>
                  <a:lnTo>
                    <a:pt x="6882645" y="3622082"/>
                  </a:lnTo>
                  <a:lnTo>
                    <a:pt x="6918691" y="3597469"/>
                  </a:lnTo>
                  <a:lnTo>
                    <a:pt x="6954114" y="3572557"/>
                  </a:lnTo>
                  <a:lnTo>
                    <a:pt x="6988909" y="3547352"/>
                  </a:lnTo>
                  <a:lnTo>
                    <a:pt x="7023069" y="3521855"/>
                  </a:lnTo>
                  <a:lnTo>
                    <a:pt x="7056586" y="3496071"/>
                  </a:lnTo>
                  <a:lnTo>
                    <a:pt x="7089455" y="3470004"/>
                  </a:lnTo>
                  <a:lnTo>
                    <a:pt x="7121668" y="3443658"/>
                  </a:lnTo>
                  <a:lnTo>
                    <a:pt x="7153219" y="3417036"/>
                  </a:lnTo>
                  <a:lnTo>
                    <a:pt x="7184101" y="3390142"/>
                  </a:lnTo>
                  <a:lnTo>
                    <a:pt x="7214306" y="3362981"/>
                  </a:lnTo>
                  <a:lnTo>
                    <a:pt x="7243830" y="3335555"/>
                  </a:lnTo>
                  <a:lnTo>
                    <a:pt x="7272664" y="3307869"/>
                  </a:lnTo>
                  <a:lnTo>
                    <a:pt x="7300802" y="3279927"/>
                  </a:lnTo>
                  <a:lnTo>
                    <a:pt x="7328237" y="3251732"/>
                  </a:lnTo>
                  <a:lnTo>
                    <a:pt x="7354963" y="3223288"/>
                  </a:lnTo>
                  <a:lnTo>
                    <a:pt x="7380972" y="3194598"/>
                  </a:lnTo>
                  <a:lnTo>
                    <a:pt x="7406259" y="3165668"/>
                  </a:lnTo>
                  <a:lnTo>
                    <a:pt x="7430816" y="3136500"/>
                  </a:lnTo>
                  <a:lnTo>
                    <a:pt x="7477713" y="3077467"/>
                  </a:lnTo>
                  <a:lnTo>
                    <a:pt x="7521611" y="3017531"/>
                  </a:lnTo>
                  <a:lnTo>
                    <a:pt x="7562456" y="2956720"/>
                  </a:lnTo>
                  <a:lnTo>
                    <a:pt x="7600193" y="2895066"/>
                  </a:lnTo>
                  <a:lnTo>
                    <a:pt x="7634768" y="2832600"/>
                  </a:lnTo>
                  <a:lnTo>
                    <a:pt x="7666129" y="2769351"/>
                  </a:lnTo>
                  <a:lnTo>
                    <a:pt x="7694220" y="2705351"/>
                  </a:lnTo>
                  <a:lnTo>
                    <a:pt x="7718988" y="2640630"/>
                  </a:lnTo>
                  <a:lnTo>
                    <a:pt x="7740379" y="2575218"/>
                  </a:lnTo>
                  <a:lnTo>
                    <a:pt x="7758340" y="2509145"/>
                  </a:lnTo>
                  <a:lnTo>
                    <a:pt x="7772815" y="2442443"/>
                  </a:lnTo>
                  <a:lnTo>
                    <a:pt x="7783752" y="2375141"/>
                  </a:lnTo>
                  <a:lnTo>
                    <a:pt x="7791097" y="2307271"/>
                  </a:lnTo>
                  <a:lnTo>
                    <a:pt x="7794795" y="2238862"/>
                  </a:lnTo>
                  <a:lnTo>
                    <a:pt x="7795260" y="2204466"/>
                  </a:lnTo>
                  <a:lnTo>
                    <a:pt x="7794795" y="2170069"/>
                  </a:lnTo>
                  <a:lnTo>
                    <a:pt x="7791097" y="2101660"/>
                  </a:lnTo>
                  <a:lnTo>
                    <a:pt x="7783752" y="2033790"/>
                  </a:lnTo>
                  <a:lnTo>
                    <a:pt x="7772815" y="1966488"/>
                  </a:lnTo>
                  <a:lnTo>
                    <a:pt x="7758340" y="1899786"/>
                  </a:lnTo>
                  <a:lnTo>
                    <a:pt x="7740379" y="1833713"/>
                  </a:lnTo>
                  <a:lnTo>
                    <a:pt x="7718988" y="1768301"/>
                  </a:lnTo>
                  <a:lnTo>
                    <a:pt x="7694220" y="1703580"/>
                  </a:lnTo>
                  <a:lnTo>
                    <a:pt x="7666129" y="1639580"/>
                  </a:lnTo>
                  <a:lnTo>
                    <a:pt x="7634768" y="1576331"/>
                  </a:lnTo>
                  <a:lnTo>
                    <a:pt x="7600193" y="1513865"/>
                  </a:lnTo>
                  <a:lnTo>
                    <a:pt x="7562456" y="1452211"/>
                  </a:lnTo>
                  <a:lnTo>
                    <a:pt x="7521611" y="1391400"/>
                  </a:lnTo>
                  <a:lnTo>
                    <a:pt x="7477713" y="1331464"/>
                  </a:lnTo>
                  <a:lnTo>
                    <a:pt x="7430816" y="1272431"/>
                  </a:lnTo>
                  <a:lnTo>
                    <a:pt x="7406259" y="1243263"/>
                  </a:lnTo>
                  <a:lnTo>
                    <a:pt x="7380972" y="1214333"/>
                  </a:lnTo>
                  <a:lnTo>
                    <a:pt x="7354963" y="1185643"/>
                  </a:lnTo>
                  <a:lnTo>
                    <a:pt x="7328237" y="1157199"/>
                  </a:lnTo>
                  <a:lnTo>
                    <a:pt x="7300802" y="1129004"/>
                  </a:lnTo>
                  <a:lnTo>
                    <a:pt x="7272664" y="1101062"/>
                  </a:lnTo>
                  <a:lnTo>
                    <a:pt x="7243830" y="1073376"/>
                  </a:lnTo>
                  <a:lnTo>
                    <a:pt x="7214306" y="1045950"/>
                  </a:lnTo>
                  <a:lnTo>
                    <a:pt x="7184101" y="1018789"/>
                  </a:lnTo>
                  <a:lnTo>
                    <a:pt x="7153219" y="991895"/>
                  </a:lnTo>
                  <a:lnTo>
                    <a:pt x="7121668" y="965273"/>
                  </a:lnTo>
                  <a:lnTo>
                    <a:pt x="7089455" y="938927"/>
                  </a:lnTo>
                  <a:lnTo>
                    <a:pt x="7056586" y="912860"/>
                  </a:lnTo>
                  <a:lnTo>
                    <a:pt x="7023069" y="887076"/>
                  </a:lnTo>
                  <a:lnTo>
                    <a:pt x="6988909" y="861579"/>
                  </a:lnTo>
                  <a:lnTo>
                    <a:pt x="6954114" y="836374"/>
                  </a:lnTo>
                  <a:lnTo>
                    <a:pt x="6918691" y="811462"/>
                  </a:lnTo>
                  <a:lnTo>
                    <a:pt x="6882645" y="786849"/>
                  </a:lnTo>
                  <a:lnTo>
                    <a:pt x="6845984" y="762539"/>
                  </a:lnTo>
                  <a:lnTo>
                    <a:pt x="6808715" y="738534"/>
                  </a:lnTo>
                  <a:lnTo>
                    <a:pt x="6770844" y="714839"/>
                  </a:lnTo>
                  <a:lnTo>
                    <a:pt x="6732378" y="691458"/>
                  </a:lnTo>
                  <a:lnTo>
                    <a:pt x="6693324" y="668394"/>
                  </a:lnTo>
                  <a:lnTo>
                    <a:pt x="6653688" y="645652"/>
                  </a:lnTo>
                  <a:lnTo>
                    <a:pt x="6613478" y="623234"/>
                  </a:lnTo>
                  <a:lnTo>
                    <a:pt x="6572699" y="601146"/>
                  </a:lnTo>
                  <a:lnTo>
                    <a:pt x="6531360" y="579390"/>
                  </a:lnTo>
                  <a:lnTo>
                    <a:pt x="6489466" y="557971"/>
                  </a:lnTo>
                  <a:lnTo>
                    <a:pt x="6447024" y="536892"/>
                  </a:lnTo>
                  <a:lnTo>
                    <a:pt x="6404040" y="516157"/>
                  </a:lnTo>
                  <a:lnTo>
                    <a:pt x="6360523" y="495770"/>
                  </a:lnTo>
                  <a:lnTo>
                    <a:pt x="6316478" y="475735"/>
                  </a:lnTo>
                  <a:lnTo>
                    <a:pt x="6271912" y="456056"/>
                  </a:lnTo>
                  <a:lnTo>
                    <a:pt x="6226832" y="436735"/>
                  </a:lnTo>
                  <a:lnTo>
                    <a:pt x="6181245" y="417778"/>
                  </a:lnTo>
                  <a:lnTo>
                    <a:pt x="6135157" y="399188"/>
                  </a:lnTo>
                  <a:lnTo>
                    <a:pt x="6088575" y="380969"/>
                  </a:lnTo>
                  <a:lnTo>
                    <a:pt x="6041506" y="363125"/>
                  </a:lnTo>
                  <a:lnTo>
                    <a:pt x="5993956" y="345659"/>
                  </a:lnTo>
                  <a:lnTo>
                    <a:pt x="5945933" y="328575"/>
                  </a:lnTo>
                  <a:lnTo>
                    <a:pt x="5897442" y="311877"/>
                  </a:lnTo>
                  <a:lnTo>
                    <a:pt x="5848492" y="295569"/>
                  </a:lnTo>
                  <a:lnTo>
                    <a:pt x="5799088" y="279654"/>
                  </a:lnTo>
                  <a:lnTo>
                    <a:pt x="5749237" y="264138"/>
                  </a:lnTo>
                  <a:lnTo>
                    <a:pt x="5698947" y="249022"/>
                  </a:lnTo>
                  <a:lnTo>
                    <a:pt x="5648223" y="234312"/>
                  </a:lnTo>
                  <a:lnTo>
                    <a:pt x="5597072" y="220010"/>
                  </a:lnTo>
                  <a:lnTo>
                    <a:pt x="5545502" y="206121"/>
                  </a:lnTo>
                  <a:lnTo>
                    <a:pt x="5493518" y="192649"/>
                  </a:lnTo>
                  <a:lnTo>
                    <a:pt x="5441129" y="179597"/>
                  </a:lnTo>
                  <a:lnTo>
                    <a:pt x="5388339" y="166969"/>
                  </a:lnTo>
                  <a:lnTo>
                    <a:pt x="5335157" y="154769"/>
                  </a:lnTo>
                  <a:lnTo>
                    <a:pt x="5281589" y="143001"/>
                  </a:lnTo>
                  <a:lnTo>
                    <a:pt x="5227641" y="131668"/>
                  </a:lnTo>
                  <a:lnTo>
                    <a:pt x="5173321" y="120775"/>
                  </a:lnTo>
                  <a:lnTo>
                    <a:pt x="5118634" y="110325"/>
                  </a:lnTo>
                  <a:lnTo>
                    <a:pt x="5063589" y="100322"/>
                  </a:lnTo>
                  <a:lnTo>
                    <a:pt x="5008191" y="90770"/>
                  </a:lnTo>
                  <a:lnTo>
                    <a:pt x="4952448" y="81672"/>
                  </a:lnTo>
                  <a:lnTo>
                    <a:pt x="4896365" y="73033"/>
                  </a:lnTo>
                  <a:lnTo>
                    <a:pt x="4839950" y="64856"/>
                  </a:lnTo>
                  <a:lnTo>
                    <a:pt x="4783210" y="57145"/>
                  </a:lnTo>
                  <a:lnTo>
                    <a:pt x="4726151" y="49904"/>
                  </a:lnTo>
                  <a:lnTo>
                    <a:pt x="4668780" y="43137"/>
                  </a:lnTo>
                  <a:lnTo>
                    <a:pt x="4611104" y="36847"/>
                  </a:lnTo>
                  <a:lnTo>
                    <a:pt x="4553129" y="31039"/>
                  </a:lnTo>
                  <a:lnTo>
                    <a:pt x="4494862" y="25715"/>
                  </a:lnTo>
                  <a:lnTo>
                    <a:pt x="4436311" y="20881"/>
                  </a:lnTo>
                  <a:lnTo>
                    <a:pt x="4377481" y="16539"/>
                  </a:lnTo>
                  <a:lnTo>
                    <a:pt x="4318379" y="12693"/>
                  </a:lnTo>
                  <a:lnTo>
                    <a:pt x="4259013" y="9349"/>
                  </a:lnTo>
                  <a:lnTo>
                    <a:pt x="4199388" y="6508"/>
                  </a:lnTo>
                  <a:lnTo>
                    <a:pt x="4139512" y="4175"/>
                  </a:lnTo>
                  <a:lnTo>
                    <a:pt x="4079392" y="2354"/>
                  </a:lnTo>
                  <a:lnTo>
                    <a:pt x="4019033" y="1048"/>
                  </a:lnTo>
                  <a:lnTo>
                    <a:pt x="3958444" y="262"/>
                  </a:lnTo>
                  <a:lnTo>
                    <a:pt x="3897629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5955" y="1674876"/>
              <a:ext cx="6896100" cy="3811904"/>
            </a:xfrm>
            <a:custGeom>
              <a:avLst/>
              <a:gdLst/>
              <a:ahLst/>
              <a:cxnLst/>
              <a:rect l="l" t="t" r="r" b="b"/>
              <a:pathLst>
                <a:path w="6896100" h="3811904">
                  <a:moveTo>
                    <a:pt x="3448050" y="0"/>
                  </a:moveTo>
                  <a:lnTo>
                    <a:pt x="3386745" y="295"/>
                  </a:lnTo>
                  <a:lnTo>
                    <a:pt x="3325699" y="1177"/>
                  </a:lnTo>
                  <a:lnTo>
                    <a:pt x="3264922" y="2641"/>
                  </a:lnTo>
                  <a:lnTo>
                    <a:pt x="3204421" y="4682"/>
                  </a:lnTo>
                  <a:lnTo>
                    <a:pt x="3144205" y="7296"/>
                  </a:lnTo>
                  <a:lnTo>
                    <a:pt x="3084284" y="10478"/>
                  </a:lnTo>
                  <a:lnTo>
                    <a:pt x="3024666" y="14222"/>
                  </a:lnTo>
                  <a:lnTo>
                    <a:pt x="2965360" y="18523"/>
                  </a:lnTo>
                  <a:lnTo>
                    <a:pt x="2906375" y="23378"/>
                  </a:lnTo>
                  <a:lnTo>
                    <a:pt x="2847720" y="28780"/>
                  </a:lnTo>
                  <a:lnTo>
                    <a:pt x="2789402" y="34726"/>
                  </a:lnTo>
                  <a:lnTo>
                    <a:pt x="2731433" y="41210"/>
                  </a:lnTo>
                  <a:lnTo>
                    <a:pt x="2673819" y="48227"/>
                  </a:lnTo>
                  <a:lnTo>
                    <a:pt x="2616570" y="55773"/>
                  </a:lnTo>
                  <a:lnTo>
                    <a:pt x="2559695" y="63842"/>
                  </a:lnTo>
                  <a:lnTo>
                    <a:pt x="2503203" y="72430"/>
                  </a:lnTo>
                  <a:lnTo>
                    <a:pt x="2447102" y="81532"/>
                  </a:lnTo>
                  <a:lnTo>
                    <a:pt x="2391401" y="91143"/>
                  </a:lnTo>
                  <a:lnTo>
                    <a:pt x="2336109" y="101258"/>
                  </a:lnTo>
                  <a:lnTo>
                    <a:pt x="2281235" y="111872"/>
                  </a:lnTo>
                  <a:lnTo>
                    <a:pt x="2226788" y="122980"/>
                  </a:lnTo>
                  <a:lnTo>
                    <a:pt x="2172776" y="134578"/>
                  </a:lnTo>
                  <a:lnTo>
                    <a:pt x="2119209" y="146661"/>
                  </a:lnTo>
                  <a:lnTo>
                    <a:pt x="2066095" y="159223"/>
                  </a:lnTo>
                  <a:lnTo>
                    <a:pt x="2013443" y="172260"/>
                  </a:lnTo>
                  <a:lnTo>
                    <a:pt x="1961261" y="185767"/>
                  </a:lnTo>
                  <a:lnTo>
                    <a:pt x="1909560" y="199739"/>
                  </a:lnTo>
                  <a:lnTo>
                    <a:pt x="1858347" y="214171"/>
                  </a:lnTo>
                  <a:lnTo>
                    <a:pt x="1807631" y="229059"/>
                  </a:lnTo>
                  <a:lnTo>
                    <a:pt x="1757421" y="244397"/>
                  </a:lnTo>
                  <a:lnTo>
                    <a:pt x="1707726" y="260180"/>
                  </a:lnTo>
                  <a:lnTo>
                    <a:pt x="1658555" y="276404"/>
                  </a:lnTo>
                  <a:lnTo>
                    <a:pt x="1609917" y="293065"/>
                  </a:lnTo>
                  <a:lnTo>
                    <a:pt x="1561820" y="310156"/>
                  </a:lnTo>
                  <a:lnTo>
                    <a:pt x="1514273" y="327673"/>
                  </a:lnTo>
                  <a:lnTo>
                    <a:pt x="1467285" y="345611"/>
                  </a:lnTo>
                  <a:lnTo>
                    <a:pt x="1420865" y="363965"/>
                  </a:lnTo>
                  <a:lnTo>
                    <a:pt x="1375022" y="382731"/>
                  </a:lnTo>
                  <a:lnTo>
                    <a:pt x="1329765" y="401904"/>
                  </a:lnTo>
                  <a:lnTo>
                    <a:pt x="1285101" y="421478"/>
                  </a:lnTo>
                  <a:lnTo>
                    <a:pt x="1241041" y="441449"/>
                  </a:lnTo>
                  <a:lnTo>
                    <a:pt x="1197593" y="461812"/>
                  </a:lnTo>
                  <a:lnTo>
                    <a:pt x="1154766" y="482562"/>
                  </a:lnTo>
                  <a:lnTo>
                    <a:pt x="1112569" y="503694"/>
                  </a:lnTo>
                  <a:lnTo>
                    <a:pt x="1071010" y="525204"/>
                  </a:lnTo>
                  <a:lnTo>
                    <a:pt x="1030098" y="547085"/>
                  </a:lnTo>
                  <a:lnTo>
                    <a:pt x="989842" y="569335"/>
                  </a:lnTo>
                  <a:lnTo>
                    <a:pt x="950252" y="591947"/>
                  </a:lnTo>
                  <a:lnTo>
                    <a:pt x="911335" y="614917"/>
                  </a:lnTo>
                  <a:lnTo>
                    <a:pt x="873101" y="638239"/>
                  </a:lnTo>
                  <a:lnTo>
                    <a:pt x="835558" y="661910"/>
                  </a:lnTo>
                  <a:lnTo>
                    <a:pt x="798716" y="685924"/>
                  </a:lnTo>
                  <a:lnTo>
                    <a:pt x="762582" y="710276"/>
                  </a:lnTo>
                  <a:lnTo>
                    <a:pt x="727167" y="734962"/>
                  </a:lnTo>
                  <a:lnTo>
                    <a:pt x="692478" y="759976"/>
                  </a:lnTo>
                  <a:lnTo>
                    <a:pt x="658525" y="785314"/>
                  </a:lnTo>
                  <a:lnTo>
                    <a:pt x="625316" y="810970"/>
                  </a:lnTo>
                  <a:lnTo>
                    <a:pt x="592860" y="836941"/>
                  </a:lnTo>
                  <a:lnTo>
                    <a:pt x="561167" y="863220"/>
                  </a:lnTo>
                  <a:lnTo>
                    <a:pt x="530244" y="889804"/>
                  </a:lnTo>
                  <a:lnTo>
                    <a:pt x="500101" y="916686"/>
                  </a:lnTo>
                  <a:lnTo>
                    <a:pt x="470746" y="943863"/>
                  </a:lnTo>
                  <a:lnTo>
                    <a:pt x="442189" y="971330"/>
                  </a:lnTo>
                  <a:lnTo>
                    <a:pt x="414438" y="999082"/>
                  </a:lnTo>
                  <a:lnTo>
                    <a:pt x="387502" y="1027113"/>
                  </a:lnTo>
                  <a:lnTo>
                    <a:pt x="361389" y="1055419"/>
                  </a:lnTo>
                  <a:lnTo>
                    <a:pt x="336110" y="1083994"/>
                  </a:lnTo>
                  <a:lnTo>
                    <a:pt x="288084" y="1141937"/>
                  </a:lnTo>
                  <a:lnTo>
                    <a:pt x="243494" y="1200901"/>
                  </a:lnTo>
                  <a:lnTo>
                    <a:pt x="202411" y="1260847"/>
                  </a:lnTo>
                  <a:lnTo>
                    <a:pt x="164906" y="1321737"/>
                  </a:lnTo>
                  <a:lnTo>
                    <a:pt x="131049" y="1383531"/>
                  </a:lnTo>
                  <a:lnTo>
                    <a:pt x="100911" y="1446190"/>
                  </a:lnTo>
                  <a:lnTo>
                    <a:pt x="74562" y="1509676"/>
                  </a:lnTo>
                  <a:lnTo>
                    <a:pt x="52073" y="1573950"/>
                  </a:lnTo>
                  <a:lnTo>
                    <a:pt x="33515" y="1638971"/>
                  </a:lnTo>
                  <a:lnTo>
                    <a:pt x="18958" y="1704702"/>
                  </a:lnTo>
                  <a:lnTo>
                    <a:pt x="8472" y="1771104"/>
                  </a:lnTo>
                  <a:lnTo>
                    <a:pt x="2130" y="1838137"/>
                  </a:lnTo>
                  <a:lnTo>
                    <a:pt x="0" y="1905762"/>
                  </a:lnTo>
                  <a:lnTo>
                    <a:pt x="533" y="1939646"/>
                  </a:lnTo>
                  <a:lnTo>
                    <a:pt x="4779" y="2006979"/>
                  </a:lnTo>
                  <a:lnTo>
                    <a:pt x="13202" y="2073701"/>
                  </a:lnTo>
                  <a:lnTo>
                    <a:pt x="25732" y="2139772"/>
                  </a:lnTo>
                  <a:lnTo>
                    <a:pt x="42298" y="2205154"/>
                  </a:lnTo>
                  <a:lnTo>
                    <a:pt x="62831" y="2269806"/>
                  </a:lnTo>
                  <a:lnTo>
                    <a:pt x="87258" y="2333690"/>
                  </a:lnTo>
                  <a:lnTo>
                    <a:pt x="115511" y="2396768"/>
                  </a:lnTo>
                  <a:lnTo>
                    <a:pt x="147517" y="2459000"/>
                  </a:lnTo>
                  <a:lnTo>
                    <a:pt x="183207" y="2520347"/>
                  </a:lnTo>
                  <a:lnTo>
                    <a:pt x="222510" y="2580770"/>
                  </a:lnTo>
                  <a:lnTo>
                    <a:pt x="265355" y="2640229"/>
                  </a:lnTo>
                  <a:lnTo>
                    <a:pt x="311672" y="2698687"/>
                  </a:lnTo>
                  <a:lnTo>
                    <a:pt x="361389" y="2756104"/>
                  </a:lnTo>
                  <a:lnTo>
                    <a:pt x="387502" y="2784410"/>
                  </a:lnTo>
                  <a:lnTo>
                    <a:pt x="414438" y="2812441"/>
                  </a:lnTo>
                  <a:lnTo>
                    <a:pt x="442189" y="2840193"/>
                  </a:lnTo>
                  <a:lnTo>
                    <a:pt x="470746" y="2867659"/>
                  </a:lnTo>
                  <a:lnTo>
                    <a:pt x="500101" y="2894837"/>
                  </a:lnTo>
                  <a:lnTo>
                    <a:pt x="530244" y="2921719"/>
                  </a:lnTo>
                  <a:lnTo>
                    <a:pt x="561167" y="2948303"/>
                  </a:lnTo>
                  <a:lnTo>
                    <a:pt x="592860" y="2974582"/>
                  </a:lnTo>
                  <a:lnTo>
                    <a:pt x="625316" y="3000553"/>
                  </a:lnTo>
                  <a:lnTo>
                    <a:pt x="658525" y="3026209"/>
                  </a:lnTo>
                  <a:lnTo>
                    <a:pt x="692478" y="3051547"/>
                  </a:lnTo>
                  <a:lnTo>
                    <a:pt x="727167" y="3076561"/>
                  </a:lnTo>
                  <a:lnTo>
                    <a:pt x="762582" y="3101247"/>
                  </a:lnTo>
                  <a:lnTo>
                    <a:pt x="798716" y="3125599"/>
                  </a:lnTo>
                  <a:lnTo>
                    <a:pt x="835558" y="3149613"/>
                  </a:lnTo>
                  <a:lnTo>
                    <a:pt x="873101" y="3173284"/>
                  </a:lnTo>
                  <a:lnTo>
                    <a:pt x="911335" y="3196606"/>
                  </a:lnTo>
                  <a:lnTo>
                    <a:pt x="950252" y="3219576"/>
                  </a:lnTo>
                  <a:lnTo>
                    <a:pt x="989842" y="3242188"/>
                  </a:lnTo>
                  <a:lnTo>
                    <a:pt x="1030098" y="3264438"/>
                  </a:lnTo>
                  <a:lnTo>
                    <a:pt x="1071010" y="3286319"/>
                  </a:lnTo>
                  <a:lnTo>
                    <a:pt x="1112569" y="3307829"/>
                  </a:lnTo>
                  <a:lnTo>
                    <a:pt x="1154766" y="3328961"/>
                  </a:lnTo>
                  <a:lnTo>
                    <a:pt x="1197593" y="3349711"/>
                  </a:lnTo>
                  <a:lnTo>
                    <a:pt x="1241041" y="3370074"/>
                  </a:lnTo>
                  <a:lnTo>
                    <a:pt x="1285101" y="3390045"/>
                  </a:lnTo>
                  <a:lnTo>
                    <a:pt x="1329765" y="3409619"/>
                  </a:lnTo>
                  <a:lnTo>
                    <a:pt x="1375022" y="3428792"/>
                  </a:lnTo>
                  <a:lnTo>
                    <a:pt x="1420865" y="3447558"/>
                  </a:lnTo>
                  <a:lnTo>
                    <a:pt x="1467285" y="3465912"/>
                  </a:lnTo>
                  <a:lnTo>
                    <a:pt x="1514273" y="3483850"/>
                  </a:lnTo>
                  <a:lnTo>
                    <a:pt x="1561820" y="3501367"/>
                  </a:lnTo>
                  <a:lnTo>
                    <a:pt x="1609917" y="3518458"/>
                  </a:lnTo>
                  <a:lnTo>
                    <a:pt x="1658555" y="3535119"/>
                  </a:lnTo>
                  <a:lnTo>
                    <a:pt x="1707726" y="3551343"/>
                  </a:lnTo>
                  <a:lnTo>
                    <a:pt x="1757421" y="3567126"/>
                  </a:lnTo>
                  <a:lnTo>
                    <a:pt x="1807631" y="3582464"/>
                  </a:lnTo>
                  <a:lnTo>
                    <a:pt x="1858347" y="3597352"/>
                  </a:lnTo>
                  <a:lnTo>
                    <a:pt x="1909560" y="3611784"/>
                  </a:lnTo>
                  <a:lnTo>
                    <a:pt x="1961261" y="3625756"/>
                  </a:lnTo>
                  <a:lnTo>
                    <a:pt x="2013443" y="3639263"/>
                  </a:lnTo>
                  <a:lnTo>
                    <a:pt x="2066095" y="3652300"/>
                  </a:lnTo>
                  <a:lnTo>
                    <a:pt x="2119209" y="3664862"/>
                  </a:lnTo>
                  <a:lnTo>
                    <a:pt x="2172776" y="3676945"/>
                  </a:lnTo>
                  <a:lnTo>
                    <a:pt x="2226788" y="3688543"/>
                  </a:lnTo>
                  <a:lnTo>
                    <a:pt x="2281235" y="3699651"/>
                  </a:lnTo>
                  <a:lnTo>
                    <a:pt x="2336109" y="3710265"/>
                  </a:lnTo>
                  <a:lnTo>
                    <a:pt x="2391401" y="3720380"/>
                  </a:lnTo>
                  <a:lnTo>
                    <a:pt x="2447102" y="3729991"/>
                  </a:lnTo>
                  <a:lnTo>
                    <a:pt x="2503203" y="3739093"/>
                  </a:lnTo>
                  <a:lnTo>
                    <a:pt x="2559695" y="3747681"/>
                  </a:lnTo>
                  <a:lnTo>
                    <a:pt x="2616570" y="3755750"/>
                  </a:lnTo>
                  <a:lnTo>
                    <a:pt x="2673819" y="3763296"/>
                  </a:lnTo>
                  <a:lnTo>
                    <a:pt x="2731433" y="3770313"/>
                  </a:lnTo>
                  <a:lnTo>
                    <a:pt x="2789402" y="3776797"/>
                  </a:lnTo>
                  <a:lnTo>
                    <a:pt x="2847720" y="3782743"/>
                  </a:lnTo>
                  <a:lnTo>
                    <a:pt x="2906375" y="3788145"/>
                  </a:lnTo>
                  <a:lnTo>
                    <a:pt x="2965360" y="3793000"/>
                  </a:lnTo>
                  <a:lnTo>
                    <a:pt x="3024666" y="3797301"/>
                  </a:lnTo>
                  <a:lnTo>
                    <a:pt x="3084284" y="3801045"/>
                  </a:lnTo>
                  <a:lnTo>
                    <a:pt x="3144205" y="3804227"/>
                  </a:lnTo>
                  <a:lnTo>
                    <a:pt x="3204421" y="3806841"/>
                  </a:lnTo>
                  <a:lnTo>
                    <a:pt x="3264922" y="3808882"/>
                  </a:lnTo>
                  <a:lnTo>
                    <a:pt x="3325699" y="3810346"/>
                  </a:lnTo>
                  <a:lnTo>
                    <a:pt x="3386745" y="3811228"/>
                  </a:lnTo>
                  <a:lnTo>
                    <a:pt x="3448050" y="3811524"/>
                  </a:lnTo>
                  <a:lnTo>
                    <a:pt x="3509354" y="3811228"/>
                  </a:lnTo>
                  <a:lnTo>
                    <a:pt x="3570400" y="3810346"/>
                  </a:lnTo>
                  <a:lnTo>
                    <a:pt x="3631177" y="3808882"/>
                  </a:lnTo>
                  <a:lnTo>
                    <a:pt x="3691678" y="3806841"/>
                  </a:lnTo>
                  <a:lnTo>
                    <a:pt x="3751894" y="3804227"/>
                  </a:lnTo>
                  <a:lnTo>
                    <a:pt x="3811815" y="3801045"/>
                  </a:lnTo>
                  <a:lnTo>
                    <a:pt x="3871433" y="3797301"/>
                  </a:lnTo>
                  <a:lnTo>
                    <a:pt x="3930739" y="3793000"/>
                  </a:lnTo>
                  <a:lnTo>
                    <a:pt x="3989724" y="3788145"/>
                  </a:lnTo>
                  <a:lnTo>
                    <a:pt x="4048379" y="3782743"/>
                  </a:lnTo>
                  <a:lnTo>
                    <a:pt x="4106697" y="3776797"/>
                  </a:lnTo>
                  <a:lnTo>
                    <a:pt x="4164666" y="3770313"/>
                  </a:lnTo>
                  <a:lnTo>
                    <a:pt x="4222280" y="3763296"/>
                  </a:lnTo>
                  <a:lnTo>
                    <a:pt x="4279529" y="3755750"/>
                  </a:lnTo>
                  <a:lnTo>
                    <a:pt x="4336404" y="3747681"/>
                  </a:lnTo>
                  <a:lnTo>
                    <a:pt x="4392896" y="3739093"/>
                  </a:lnTo>
                  <a:lnTo>
                    <a:pt x="4448997" y="3729991"/>
                  </a:lnTo>
                  <a:lnTo>
                    <a:pt x="4504698" y="3720380"/>
                  </a:lnTo>
                  <a:lnTo>
                    <a:pt x="4559990" y="3710265"/>
                  </a:lnTo>
                  <a:lnTo>
                    <a:pt x="4614864" y="3699651"/>
                  </a:lnTo>
                  <a:lnTo>
                    <a:pt x="4669311" y="3688543"/>
                  </a:lnTo>
                  <a:lnTo>
                    <a:pt x="4723323" y="3676945"/>
                  </a:lnTo>
                  <a:lnTo>
                    <a:pt x="4776890" y="3664862"/>
                  </a:lnTo>
                  <a:lnTo>
                    <a:pt x="4830004" y="3652300"/>
                  </a:lnTo>
                  <a:lnTo>
                    <a:pt x="4882656" y="3639263"/>
                  </a:lnTo>
                  <a:lnTo>
                    <a:pt x="4934838" y="3625756"/>
                  </a:lnTo>
                  <a:lnTo>
                    <a:pt x="4986539" y="3611784"/>
                  </a:lnTo>
                  <a:lnTo>
                    <a:pt x="5037752" y="3597352"/>
                  </a:lnTo>
                  <a:lnTo>
                    <a:pt x="5088468" y="3582464"/>
                  </a:lnTo>
                  <a:lnTo>
                    <a:pt x="5138678" y="3567126"/>
                  </a:lnTo>
                  <a:lnTo>
                    <a:pt x="5188373" y="3551343"/>
                  </a:lnTo>
                  <a:lnTo>
                    <a:pt x="5237544" y="3535119"/>
                  </a:lnTo>
                  <a:lnTo>
                    <a:pt x="5286182" y="3518458"/>
                  </a:lnTo>
                  <a:lnTo>
                    <a:pt x="5334279" y="3501367"/>
                  </a:lnTo>
                  <a:lnTo>
                    <a:pt x="5381826" y="3483850"/>
                  </a:lnTo>
                  <a:lnTo>
                    <a:pt x="5428814" y="3465912"/>
                  </a:lnTo>
                  <a:lnTo>
                    <a:pt x="5475234" y="3447558"/>
                  </a:lnTo>
                  <a:lnTo>
                    <a:pt x="5521077" y="3428792"/>
                  </a:lnTo>
                  <a:lnTo>
                    <a:pt x="5566334" y="3409619"/>
                  </a:lnTo>
                  <a:lnTo>
                    <a:pt x="5610998" y="3390045"/>
                  </a:lnTo>
                  <a:lnTo>
                    <a:pt x="5655058" y="3370074"/>
                  </a:lnTo>
                  <a:lnTo>
                    <a:pt x="5698506" y="3349711"/>
                  </a:lnTo>
                  <a:lnTo>
                    <a:pt x="5741333" y="3328961"/>
                  </a:lnTo>
                  <a:lnTo>
                    <a:pt x="5783530" y="3307829"/>
                  </a:lnTo>
                  <a:lnTo>
                    <a:pt x="5825089" y="3286319"/>
                  </a:lnTo>
                  <a:lnTo>
                    <a:pt x="5866001" y="3264438"/>
                  </a:lnTo>
                  <a:lnTo>
                    <a:pt x="5906257" y="3242188"/>
                  </a:lnTo>
                  <a:lnTo>
                    <a:pt x="5945847" y="3219576"/>
                  </a:lnTo>
                  <a:lnTo>
                    <a:pt x="5984764" y="3196606"/>
                  </a:lnTo>
                  <a:lnTo>
                    <a:pt x="6022998" y="3173284"/>
                  </a:lnTo>
                  <a:lnTo>
                    <a:pt x="6060541" y="3149613"/>
                  </a:lnTo>
                  <a:lnTo>
                    <a:pt x="6097383" y="3125599"/>
                  </a:lnTo>
                  <a:lnTo>
                    <a:pt x="6133517" y="3101247"/>
                  </a:lnTo>
                  <a:lnTo>
                    <a:pt x="6168932" y="3076561"/>
                  </a:lnTo>
                  <a:lnTo>
                    <a:pt x="6203621" y="3051547"/>
                  </a:lnTo>
                  <a:lnTo>
                    <a:pt x="6237574" y="3026209"/>
                  </a:lnTo>
                  <a:lnTo>
                    <a:pt x="6270783" y="3000553"/>
                  </a:lnTo>
                  <a:lnTo>
                    <a:pt x="6303239" y="2974582"/>
                  </a:lnTo>
                  <a:lnTo>
                    <a:pt x="6334932" y="2948303"/>
                  </a:lnTo>
                  <a:lnTo>
                    <a:pt x="6365855" y="2921719"/>
                  </a:lnTo>
                  <a:lnTo>
                    <a:pt x="6395998" y="2894837"/>
                  </a:lnTo>
                  <a:lnTo>
                    <a:pt x="6425353" y="2867660"/>
                  </a:lnTo>
                  <a:lnTo>
                    <a:pt x="6453910" y="2840193"/>
                  </a:lnTo>
                  <a:lnTo>
                    <a:pt x="6481661" y="2812441"/>
                  </a:lnTo>
                  <a:lnTo>
                    <a:pt x="6508597" y="2784410"/>
                  </a:lnTo>
                  <a:lnTo>
                    <a:pt x="6534710" y="2756104"/>
                  </a:lnTo>
                  <a:lnTo>
                    <a:pt x="6559989" y="2727529"/>
                  </a:lnTo>
                  <a:lnTo>
                    <a:pt x="6608015" y="2669586"/>
                  </a:lnTo>
                  <a:lnTo>
                    <a:pt x="6652605" y="2610622"/>
                  </a:lnTo>
                  <a:lnTo>
                    <a:pt x="6693688" y="2550676"/>
                  </a:lnTo>
                  <a:lnTo>
                    <a:pt x="6731193" y="2489786"/>
                  </a:lnTo>
                  <a:lnTo>
                    <a:pt x="6765050" y="2427992"/>
                  </a:lnTo>
                  <a:lnTo>
                    <a:pt x="6795188" y="2365333"/>
                  </a:lnTo>
                  <a:lnTo>
                    <a:pt x="6821537" y="2301847"/>
                  </a:lnTo>
                  <a:lnTo>
                    <a:pt x="6844026" y="2237573"/>
                  </a:lnTo>
                  <a:lnTo>
                    <a:pt x="6862584" y="2172552"/>
                  </a:lnTo>
                  <a:lnTo>
                    <a:pt x="6877141" y="2106821"/>
                  </a:lnTo>
                  <a:lnTo>
                    <a:pt x="6887627" y="2040419"/>
                  </a:lnTo>
                  <a:lnTo>
                    <a:pt x="6893969" y="1973386"/>
                  </a:lnTo>
                  <a:lnTo>
                    <a:pt x="6896100" y="1905762"/>
                  </a:lnTo>
                  <a:lnTo>
                    <a:pt x="6895566" y="1871877"/>
                  </a:lnTo>
                  <a:lnTo>
                    <a:pt x="6891320" y="1804544"/>
                  </a:lnTo>
                  <a:lnTo>
                    <a:pt x="6882897" y="1737822"/>
                  </a:lnTo>
                  <a:lnTo>
                    <a:pt x="6870367" y="1671751"/>
                  </a:lnTo>
                  <a:lnTo>
                    <a:pt x="6853801" y="1606369"/>
                  </a:lnTo>
                  <a:lnTo>
                    <a:pt x="6833268" y="1541717"/>
                  </a:lnTo>
                  <a:lnTo>
                    <a:pt x="6808841" y="1477833"/>
                  </a:lnTo>
                  <a:lnTo>
                    <a:pt x="6780588" y="1414755"/>
                  </a:lnTo>
                  <a:lnTo>
                    <a:pt x="6748582" y="1352523"/>
                  </a:lnTo>
                  <a:lnTo>
                    <a:pt x="6712892" y="1291176"/>
                  </a:lnTo>
                  <a:lnTo>
                    <a:pt x="6673589" y="1230753"/>
                  </a:lnTo>
                  <a:lnTo>
                    <a:pt x="6630744" y="1171294"/>
                  </a:lnTo>
                  <a:lnTo>
                    <a:pt x="6584427" y="1112836"/>
                  </a:lnTo>
                  <a:lnTo>
                    <a:pt x="6534710" y="1055419"/>
                  </a:lnTo>
                  <a:lnTo>
                    <a:pt x="6508597" y="1027113"/>
                  </a:lnTo>
                  <a:lnTo>
                    <a:pt x="6481661" y="999082"/>
                  </a:lnTo>
                  <a:lnTo>
                    <a:pt x="6453910" y="971330"/>
                  </a:lnTo>
                  <a:lnTo>
                    <a:pt x="6425353" y="943864"/>
                  </a:lnTo>
                  <a:lnTo>
                    <a:pt x="6395998" y="916686"/>
                  </a:lnTo>
                  <a:lnTo>
                    <a:pt x="6365855" y="889804"/>
                  </a:lnTo>
                  <a:lnTo>
                    <a:pt x="6334932" y="863220"/>
                  </a:lnTo>
                  <a:lnTo>
                    <a:pt x="6303239" y="836941"/>
                  </a:lnTo>
                  <a:lnTo>
                    <a:pt x="6270783" y="810970"/>
                  </a:lnTo>
                  <a:lnTo>
                    <a:pt x="6237574" y="785314"/>
                  </a:lnTo>
                  <a:lnTo>
                    <a:pt x="6203621" y="759976"/>
                  </a:lnTo>
                  <a:lnTo>
                    <a:pt x="6168932" y="734962"/>
                  </a:lnTo>
                  <a:lnTo>
                    <a:pt x="6133517" y="710276"/>
                  </a:lnTo>
                  <a:lnTo>
                    <a:pt x="6097383" y="685924"/>
                  </a:lnTo>
                  <a:lnTo>
                    <a:pt x="6060541" y="661910"/>
                  </a:lnTo>
                  <a:lnTo>
                    <a:pt x="6022998" y="638239"/>
                  </a:lnTo>
                  <a:lnTo>
                    <a:pt x="5984764" y="614917"/>
                  </a:lnTo>
                  <a:lnTo>
                    <a:pt x="5945847" y="591947"/>
                  </a:lnTo>
                  <a:lnTo>
                    <a:pt x="5906257" y="569335"/>
                  </a:lnTo>
                  <a:lnTo>
                    <a:pt x="5866001" y="547085"/>
                  </a:lnTo>
                  <a:lnTo>
                    <a:pt x="5825089" y="525204"/>
                  </a:lnTo>
                  <a:lnTo>
                    <a:pt x="5783530" y="503694"/>
                  </a:lnTo>
                  <a:lnTo>
                    <a:pt x="5741333" y="482562"/>
                  </a:lnTo>
                  <a:lnTo>
                    <a:pt x="5698506" y="461812"/>
                  </a:lnTo>
                  <a:lnTo>
                    <a:pt x="5655058" y="441449"/>
                  </a:lnTo>
                  <a:lnTo>
                    <a:pt x="5610998" y="421478"/>
                  </a:lnTo>
                  <a:lnTo>
                    <a:pt x="5566334" y="401904"/>
                  </a:lnTo>
                  <a:lnTo>
                    <a:pt x="5521077" y="382731"/>
                  </a:lnTo>
                  <a:lnTo>
                    <a:pt x="5475234" y="363965"/>
                  </a:lnTo>
                  <a:lnTo>
                    <a:pt x="5428814" y="345611"/>
                  </a:lnTo>
                  <a:lnTo>
                    <a:pt x="5381826" y="327673"/>
                  </a:lnTo>
                  <a:lnTo>
                    <a:pt x="5334279" y="310156"/>
                  </a:lnTo>
                  <a:lnTo>
                    <a:pt x="5286182" y="293065"/>
                  </a:lnTo>
                  <a:lnTo>
                    <a:pt x="5237544" y="276404"/>
                  </a:lnTo>
                  <a:lnTo>
                    <a:pt x="5188373" y="260180"/>
                  </a:lnTo>
                  <a:lnTo>
                    <a:pt x="5138678" y="244397"/>
                  </a:lnTo>
                  <a:lnTo>
                    <a:pt x="5088468" y="229059"/>
                  </a:lnTo>
                  <a:lnTo>
                    <a:pt x="5037752" y="214171"/>
                  </a:lnTo>
                  <a:lnTo>
                    <a:pt x="4986539" y="199739"/>
                  </a:lnTo>
                  <a:lnTo>
                    <a:pt x="4934838" y="185767"/>
                  </a:lnTo>
                  <a:lnTo>
                    <a:pt x="4882656" y="172260"/>
                  </a:lnTo>
                  <a:lnTo>
                    <a:pt x="4830004" y="159223"/>
                  </a:lnTo>
                  <a:lnTo>
                    <a:pt x="4776890" y="146661"/>
                  </a:lnTo>
                  <a:lnTo>
                    <a:pt x="4723323" y="134578"/>
                  </a:lnTo>
                  <a:lnTo>
                    <a:pt x="4669311" y="122980"/>
                  </a:lnTo>
                  <a:lnTo>
                    <a:pt x="4614864" y="111872"/>
                  </a:lnTo>
                  <a:lnTo>
                    <a:pt x="4559990" y="101258"/>
                  </a:lnTo>
                  <a:lnTo>
                    <a:pt x="4504698" y="91143"/>
                  </a:lnTo>
                  <a:lnTo>
                    <a:pt x="4448997" y="81532"/>
                  </a:lnTo>
                  <a:lnTo>
                    <a:pt x="4392896" y="72430"/>
                  </a:lnTo>
                  <a:lnTo>
                    <a:pt x="4336404" y="63842"/>
                  </a:lnTo>
                  <a:lnTo>
                    <a:pt x="4279529" y="55773"/>
                  </a:lnTo>
                  <a:lnTo>
                    <a:pt x="4222280" y="48227"/>
                  </a:lnTo>
                  <a:lnTo>
                    <a:pt x="4164666" y="41210"/>
                  </a:lnTo>
                  <a:lnTo>
                    <a:pt x="4106697" y="34726"/>
                  </a:lnTo>
                  <a:lnTo>
                    <a:pt x="4048379" y="28780"/>
                  </a:lnTo>
                  <a:lnTo>
                    <a:pt x="3989724" y="23378"/>
                  </a:lnTo>
                  <a:lnTo>
                    <a:pt x="3930739" y="18523"/>
                  </a:lnTo>
                  <a:lnTo>
                    <a:pt x="3871433" y="14222"/>
                  </a:lnTo>
                  <a:lnTo>
                    <a:pt x="3811815" y="10478"/>
                  </a:lnTo>
                  <a:lnTo>
                    <a:pt x="3751894" y="7296"/>
                  </a:lnTo>
                  <a:lnTo>
                    <a:pt x="3691678" y="4682"/>
                  </a:lnTo>
                  <a:lnTo>
                    <a:pt x="3631177" y="2641"/>
                  </a:lnTo>
                  <a:lnTo>
                    <a:pt x="3570400" y="1177"/>
                  </a:lnTo>
                  <a:lnTo>
                    <a:pt x="3509354" y="295"/>
                  </a:lnTo>
                  <a:lnTo>
                    <a:pt x="3448050" y="0"/>
                  </a:lnTo>
                  <a:close/>
                </a:path>
              </a:pathLst>
            </a:custGeom>
            <a:solidFill>
              <a:srgbClr val="D6D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048" y="1674876"/>
              <a:ext cx="6176772" cy="31394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86328" y="1749551"/>
              <a:ext cx="5459095" cy="2338070"/>
            </a:xfrm>
            <a:custGeom>
              <a:avLst/>
              <a:gdLst/>
              <a:ahLst/>
              <a:cxnLst/>
              <a:rect l="l" t="t" r="r" b="b"/>
              <a:pathLst>
                <a:path w="5459095" h="2338070">
                  <a:moveTo>
                    <a:pt x="2729484" y="0"/>
                  </a:moveTo>
                  <a:lnTo>
                    <a:pt x="2664123" y="328"/>
                  </a:lnTo>
                  <a:lnTo>
                    <a:pt x="2599140" y="1309"/>
                  </a:lnTo>
                  <a:lnTo>
                    <a:pt x="2534550" y="2935"/>
                  </a:lnTo>
                  <a:lnTo>
                    <a:pt x="2470372" y="5198"/>
                  </a:lnTo>
                  <a:lnTo>
                    <a:pt x="2406622" y="8091"/>
                  </a:lnTo>
                  <a:lnTo>
                    <a:pt x="2343317" y="11608"/>
                  </a:lnTo>
                  <a:lnTo>
                    <a:pt x="2280475" y="15740"/>
                  </a:lnTo>
                  <a:lnTo>
                    <a:pt x="2218112" y="20480"/>
                  </a:lnTo>
                  <a:lnTo>
                    <a:pt x="2156246" y="25822"/>
                  </a:lnTo>
                  <a:lnTo>
                    <a:pt x="2094893" y="31757"/>
                  </a:lnTo>
                  <a:lnTo>
                    <a:pt x="2034072" y="38278"/>
                  </a:lnTo>
                  <a:lnTo>
                    <a:pt x="1973798" y="45378"/>
                  </a:lnTo>
                  <a:lnTo>
                    <a:pt x="1914090" y="53050"/>
                  </a:lnTo>
                  <a:lnTo>
                    <a:pt x="1854963" y="61286"/>
                  </a:lnTo>
                  <a:lnTo>
                    <a:pt x="1796436" y="70079"/>
                  </a:lnTo>
                  <a:lnTo>
                    <a:pt x="1738525" y="79422"/>
                  </a:lnTo>
                  <a:lnTo>
                    <a:pt x="1681248" y="89307"/>
                  </a:lnTo>
                  <a:lnTo>
                    <a:pt x="1624621" y="99727"/>
                  </a:lnTo>
                  <a:lnTo>
                    <a:pt x="1568662" y="110675"/>
                  </a:lnTo>
                  <a:lnTo>
                    <a:pt x="1513387" y="122143"/>
                  </a:lnTo>
                  <a:lnTo>
                    <a:pt x="1458815" y="134124"/>
                  </a:lnTo>
                  <a:lnTo>
                    <a:pt x="1404961" y="146611"/>
                  </a:lnTo>
                  <a:lnTo>
                    <a:pt x="1351844" y="159596"/>
                  </a:lnTo>
                  <a:lnTo>
                    <a:pt x="1299480" y="173072"/>
                  </a:lnTo>
                  <a:lnTo>
                    <a:pt x="1247886" y="187032"/>
                  </a:lnTo>
                  <a:lnTo>
                    <a:pt x="1197079" y="201469"/>
                  </a:lnTo>
                  <a:lnTo>
                    <a:pt x="1147077" y="216374"/>
                  </a:lnTo>
                  <a:lnTo>
                    <a:pt x="1097897" y="231741"/>
                  </a:lnTo>
                  <a:lnTo>
                    <a:pt x="1049555" y="247563"/>
                  </a:lnTo>
                  <a:lnTo>
                    <a:pt x="1002070" y="263831"/>
                  </a:lnTo>
                  <a:lnTo>
                    <a:pt x="955457" y="280539"/>
                  </a:lnTo>
                  <a:lnTo>
                    <a:pt x="909734" y="297680"/>
                  </a:lnTo>
                  <a:lnTo>
                    <a:pt x="864918" y="315246"/>
                  </a:lnTo>
                  <a:lnTo>
                    <a:pt x="821027" y="333229"/>
                  </a:lnTo>
                  <a:lnTo>
                    <a:pt x="778076" y="351623"/>
                  </a:lnTo>
                  <a:lnTo>
                    <a:pt x="736085" y="370421"/>
                  </a:lnTo>
                  <a:lnTo>
                    <a:pt x="695069" y="389613"/>
                  </a:lnTo>
                  <a:lnTo>
                    <a:pt x="655045" y="409195"/>
                  </a:lnTo>
                  <a:lnTo>
                    <a:pt x="616031" y="429157"/>
                  </a:lnTo>
                  <a:lnTo>
                    <a:pt x="578045" y="449493"/>
                  </a:lnTo>
                  <a:lnTo>
                    <a:pt x="541102" y="470196"/>
                  </a:lnTo>
                  <a:lnTo>
                    <a:pt x="505220" y="491258"/>
                  </a:lnTo>
                  <a:lnTo>
                    <a:pt x="470416" y="512672"/>
                  </a:lnTo>
                  <a:lnTo>
                    <a:pt x="436708" y="534430"/>
                  </a:lnTo>
                  <a:lnTo>
                    <a:pt x="404112" y="556525"/>
                  </a:lnTo>
                  <a:lnTo>
                    <a:pt x="372646" y="578950"/>
                  </a:lnTo>
                  <a:lnTo>
                    <a:pt x="313170" y="624761"/>
                  </a:lnTo>
                  <a:lnTo>
                    <a:pt x="258417" y="671802"/>
                  </a:lnTo>
                  <a:lnTo>
                    <a:pt x="208524" y="720017"/>
                  </a:lnTo>
                  <a:lnTo>
                    <a:pt x="163629" y="769346"/>
                  </a:lnTo>
                  <a:lnTo>
                    <a:pt x="123867" y="819730"/>
                  </a:lnTo>
                  <a:lnTo>
                    <a:pt x="89375" y="871111"/>
                  </a:lnTo>
                  <a:lnTo>
                    <a:pt x="60292" y="923431"/>
                  </a:lnTo>
                  <a:lnTo>
                    <a:pt x="36752" y="976630"/>
                  </a:lnTo>
                  <a:lnTo>
                    <a:pt x="18893" y="1030650"/>
                  </a:lnTo>
                  <a:lnTo>
                    <a:pt x="6853" y="1085432"/>
                  </a:lnTo>
                  <a:lnTo>
                    <a:pt x="767" y="1140919"/>
                  </a:lnTo>
                  <a:lnTo>
                    <a:pt x="0" y="1168908"/>
                  </a:lnTo>
                  <a:lnTo>
                    <a:pt x="767" y="1196896"/>
                  </a:lnTo>
                  <a:lnTo>
                    <a:pt x="6853" y="1252383"/>
                  </a:lnTo>
                  <a:lnTo>
                    <a:pt x="18893" y="1307165"/>
                  </a:lnTo>
                  <a:lnTo>
                    <a:pt x="36752" y="1361185"/>
                  </a:lnTo>
                  <a:lnTo>
                    <a:pt x="60292" y="1414384"/>
                  </a:lnTo>
                  <a:lnTo>
                    <a:pt x="89375" y="1466704"/>
                  </a:lnTo>
                  <a:lnTo>
                    <a:pt x="123867" y="1518085"/>
                  </a:lnTo>
                  <a:lnTo>
                    <a:pt x="163629" y="1568469"/>
                  </a:lnTo>
                  <a:lnTo>
                    <a:pt x="208524" y="1617798"/>
                  </a:lnTo>
                  <a:lnTo>
                    <a:pt x="258417" y="1666013"/>
                  </a:lnTo>
                  <a:lnTo>
                    <a:pt x="313170" y="1713054"/>
                  </a:lnTo>
                  <a:lnTo>
                    <a:pt x="372646" y="1758865"/>
                  </a:lnTo>
                  <a:lnTo>
                    <a:pt x="404112" y="1781290"/>
                  </a:lnTo>
                  <a:lnTo>
                    <a:pt x="436708" y="1803385"/>
                  </a:lnTo>
                  <a:lnTo>
                    <a:pt x="470416" y="1825143"/>
                  </a:lnTo>
                  <a:lnTo>
                    <a:pt x="505220" y="1846557"/>
                  </a:lnTo>
                  <a:lnTo>
                    <a:pt x="541102" y="1867619"/>
                  </a:lnTo>
                  <a:lnTo>
                    <a:pt x="578045" y="1888322"/>
                  </a:lnTo>
                  <a:lnTo>
                    <a:pt x="616031" y="1908658"/>
                  </a:lnTo>
                  <a:lnTo>
                    <a:pt x="655045" y="1928620"/>
                  </a:lnTo>
                  <a:lnTo>
                    <a:pt x="695069" y="1948202"/>
                  </a:lnTo>
                  <a:lnTo>
                    <a:pt x="736085" y="1967394"/>
                  </a:lnTo>
                  <a:lnTo>
                    <a:pt x="778076" y="1986192"/>
                  </a:lnTo>
                  <a:lnTo>
                    <a:pt x="821027" y="2004586"/>
                  </a:lnTo>
                  <a:lnTo>
                    <a:pt x="864918" y="2022569"/>
                  </a:lnTo>
                  <a:lnTo>
                    <a:pt x="909734" y="2040135"/>
                  </a:lnTo>
                  <a:lnTo>
                    <a:pt x="955457" y="2057276"/>
                  </a:lnTo>
                  <a:lnTo>
                    <a:pt x="1002070" y="2073984"/>
                  </a:lnTo>
                  <a:lnTo>
                    <a:pt x="1049555" y="2090252"/>
                  </a:lnTo>
                  <a:lnTo>
                    <a:pt x="1097897" y="2106074"/>
                  </a:lnTo>
                  <a:lnTo>
                    <a:pt x="1147077" y="2121441"/>
                  </a:lnTo>
                  <a:lnTo>
                    <a:pt x="1197079" y="2136346"/>
                  </a:lnTo>
                  <a:lnTo>
                    <a:pt x="1247886" y="2150783"/>
                  </a:lnTo>
                  <a:lnTo>
                    <a:pt x="1299480" y="2164743"/>
                  </a:lnTo>
                  <a:lnTo>
                    <a:pt x="1351844" y="2178219"/>
                  </a:lnTo>
                  <a:lnTo>
                    <a:pt x="1404961" y="2191204"/>
                  </a:lnTo>
                  <a:lnTo>
                    <a:pt x="1458815" y="2203691"/>
                  </a:lnTo>
                  <a:lnTo>
                    <a:pt x="1513387" y="2215672"/>
                  </a:lnTo>
                  <a:lnTo>
                    <a:pt x="1568662" y="2227140"/>
                  </a:lnTo>
                  <a:lnTo>
                    <a:pt x="1624621" y="2238088"/>
                  </a:lnTo>
                  <a:lnTo>
                    <a:pt x="1681248" y="2248508"/>
                  </a:lnTo>
                  <a:lnTo>
                    <a:pt x="1738525" y="2258393"/>
                  </a:lnTo>
                  <a:lnTo>
                    <a:pt x="1796436" y="2267736"/>
                  </a:lnTo>
                  <a:lnTo>
                    <a:pt x="1854963" y="2276529"/>
                  </a:lnTo>
                  <a:lnTo>
                    <a:pt x="1914090" y="2284765"/>
                  </a:lnTo>
                  <a:lnTo>
                    <a:pt x="1973798" y="2292437"/>
                  </a:lnTo>
                  <a:lnTo>
                    <a:pt x="2034072" y="2299537"/>
                  </a:lnTo>
                  <a:lnTo>
                    <a:pt x="2094893" y="2306058"/>
                  </a:lnTo>
                  <a:lnTo>
                    <a:pt x="2156246" y="2311993"/>
                  </a:lnTo>
                  <a:lnTo>
                    <a:pt x="2218112" y="2317335"/>
                  </a:lnTo>
                  <a:lnTo>
                    <a:pt x="2280475" y="2322075"/>
                  </a:lnTo>
                  <a:lnTo>
                    <a:pt x="2343317" y="2326207"/>
                  </a:lnTo>
                  <a:lnTo>
                    <a:pt x="2406622" y="2329724"/>
                  </a:lnTo>
                  <a:lnTo>
                    <a:pt x="2470372" y="2332617"/>
                  </a:lnTo>
                  <a:lnTo>
                    <a:pt x="2534550" y="2334880"/>
                  </a:lnTo>
                  <a:lnTo>
                    <a:pt x="2599140" y="2336506"/>
                  </a:lnTo>
                  <a:lnTo>
                    <a:pt x="2664123" y="2337487"/>
                  </a:lnTo>
                  <a:lnTo>
                    <a:pt x="2729484" y="2337816"/>
                  </a:lnTo>
                  <a:lnTo>
                    <a:pt x="2794844" y="2337487"/>
                  </a:lnTo>
                  <a:lnTo>
                    <a:pt x="2859827" y="2336506"/>
                  </a:lnTo>
                  <a:lnTo>
                    <a:pt x="2924417" y="2334880"/>
                  </a:lnTo>
                  <a:lnTo>
                    <a:pt x="2988595" y="2332617"/>
                  </a:lnTo>
                  <a:lnTo>
                    <a:pt x="3052345" y="2329724"/>
                  </a:lnTo>
                  <a:lnTo>
                    <a:pt x="3115650" y="2326207"/>
                  </a:lnTo>
                  <a:lnTo>
                    <a:pt x="3178492" y="2322075"/>
                  </a:lnTo>
                  <a:lnTo>
                    <a:pt x="3240855" y="2317335"/>
                  </a:lnTo>
                  <a:lnTo>
                    <a:pt x="3302721" y="2311993"/>
                  </a:lnTo>
                  <a:lnTo>
                    <a:pt x="3364074" y="2306058"/>
                  </a:lnTo>
                  <a:lnTo>
                    <a:pt x="3424895" y="2299537"/>
                  </a:lnTo>
                  <a:lnTo>
                    <a:pt x="3485169" y="2292437"/>
                  </a:lnTo>
                  <a:lnTo>
                    <a:pt x="3544877" y="2284765"/>
                  </a:lnTo>
                  <a:lnTo>
                    <a:pt x="3604004" y="2276529"/>
                  </a:lnTo>
                  <a:lnTo>
                    <a:pt x="3662531" y="2267736"/>
                  </a:lnTo>
                  <a:lnTo>
                    <a:pt x="3720442" y="2258393"/>
                  </a:lnTo>
                  <a:lnTo>
                    <a:pt x="3777719" y="2248508"/>
                  </a:lnTo>
                  <a:lnTo>
                    <a:pt x="3834346" y="2238088"/>
                  </a:lnTo>
                  <a:lnTo>
                    <a:pt x="3890305" y="2227140"/>
                  </a:lnTo>
                  <a:lnTo>
                    <a:pt x="3945580" y="2215672"/>
                  </a:lnTo>
                  <a:lnTo>
                    <a:pt x="4000152" y="2203691"/>
                  </a:lnTo>
                  <a:lnTo>
                    <a:pt x="4054006" y="2191204"/>
                  </a:lnTo>
                  <a:lnTo>
                    <a:pt x="4107123" y="2178219"/>
                  </a:lnTo>
                  <a:lnTo>
                    <a:pt x="4159487" y="2164743"/>
                  </a:lnTo>
                  <a:lnTo>
                    <a:pt x="4211081" y="2150783"/>
                  </a:lnTo>
                  <a:lnTo>
                    <a:pt x="4261888" y="2136346"/>
                  </a:lnTo>
                  <a:lnTo>
                    <a:pt x="4311890" y="2121441"/>
                  </a:lnTo>
                  <a:lnTo>
                    <a:pt x="4361070" y="2106074"/>
                  </a:lnTo>
                  <a:lnTo>
                    <a:pt x="4409412" y="2090252"/>
                  </a:lnTo>
                  <a:lnTo>
                    <a:pt x="4456897" y="2073984"/>
                  </a:lnTo>
                  <a:lnTo>
                    <a:pt x="4503510" y="2057276"/>
                  </a:lnTo>
                  <a:lnTo>
                    <a:pt x="4549233" y="2040135"/>
                  </a:lnTo>
                  <a:lnTo>
                    <a:pt x="4594049" y="2022569"/>
                  </a:lnTo>
                  <a:lnTo>
                    <a:pt x="4637940" y="2004586"/>
                  </a:lnTo>
                  <a:lnTo>
                    <a:pt x="4680891" y="1986192"/>
                  </a:lnTo>
                  <a:lnTo>
                    <a:pt x="4722882" y="1967394"/>
                  </a:lnTo>
                  <a:lnTo>
                    <a:pt x="4763898" y="1948202"/>
                  </a:lnTo>
                  <a:lnTo>
                    <a:pt x="4803922" y="1928620"/>
                  </a:lnTo>
                  <a:lnTo>
                    <a:pt x="4842936" y="1908658"/>
                  </a:lnTo>
                  <a:lnTo>
                    <a:pt x="4880922" y="1888322"/>
                  </a:lnTo>
                  <a:lnTo>
                    <a:pt x="4917865" y="1867619"/>
                  </a:lnTo>
                  <a:lnTo>
                    <a:pt x="4953747" y="1846557"/>
                  </a:lnTo>
                  <a:lnTo>
                    <a:pt x="4988551" y="1825143"/>
                  </a:lnTo>
                  <a:lnTo>
                    <a:pt x="5022259" y="1803385"/>
                  </a:lnTo>
                  <a:lnTo>
                    <a:pt x="5054855" y="1781290"/>
                  </a:lnTo>
                  <a:lnTo>
                    <a:pt x="5086321" y="1758865"/>
                  </a:lnTo>
                  <a:lnTo>
                    <a:pt x="5145797" y="1713054"/>
                  </a:lnTo>
                  <a:lnTo>
                    <a:pt x="5200550" y="1666013"/>
                  </a:lnTo>
                  <a:lnTo>
                    <a:pt x="5250443" y="1617798"/>
                  </a:lnTo>
                  <a:lnTo>
                    <a:pt x="5295338" y="1568469"/>
                  </a:lnTo>
                  <a:lnTo>
                    <a:pt x="5335100" y="1518085"/>
                  </a:lnTo>
                  <a:lnTo>
                    <a:pt x="5369592" y="1466704"/>
                  </a:lnTo>
                  <a:lnTo>
                    <a:pt x="5398675" y="1414384"/>
                  </a:lnTo>
                  <a:lnTo>
                    <a:pt x="5422215" y="1361185"/>
                  </a:lnTo>
                  <a:lnTo>
                    <a:pt x="5440074" y="1307165"/>
                  </a:lnTo>
                  <a:lnTo>
                    <a:pt x="5452114" y="1252383"/>
                  </a:lnTo>
                  <a:lnTo>
                    <a:pt x="5458200" y="1196896"/>
                  </a:lnTo>
                  <a:lnTo>
                    <a:pt x="5458968" y="1168908"/>
                  </a:lnTo>
                  <a:lnTo>
                    <a:pt x="5458200" y="1140919"/>
                  </a:lnTo>
                  <a:lnTo>
                    <a:pt x="5452114" y="1085432"/>
                  </a:lnTo>
                  <a:lnTo>
                    <a:pt x="5440074" y="1030650"/>
                  </a:lnTo>
                  <a:lnTo>
                    <a:pt x="5422215" y="976630"/>
                  </a:lnTo>
                  <a:lnTo>
                    <a:pt x="5398675" y="923431"/>
                  </a:lnTo>
                  <a:lnTo>
                    <a:pt x="5369592" y="871111"/>
                  </a:lnTo>
                  <a:lnTo>
                    <a:pt x="5335100" y="819730"/>
                  </a:lnTo>
                  <a:lnTo>
                    <a:pt x="5295338" y="769346"/>
                  </a:lnTo>
                  <a:lnTo>
                    <a:pt x="5250443" y="720017"/>
                  </a:lnTo>
                  <a:lnTo>
                    <a:pt x="5200550" y="671802"/>
                  </a:lnTo>
                  <a:lnTo>
                    <a:pt x="5145797" y="624761"/>
                  </a:lnTo>
                  <a:lnTo>
                    <a:pt x="5086321" y="578950"/>
                  </a:lnTo>
                  <a:lnTo>
                    <a:pt x="5054855" y="556525"/>
                  </a:lnTo>
                  <a:lnTo>
                    <a:pt x="5022259" y="534430"/>
                  </a:lnTo>
                  <a:lnTo>
                    <a:pt x="4988551" y="512672"/>
                  </a:lnTo>
                  <a:lnTo>
                    <a:pt x="4953747" y="491258"/>
                  </a:lnTo>
                  <a:lnTo>
                    <a:pt x="4917865" y="470196"/>
                  </a:lnTo>
                  <a:lnTo>
                    <a:pt x="4880922" y="449493"/>
                  </a:lnTo>
                  <a:lnTo>
                    <a:pt x="4842936" y="429157"/>
                  </a:lnTo>
                  <a:lnTo>
                    <a:pt x="4803922" y="409195"/>
                  </a:lnTo>
                  <a:lnTo>
                    <a:pt x="4763898" y="389613"/>
                  </a:lnTo>
                  <a:lnTo>
                    <a:pt x="4722882" y="370421"/>
                  </a:lnTo>
                  <a:lnTo>
                    <a:pt x="4680891" y="351623"/>
                  </a:lnTo>
                  <a:lnTo>
                    <a:pt x="4637940" y="333229"/>
                  </a:lnTo>
                  <a:lnTo>
                    <a:pt x="4594049" y="315246"/>
                  </a:lnTo>
                  <a:lnTo>
                    <a:pt x="4549233" y="297680"/>
                  </a:lnTo>
                  <a:lnTo>
                    <a:pt x="4503510" y="280539"/>
                  </a:lnTo>
                  <a:lnTo>
                    <a:pt x="4456897" y="263831"/>
                  </a:lnTo>
                  <a:lnTo>
                    <a:pt x="4409412" y="247563"/>
                  </a:lnTo>
                  <a:lnTo>
                    <a:pt x="4361070" y="231741"/>
                  </a:lnTo>
                  <a:lnTo>
                    <a:pt x="4311890" y="216374"/>
                  </a:lnTo>
                  <a:lnTo>
                    <a:pt x="4261888" y="201469"/>
                  </a:lnTo>
                  <a:lnTo>
                    <a:pt x="4211081" y="187032"/>
                  </a:lnTo>
                  <a:lnTo>
                    <a:pt x="4159487" y="173072"/>
                  </a:lnTo>
                  <a:lnTo>
                    <a:pt x="4107123" y="159596"/>
                  </a:lnTo>
                  <a:lnTo>
                    <a:pt x="4054006" y="146611"/>
                  </a:lnTo>
                  <a:lnTo>
                    <a:pt x="4000152" y="134124"/>
                  </a:lnTo>
                  <a:lnTo>
                    <a:pt x="3945580" y="122143"/>
                  </a:lnTo>
                  <a:lnTo>
                    <a:pt x="3890305" y="110675"/>
                  </a:lnTo>
                  <a:lnTo>
                    <a:pt x="3834346" y="99727"/>
                  </a:lnTo>
                  <a:lnTo>
                    <a:pt x="3777719" y="89307"/>
                  </a:lnTo>
                  <a:lnTo>
                    <a:pt x="3720442" y="79422"/>
                  </a:lnTo>
                  <a:lnTo>
                    <a:pt x="3662531" y="70079"/>
                  </a:lnTo>
                  <a:lnTo>
                    <a:pt x="3604004" y="61286"/>
                  </a:lnTo>
                  <a:lnTo>
                    <a:pt x="3544877" y="53050"/>
                  </a:lnTo>
                  <a:lnTo>
                    <a:pt x="3485169" y="45378"/>
                  </a:lnTo>
                  <a:lnTo>
                    <a:pt x="3424895" y="38278"/>
                  </a:lnTo>
                  <a:lnTo>
                    <a:pt x="3364074" y="31757"/>
                  </a:lnTo>
                  <a:lnTo>
                    <a:pt x="3302721" y="25822"/>
                  </a:lnTo>
                  <a:lnTo>
                    <a:pt x="3240855" y="20480"/>
                  </a:lnTo>
                  <a:lnTo>
                    <a:pt x="3178492" y="15740"/>
                  </a:lnTo>
                  <a:lnTo>
                    <a:pt x="3115650" y="11608"/>
                  </a:lnTo>
                  <a:lnTo>
                    <a:pt x="3052345" y="8091"/>
                  </a:lnTo>
                  <a:lnTo>
                    <a:pt x="2988595" y="5198"/>
                  </a:lnTo>
                  <a:lnTo>
                    <a:pt x="2924417" y="2935"/>
                  </a:lnTo>
                  <a:lnTo>
                    <a:pt x="2859827" y="1309"/>
                  </a:lnTo>
                  <a:lnTo>
                    <a:pt x="2794844" y="328"/>
                  </a:lnTo>
                  <a:lnTo>
                    <a:pt x="27294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26764" y="1749551"/>
              <a:ext cx="4535805" cy="1685925"/>
            </a:xfrm>
            <a:custGeom>
              <a:avLst/>
              <a:gdLst/>
              <a:ahLst/>
              <a:cxnLst/>
              <a:rect l="l" t="t" r="r" b="b"/>
              <a:pathLst>
                <a:path w="4535805" h="1685925">
                  <a:moveTo>
                    <a:pt x="2267712" y="0"/>
                  </a:moveTo>
                  <a:lnTo>
                    <a:pt x="2199635" y="372"/>
                  </a:lnTo>
                  <a:lnTo>
                    <a:pt x="2132056" y="1482"/>
                  </a:lnTo>
                  <a:lnTo>
                    <a:pt x="2065005" y="3320"/>
                  </a:lnTo>
                  <a:lnTo>
                    <a:pt x="1998508" y="5875"/>
                  </a:lnTo>
                  <a:lnTo>
                    <a:pt x="1932594" y="9137"/>
                  </a:lnTo>
                  <a:lnTo>
                    <a:pt x="1867291" y="13095"/>
                  </a:lnTo>
                  <a:lnTo>
                    <a:pt x="1802627" y="17739"/>
                  </a:lnTo>
                  <a:lnTo>
                    <a:pt x="1738629" y="23058"/>
                  </a:lnTo>
                  <a:lnTo>
                    <a:pt x="1675327" y="29043"/>
                  </a:lnTo>
                  <a:lnTo>
                    <a:pt x="1612748" y="35681"/>
                  </a:lnTo>
                  <a:lnTo>
                    <a:pt x="1550919" y="42964"/>
                  </a:lnTo>
                  <a:lnTo>
                    <a:pt x="1489870" y="50881"/>
                  </a:lnTo>
                  <a:lnTo>
                    <a:pt x="1429629" y="59420"/>
                  </a:lnTo>
                  <a:lnTo>
                    <a:pt x="1370222" y="68573"/>
                  </a:lnTo>
                  <a:lnTo>
                    <a:pt x="1311679" y="78328"/>
                  </a:lnTo>
                  <a:lnTo>
                    <a:pt x="1254027" y="88675"/>
                  </a:lnTo>
                  <a:lnTo>
                    <a:pt x="1197295" y="99604"/>
                  </a:lnTo>
                  <a:lnTo>
                    <a:pt x="1141511" y="111103"/>
                  </a:lnTo>
                  <a:lnTo>
                    <a:pt x="1086701" y="123163"/>
                  </a:lnTo>
                  <a:lnTo>
                    <a:pt x="1032896" y="135774"/>
                  </a:lnTo>
                  <a:lnTo>
                    <a:pt x="980122" y="148924"/>
                  </a:lnTo>
                  <a:lnTo>
                    <a:pt x="928408" y="162604"/>
                  </a:lnTo>
                  <a:lnTo>
                    <a:pt x="877782" y="176803"/>
                  </a:lnTo>
                  <a:lnTo>
                    <a:pt x="828272" y="191510"/>
                  </a:lnTo>
                  <a:lnTo>
                    <a:pt x="779905" y="206716"/>
                  </a:lnTo>
                  <a:lnTo>
                    <a:pt x="732711" y="222409"/>
                  </a:lnTo>
                  <a:lnTo>
                    <a:pt x="686716" y="238579"/>
                  </a:lnTo>
                  <a:lnTo>
                    <a:pt x="641950" y="255216"/>
                  </a:lnTo>
                  <a:lnTo>
                    <a:pt x="598440" y="272310"/>
                  </a:lnTo>
                  <a:lnTo>
                    <a:pt x="556214" y="289849"/>
                  </a:lnTo>
                  <a:lnTo>
                    <a:pt x="515300" y="307824"/>
                  </a:lnTo>
                  <a:lnTo>
                    <a:pt x="475727" y="326224"/>
                  </a:lnTo>
                  <a:lnTo>
                    <a:pt x="437522" y="345039"/>
                  </a:lnTo>
                  <a:lnTo>
                    <a:pt x="400713" y="364258"/>
                  </a:lnTo>
                  <a:lnTo>
                    <a:pt x="365329" y="383871"/>
                  </a:lnTo>
                  <a:lnTo>
                    <a:pt x="331397" y="403867"/>
                  </a:lnTo>
                  <a:lnTo>
                    <a:pt x="298947" y="424237"/>
                  </a:lnTo>
                  <a:lnTo>
                    <a:pt x="238599" y="466052"/>
                  </a:lnTo>
                  <a:lnTo>
                    <a:pt x="184510" y="509235"/>
                  </a:lnTo>
                  <a:lnTo>
                    <a:pt x="136905" y="553700"/>
                  </a:lnTo>
                  <a:lnTo>
                    <a:pt x="96008" y="599366"/>
                  </a:lnTo>
                  <a:lnTo>
                    <a:pt x="62044" y="646148"/>
                  </a:lnTo>
                  <a:lnTo>
                    <a:pt x="35236" y="693963"/>
                  </a:lnTo>
                  <a:lnTo>
                    <a:pt x="15810" y="742727"/>
                  </a:lnTo>
                  <a:lnTo>
                    <a:pt x="3989" y="792358"/>
                  </a:lnTo>
                  <a:lnTo>
                    <a:pt x="0" y="842772"/>
                  </a:lnTo>
                  <a:lnTo>
                    <a:pt x="1002" y="868071"/>
                  </a:lnTo>
                  <a:lnTo>
                    <a:pt x="8935" y="918103"/>
                  </a:lnTo>
                  <a:lnTo>
                    <a:pt x="24586" y="967311"/>
                  </a:lnTo>
                  <a:lnTo>
                    <a:pt x="47731" y="1015611"/>
                  </a:lnTo>
                  <a:lnTo>
                    <a:pt x="78145" y="1062920"/>
                  </a:lnTo>
                  <a:lnTo>
                    <a:pt x="115604" y="1109155"/>
                  </a:lnTo>
                  <a:lnTo>
                    <a:pt x="159883" y="1154231"/>
                  </a:lnTo>
                  <a:lnTo>
                    <a:pt x="210758" y="1198065"/>
                  </a:lnTo>
                  <a:lnTo>
                    <a:pt x="268004" y="1240574"/>
                  </a:lnTo>
                  <a:lnTo>
                    <a:pt x="331397" y="1281676"/>
                  </a:lnTo>
                  <a:lnTo>
                    <a:pt x="365329" y="1301672"/>
                  </a:lnTo>
                  <a:lnTo>
                    <a:pt x="400713" y="1321285"/>
                  </a:lnTo>
                  <a:lnTo>
                    <a:pt x="437522" y="1340504"/>
                  </a:lnTo>
                  <a:lnTo>
                    <a:pt x="475727" y="1359319"/>
                  </a:lnTo>
                  <a:lnTo>
                    <a:pt x="515300" y="1377719"/>
                  </a:lnTo>
                  <a:lnTo>
                    <a:pt x="556214" y="1395694"/>
                  </a:lnTo>
                  <a:lnTo>
                    <a:pt x="598440" y="1413233"/>
                  </a:lnTo>
                  <a:lnTo>
                    <a:pt x="641950" y="1430327"/>
                  </a:lnTo>
                  <a:lnTo>
                    <a:pt x="686716" y="1446964"/>
                  </a:lnTo>
                  <a:lnTo>
                    <a:pt x="732711" y="1463134"/>
                  </a:lnTo>
                  <a:lnTo>
                    <a:pt x="779905" y="1478827"/>
                  </a:lnTo>
                  <a:lnTo>
                    <a:pt x="828272" y="1494033"/>
                  </a:lnTo>
                  <a:lnTo>
                    <a:pt x="877782" y="1508740"/>
                  </a:lnTo>
                  <a:lnTo>
                    <a:pt x="928408" y="1522939"/>
                  </a:lnTo>
                  <a:lnTo>
                    <a:pt x="980122" y="1536619"/>
                  </a:lnTo>
                  <a:lnTo>
                    <a:pt x="1032896" y="1549769"/>
                  </a:lnTo>
                  <a:lnTo>
                    <a:pt x="1086701" y="1562380"/>
                  </a:lnTo>
                  <a:lnTo>
                    <a:pt x="1141511" y="1574440"/>
                  </a:lnTo>
                  <a:lnTo>
                    <a:pt x="1197295" y="1585939"/>
                  </a:lnTo>
                  <a:lnTo>
                    <a:pt x="1254027" y="1596868"/>
                  </a:lnTo>
                  <a:lnTo>
                    <a:pt x="1311679" y="1607215"/>
                  </a:lnTo>
                  <a:lnTo>
                    <a:pt x="1370222" y="1616970"/>
                  </a:lnTo>
                  <a:lnTo>
                    <a:pt x="1429629" y="1626123"/>
                  </a:lnTo>
                  <a:lnTo>
                    <a:pt x="1489870" y="1634662"/>
                  </a:lnTo>
                  <a:lnTo>
                    <a:pt x="1550919" y="1642579"/>
                  </a:lnTo>
                  <a:lnTo>
                    <a:pt x="1612748" y="1649862"/>
                  </a:lnTo>
                  <a:lnTo>
                    <a:pt x="1675327" y="1656500"/>
                  </a:lnTo>
                  <a:lnTo>
                    <a:pt x="1738629" y="1662485"/>
                  </a:lnTo>
                  <a:lnTo>
                    <a:pt x="1802627" y="1667804"/>
                  </a:lnTo>
                  <a:lnTo>
                    <a:pt x="1867291" y="1672448"/>
                  </a:lnTo>
                  <a:lnTo>
                    <a:pt x="1932594" y="1676406"/>
                  </a:lnTo>
                  <a:lnTo>
                    <a:pt x="1998508" y="1679668"/>
                  </a:lnTo>
                  <a:lnTo>
                    <a:pt x="2065005" y="1682223"/>
                  </a:lnTo>
                  <a:lnTo>
                    <a:pt x="2132056" y="1684061"/>
                  </a:lnTo>
                  <a:lnTo>
                    <a:pt x="2199635" y="1685171"/>
                  </a:lnTo>
                  <a:lnTo>
                    <a:pt x="2267712" y="1685544"/>
                  </a:lnTo>
                  <a:lnTo>
                    <a:pt x="2335788" y="1685171"/>
                  </a:lnTo>
                  <a:lnTo>
                    <a:pt x="2403367" y="1684061"/>
                  </a:lnTo>
                  <a:lnTo>
                    <a:pt x="2470418" y="1682223"/>
                  </a:lnTo>
                  <a:lnTo>
                    <a:pt x="2536915" y="1679668"/>
                  </a:lnTo>
                  <a:lnTo>
                    <a:pt x="2602829" y="1676406"/>
                  </a:lnTo>
                  <a:lnTo>
                    <a:pt x="2668132" y="1672448"/>
                  </a:lnTo>
                  <a:lnTo>
                    <a:pt x="2732796" y="1667804"/>
                  </a:lnTo>
                  <a:lnTo>
                    <a:pt x="2796794" y="1662485"/>
                  </a:lnTo>
                  <a:lnTo>
                    <a:pt x="2860096" y="1656500"/>
                  </a:lnTo>
                  <a:lnTo>
                    <a:pt x="2922675" y="1649862"/>
                  </a:lnTo>
                  <a:lnTo>
                    <a:pt x="2984504" y="1642579"/>
                  </a:lnTo>
                  <a:lnTo>
                    <a:pt x="3045553" y="1634662"/>
                  </a:lnTo>
                  <a:lnTo>
                    <a:pt x="3105794" y="1626123"/>
                  </a:lnTo>
                  <a:lnTo>
                    <a:pt x="3165201" y="1616970"/>
                  </a:lnTo>
                  <a:lnTo>
                    <a:pt x="3223744" y="1607215"/>
                  </a:lnTo>
                  <a:lnTo>
                    <a:pt x="3281396" y="1596868"/>
                  </a:lnTo>
                  <a:lnTo>
                    <a:pt x="3338128" y="1585939"/>
                  </a:lnTo>
                  <a:lnTo>
                    <a:pt x="3393912" y="1574440"/>
                  </a:lnTo>
                  <a:lnTo>
                    <a:pt x="3448722" y="1562380"/>
                  </a:lnTo>
                  <a:lnTo>
                    <a:pt x="3502527" y="1549769"/>
                  </a:lnTo>
                  <a:lnTo>
                    <a:pt x="3555301" y="1536619"/>
                  </a:lnTo>
                  <a:lnTo>
                    <a:pt x="3607015" y="1522939"/>
                  </a:lnTo>
                  <a:lnTo>
                    <a:pt x="3657641" y="1508740"/>
                  </a:lnTo>
                  <a:lnTo>
                    <a:pt x="3707151" y="1494033"/>
                  </a:lnTo>
                  <a:lnTo>
                    <a:pt x="3755518" y="1478827"/>
                  </a:lnTo>
                  <a:lnTo>
                    <a:pt x="3802712" y="1463134"/>
                  </a:lnTo>
                  <a:lnTo>
                    <a:pt x="3848707" y="1446964"/>
                  </a:lnTo>
                  <a:lnTo>
                    <a:pt x="3893473" y="1430327"/>
                  </a:lnTo>
                  <a:lnTo>
                    <a:pt x="3936983" y="1413233"/>
                  </a:lnTo>
                  <a:lnTo>
                    <a:pt x="3979209" y="1395694"/>
                  </a:lnTo>
                  <a:lnTo>
                    <a:pt x="4020123" y="1377719"/>
                  </a:lnTo>
                  <a:lnTo>
                    <a:pt x="4059696" y="1359319"/>
                  </a:lnTo>
                  <a:lnTo>
                    <a:pt x="4097901" y="1340504"/>
                  </a:lnTo>
                  <a:lnTo>
                    <a:pt x="4134710" y="1321285"/>
                  </a:lnTo>
                  <a:lnTo>
                    <a:pt x="4170094" y="1301672"/>
                  </a:lnTo>
                  <a:lnTo>
                    <a:pt x="4204026" y="1281676"/>
                  </a:lnTo>
                  <a:lnTo>
                    <a:pt x="4236476" y="1261306"/>
                  </a:lnTo>
                  <a:lnTo>
                    <a:pt x="4296824" y="1219491"/>
                  </a:lnTo>
                  <a:lnTo>
                    <a:pt x="4350913" y="1176308"/>
                  </a:lnTo>
                  <a:lnTo>
                    <a:pt x="4398518" y="1131843"/>
                  </a:lnTo>
                  <a:lnTo>
                    <a:pt x="4439415" y="1086177"/>
                  </a:lnTo>
                  <a:lnTo>
                    <a:pt x="4473379" y="1039395"/>
                  </a:lnTo>
                  <a:lnTo>
                    <a:pt x="4500187" y="991580"/>
                  </a:lnTo>
                  <a:lnTo>
                    <a:pt x="4519613" y="942816"/>
                  </a:lnTo>
                  <a:lnTo>
                    <a:pt x="4531434" y="893185"/>
                  </a:lnTo>
                  <a:lnTo>
                    <a:pt x="4535424" y="842772"/>
                  </a:lnTo>
                  <a:lnTo>
                    <a:pt x="4534421" y="817472"/>
                  </a:lnTo>
                  <a:lnTo>
                    <a:pt x="4526488" y="767440"/>
                  </a:lnTo>
                  <a:lnTo>
                    <a:pt x="4510837" y="718232"/>
                  </a:lnTo>
                  <a:lnTo>
                    <a:pt x="4487692" y="669932"/>
                  </a:lnTo>
                  <a:lnTo>
                    <a:pt x="4457278" y="622623"/>
                  </a:lnTo>
                  <a:lnTo>
                    <a:pt x="4419819" y="576388"/>
                  </a:lnTo>
                  <a:lnTo>
                    <a:pt x="4375540" y="531312"/>
                  </a:lnTo>
                  <a:lnTo>
                    <a:pt x="4324665" y="487478"/>
                  </a:lnTo>
                  <a:lnTo>
                    <a:pt x="4267419" y="444969"/>
                  </a:lnTo>
                  <a:lnTo>
                    <a:pt x="4204026" y="403867"/>
                  </a:lnTo>
                  <a:lnTo>
                    <a:pt x="4170094" y="383871"/>
                  </a:lnTo>
                  <a:lnTo>
                    <a:pt x="4134710" y="364258"/>
                  </a:lnTo>
                  <a:lnTo>
                    <a:pt x="4097901" y="345039"/>
                  </a:lnTo>
                  <a:lnTo>
                    <a:pt x="4059696" y="326224"/>
                  </a:lnTo>
                  <a:lnTo>
                    <a:pt x="4020123" y="307824"/>
                  </a:lnTo>
                  <a:lnTo>
                    <a:pt x="3979209" y="289849"/>
                  </a:lnTo>
                  <a:lnTo>
                    <a:pt x="3936983" y="272310"/>
                  </a:lnTo>
                  <a:lnTo>
                    <a:pt x="3893473" y="255216"/>
                  </a:lnTo>
                  <a:lnTo>
                    <a:pt x="3848707" y="238579"/>
                  </a:lnTo>
                  <a:lnTo>
                    <a:pt x="3802712" y="222409"/>
                  </a:lnTo>
                  <a:lnTo>
                    <a:pt x="3755518" y="206716"/>
                  </a:lnTo>
                  <a:lnTo>
                    <a:pt x="3707151" y="191510"/>
                  </a:lnTo>
                  <a:lnTo>
                    <a:pt x="3657641" y="176803"/>
                  </a:lnTo>
                  <a:lnTo>
                    <a:pt x="3607015" y="162604"/>
                  </a:lnTo>
                  <a:lnTo>
                    <a:pt x="3555301" y="148924"/>
                  </a:lnTo>
                  <a:lnTo>
                    <a:pt x="3502527" y="135774"/>
                  </a:lnTo>
                  <a:lnTo>
                    <a:pt x="3448722" y="123163"/>
                  </a:lnTo>
                  <a:lnTo>
                    <a:pt x="3393912" y="111103"/>
                  </a:lnTo>
                  <a:lnTo>
                    <a:pt x="3338128" y="99604"/>
                  </a:lnTo>
                  <a:lnTo>
                    <a:pt x="3281396" y="88675"/>
                  </a:lnTo>
                  <a:lnTo>
                    <a:pt x="3223744" y="78328"/>
                  </a:lnTo>
                  <a:lnTo>
                    <a:pt x="3165201" y="68573"/>
                  </a:lnTo>
                  <a:lnTo>
                    <a:pt x="3105794" y="59420"/>
                  </a:lnTo>
                  <a:lnTo>
                    <a:pt x="3045553" y="50881"/>
                  </a:lnTo>
                  <a:lnTo>
                    <a:pt x="2984504" y="42964"/>
                  </a:lnTo>
                  <a:lnTo>
                    <a:pt x="2922675" y="35681"/>
                  </a:lnTo>
                  <a:lnTo>
                    <a:pt x="2860096" y="29043"/>
                  </a:lnTo>
                  <a:lnTo>
                    <a:pt x="2796794" y="23058"/>
                  </a:lnTo>
                  <a:lnTo>
                    <a:pt x="2732796" y="17739"/>
                  </a:lnTo>
                  <a:lnTo>
                    <a:pt x="2668132" y="13095"/>
                  </a:lnTo>
                  <a:lnTo>
                    <a:pt x="2602829" y="9137"/>
                  </a:lnTo>
                  <a:lnTo>
                    <a:pt x="2536915" y="5875"/>
                  </a:lnTo>
                  <a:lnTo>
                    <a:pt x="2470418" y="3320"/>
                  </a:lnTo>
                  <a:lnTo>
                    <a:pt x="2403367" y="1482"/>
                  </a:lnTo>
                  <a:lnTo>
                    <a:pt x="2335788" y="372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2156" y="1476756"/>
              <a:ext cx="717803" cy="717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2523" y="655320"/>
              <a:ext cx="1773935" cy="20863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54217" y="1835658"/>
              <a:ext cx="1029969" cy="105410"/>
            </a:xfrm>
            <a:custGeom>
              <a:avLst/>
              <a:gdLst/>
              <a:ahLst/>
              <a:cxnLst/>
              <a:rect l="l" t="t" r="r" b="b"/>
              <a:pathLst>
                <a:path w="1029970" h="105410">
                  <a:moveTo>
                    <a:pt x="0" y="0"/>
                  </a:moveTo>
                  <a:lnTo>
                    <a:pt x="1029462" y="0"/>
                  </a:lnTo>
                </a:path>
                <a:path w="1029970" h="105410">
                  <a:moveTo>
                    <a:pt x="0" y="105155"/>
                  </a:moveTo>
                  <a:lnTo>
                    <a:pt x="1029462" y="105155"/>
                  </a:lnTo>
                </a:path>
              </a:pathLst>
            </a:custGeom>
            <a:ln w="28956">
              <a:solidFill>
                <a:srgbClr val="0078D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2640" y="1802892"/>
              <a:ext cx="449580" cy="178435"/>
            </a:xfrm>
            <a:custGeom>
              <a:avLst/>
              <a:gdLst/>
              <a:ahLst/>
              <a:cxnLst/>
              <a:rect l="l" t="t" r="r" b="b"/>
              <a:pathLst>
                <a:path w="449579" h="178435">
                  <a:moveTo>
                    <a:pt x="419862" y="0"/>
                  </a:moveTo>
                  <a:lnTo>
                    <a:pt x="29718" y="0"/>
                  </a:ln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8"/>
                  </a:lnTo>
                  <a:lnTo>
                    <a:pt x="0" y="148590"/>
                  </a:lnTo>
                  <a:lnTo>
                    <a:pt x="2339" y="160145"/>
                  </a:lnTo>
                  <a:lnTo>
                    <a:pt x="8715" y="169592"/>
                  </a:lnTo>
                  <a:lnTo>
                    <a:pt x="18162" y="175968"/>
                  </a:lnTo>
                  <a:lnTo>
                    <a:pt x="29718" y="178308"/>
                  </a:lnTo>
                  <a:lnTo>
                    <a:pt x="419862" y="178308"/>
                  </a:lnTo>
                  <a:lnTo>
                    <a:pt x="431417" y="175968"/>
                  </a:lnTo>
                  <a:lnTo>
                    <a:pt x="440864" y="169592"/>
                  </a:lnTo>
                  <a:lnTo>
                    <a:pt x="447240" y="160145"/>
                  </a:lnTo>
                  <a:lnTo>
                    <a:pt x="449580" y="148590"/>
                  </a:lnTo>
                  <a:lnTo>
                    <a:pt x="449580" y="29718"/>
                  </a:lnTo>
                  <a:lnTo>
                    <a:pt x="447240" y="18162"/>
                  </a:lnTo>
                  <a:lnTo>
                    <a:pt x="440864" y="8715"/>
                  </a:lnTo>
                  <a:lnTo>
                    <a:pt x="431417" y="2339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947" y="1834134"/>
              <a:ext cx="360044" cy="1084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654" y="2957195"/>
              <a:ext cx="1529588" cy="169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399" y="3670554"/>
              <a:ext cx="1462404" cy="1718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9399" y="4350258"/>
              <a:ext cx="1464309" cy="1719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7941" y="5037962"/>
              <a:ext cx="1697863" cy="223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1559" y="5677852"/>
              <a:ext cx="1712087" cy="1718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8305" y="6581063"/>
              <a:ext cx="1050417" cy="232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7727" y="2259076"/>
              <a:ext cx="1876805" cy="1739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3013" y="6715452"/>
              <a:ext cx="81259" cy="191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4933" y="6587159"/>
              <a:ext cx="202818" cy="2227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0297" y="6715452"/>
              <a:ext cx="81259" cy="191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8694" y="6584340"/>
              <a:ext cx="780033" cy="2736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8199" y="3342131"/>
              <a:ext cx="697991" cy="5455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8867" y="3992879"/>
              <a:ext cx="672084" cy="5455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6572" y="4774691"/>
              <a:ext cx="733044" cy="4754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899" y="5500116"/>
              <a:ext cx="321563" cy="4373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1" name="object 3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649" y="87884"/>
              <a:ext cx="2017483" cy="1247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20214" y="90043"/>
              <a:ext cx="140588" cy="928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7185" y="143108"/>
              <a:ext cx="33722" cy="105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23795" y="89281"/>
              <a:ext cx="327025" cy="122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3425803"/>
            <a:ext cx="737616" cy="63539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0087" y="4224555"/>
          <a:ext cx="10755630" cy="305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2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2702">
                <a:tc>
                  <a:txBody>
                    <a:bodyPr/>
                    <a:lstStyle/>
                    <a:p>
                      <a:pPr marR="281940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FedRAMP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JAB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HIPAA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/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FIPS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140-2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21</a:t>
                      </a:r>
                      <a:r>
                        <a:rPr sz="10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CFR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FERPA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DISA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CJIS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IRS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1075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ITAR-ready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10185" algn="ctr">
                        <a:lnSpc>
                          <a:spcPts val="103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Section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508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02">
                <a:tc>
                  <a:txBody>
                    <a:bodyPr/>
                    <a:lstStyle/>
                    <a:p>
                      <a:pPr marR="282575" algn="ctr">
                        <a:lnSpc>
                          <a:spcPts val="11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P-ATO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HITECH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Part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VPAT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023" y="3424428"/>
            <a:ext cx="670559" cy="676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6843" y="3440951"/>
            <a:ext cx="698216" cy="6436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568" y="1711451"/>
            <a:ext cx="678180" cy="6858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719" y="2583207"/>
          <a:ext cx="10678160" cy="320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7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9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0322">
                <a:tc>
                  <a:txBody>
                    <a:bodyPr/>
                    <a:lstStyle/>
                    <a:p>
                      <a:pPr marL="31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27001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SOC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Type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PCI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DSS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Controls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ISO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27018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Content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Delivery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300355" algn="ctr">
                        <a:lnSpc>
                          <a:spcPts val="1090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Shared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Matrix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Association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02260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Assessments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0060" y="1811287"/>
            <a:ext cx="741363" cy="5051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49195" y="1711451"/>
            <a:ext cx="742188" cy="685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3552" y="1711451"/>
            <a:ext cx="742188" cy="6858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30229" y="1748027"/>
            <a:ext cx="726657" cy="612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2605" y="1871929"/>
            <a:ext cx="976034" cy="36484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51035" y="1662683"/>
            <a:ext cx="775716" cy="7833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1987" y="5217534"/>
            <a:ext cx="1015220" cy="269507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89127" y="5806492"/>
          <a:ext cx="10660380" cy="473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5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5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45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0157">
                <a:tc>
                  <a:txBody>
                    <a:bodyPr/>
                    <a:lstStyle/>
                    <a:p>
                      <a:pPr marR="160020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European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Union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EU</a:t>
                      </a:r>
                      <a:r>
                        <a:rPr sz="10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Safe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United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Multi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4986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8382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China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Singapore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7155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Australian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New</a:t>
                      </a:r>
                      <a:r>
                        <a:rPr sz="10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Zealand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Japan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ts val="1085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ENISA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55">
                <a:tc>
                  <a:txBody>
                    <a:bodyPr/>
                    <a:lstStyle/>
                    <a:p>
                      <a:pPr marR="205104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Model</a:t>
                      </a:r>
                      <a:r>
                        <a:rPr sz="10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Clauses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Harbor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Kingdom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Layer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Protection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113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GB</a:t>
                      </a:r>
                      <a:r>
                        <a:rPr sz="10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18030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863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CCCPPF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MTCS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Level</a:t>
                      </a:r>
                      <a:r>
                        <a:rPr sz="10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Signals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GCIO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Financial</a:t>
                      </a:r>
                      <a:r>
                        <a:rPr sz="10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Services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120650" algn="ctr">
                        <a:lnSpc>
                          <a:spcPts val="109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IAF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G-Cloud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Scheme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115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Directorate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61726" y="5057140"/>
            <a:ext cx="573314" cy="5887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83864" y="5141976"/>
            <a:ext cx="641603" cy="420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41976" y="5116067"/>
            <a:ext cx="754379" cy="4724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64735" y="5081015"/>
            <a:ext cx="537972" cy="5425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37031" y="5047488"/>
            <a:ext cx="871728" cy="6080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6504" y="5216652"/>
            <a:ext cx="656844" cy="2712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00477" y="5021987"/>
            <a:ext cx="702090" cy="66862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11360" y="1840171"/>
            <a:ext cx="880274" cy="43653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89007" y="3425952"/>
            <a:ext cx="675131" cy="6736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53383" y="5211664"/>
            <a:ext cx="769357" cy="2812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402" y="3529584"/>
            <a:ext cx="880558" cy="4566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52572" y="3418332"/>
            <a:ext cx="757427" cy="6888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36326" y="3589020"/>
            <a:ext cx="880681" cy="3571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524243" y="3424428"/>
            <a:ext cx="675131" cy="6766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76671" y="3416808"/>
            <a:ext cx="690372" cy="6918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589993" y="3431864"/>
            <a:ext cx="692472" cy="6713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40094" y="5126713"/>
            <a:ext cx="725216" cy="4607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05715" y="5087932"/>
            <a:ext cx="517980" cy="52871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1581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649" y="87884"/>
              <a:ext cx="3007702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501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Segoe UI Semibold"/>
                <a:cs typeface="Segoe UI Semibold"/>
              </a:rPr>
              <a:t>Comprehensive</a:t>
            </a:r>
            <a:r>
              <a:rPr sz="3600" b="0" spc="-35" dirty="0">
                <a:latin typeface="Segoe UI Semibold"/>
                <a:cs typeface="Segoe UI Semibold"/>
              </a:rPr>
              <a:t> </a:t>
            </a:r>
            <a:r>
              <a:rPr sz="3600" b="0" spc="-10" dirty="0">
                <a:latin typeface="Segoe UI Semibold"/>
                <a:cs typeface="Segoe UI Semibold"/>
              </a:rPr>
              <a:t>Security</a:t>
            </a:r>
            <a:endParaRPr sz="36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2492248"/>
            <a:ext cx="7084695" cy="289560"/>
            <a:chOff x="588263" y="2492248"/>
            <a:chExt cx="7084695" cy="289560"/>
          </a:xfrm>
        </p:grpSpPr>
        <p:sp>
          <p:nvSpPr>
            <p:cNvPr id="4" name="object 4"/>
            <p:cNvSpPr/>
            <p:nvPr/>
          </p:nvSpPr>
          <p:spPr>
            <a:xfrm>
              <a:off x="588263" y="2498598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2543251"/>
              <a:ext cx="435864" cy="23804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88263" y="3833621"/>
            <a:ext cx="7084695" cy="289560"/>
            <a:chOff x="588263" y="3833621"/>
            <a:chExt cx="7084695" cy="289560"/>
          </a:xfrm>
        </p:grpSpPr>
        <p:sp>
          <p:nvSpPr>
            <p:cNvPr id="7" name="object 7"/>
            <p:cNvSpPr/>
            <p:nvPr/>
          </p:nvSpPr>
          <p:spPr>
            <a:xfrm>
              <a:off x="588263" y="3839971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3884929"/>
              <a:ext cx="435864" cy="2377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88263" y="4839589"/>
            <a:ext cx="7084695" cy="289560"/>
            <a:chOff x="588263" y="4839589"/>
            <a:chExt cx="7084695" cy="289560"/>
          </a:xfrm>
        </p:grpSpPr>
        <p:sp>
          <p:nvSpPr>
            <p:cNvPr id="10" name="object 10"/>
            <p:cNvSpPr/>
            <p:nvPr/>
          </p:nvSpPr>
          <p:spPr>
            <a:xfrm>
              <a:off x="588263" y="4845939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4891151"/>
              <a:ext cx="435864" cy="2377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88263" y="5845632"/>
            <a:ext cx="7084695" cy="289560"/>
            <a:chOff x="588263" y="5845632"/>
            <a:chExt cx="7084695" cy="289560"/>
          </a:xfrm>
        </p:grpSpPr>
        <p:sp>
          <p:nvSpPr>
            <p:cNvPr id="13" name="object 13"/>
            <p:cNvSpPr/>
            <p:nvPr/>
          </p:nvSpPr>
          <p:spPr>
            <a:xfrm>
              <a:off x="588263" y="5851982"/>
              <a:ext cx="7084695" cy="0"/>
            </a:xfrm>
            <a:custGeom>
              <a:avLst/>
              <a:gdLst/>
              <a:ahLst/>
              <a:cxnLst/>
              <a:rect l="l" t="t" r="r" b="b"/>
              <a:pathLst>
                <a:path w="7084695">
                  <a:moveTo>
                    <a:pt x="0" y="0"/>
                  </a:moveTo>
                  <a:lnTo>
                    <a:pt x="7084313" y="0"/>
                  </a:lnTo>
                </a:path>
              </a:pathLst>
            </a:custGeom>
            <a:ln w="127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6016" y="5896965"/>
              <a:ext cx="435864" cy="2380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3501" y="1152461"/>
            <a:ext cx="7094220" cy="3403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457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60"/>
              </a:spcBef>
              <a:tabLst>
                <a:tab pos="1706880" algn="l"/>
              </a:tabLst>
            </a:pPr>
            <a:r>
              <a:rPr sz="1300" b="1" spc="-5" dirty="0">
                <a:solidFill>
                  <a:srgbClr val="FFFFFF"/>
                </a:solidFill>
                <a:latin typeface="Segoe UI"/>
                <a:cs typeface="Segoe UI"/>
              </a:rPr>
              <a:t>Category	</a:t>
            </a:r>
            <a:r>
              <a:rPr sz="1300" b="1" spc="-10" dirty="0">
                <a:solidFill>
                  <a:srgbClr val="FFFFFF"/>
                </a:solidFill>
                <a:latin typeface="Segoe UI"/>
                <a:cs typeface="Segoe UI"/>
              </a:rPr>
              <a:t>Feature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004" y="1872233"/>
            <a:ext cx="1250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8126" y="1414881"/>
            <a:ext cx="2618740" cy="1032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20" dirty="0">
                <a:latin typeface="Segoe UI"/>
                <a:cs typeface="Segoe UI"/>
              </a:rPr>
              <a:t>Transit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Encryption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at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Rest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Discovery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Classification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0776" y="1520316"/>
            <a:ext cx="496824" cy="2697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1872742"/>
            <a:ext cx="435864" cy="2377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208022"/>
            <a:ext cx="435864" cy="23774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67004" y="3045968"/>
            <a:ext cx="1183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8126" y="2421229"/>
            <a:ext cx="2825115" cy="1367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Object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(Tables/Views)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Row </a:t>
            </a:r>
            <a:r>
              <a:rPr sz="1400" spc="-5" dirty="0">
                <a:latin typeface="Segoe UI"/>
                <a:cs typeface="Segoe UI"/>
              </a:rPr>
              <a:t>Level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  <a:p>
            <a:pPr marL="12700" marR="996315">
              <a:lnSpc>
                <a:spcPts val="264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Column Level Security </a:t>
            </a:r>
            <a:r>
              <a:rPr sz="1400" dirty="0">
                <a:latin typeface="Segoe UI"/>
                <a:cs typeface="Segoe UI"/>
              </a:rPr>
              <a:t> Dynamic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Masking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2878835"/>
            <a:ext cx="435864" cy="2377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214116"/>
            <a:ext cx="435864" cy="2377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3549650"/>
            <a:ext cx="435864" cy="23774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78126" y="3763111"/>
            <a:ext cx="2188210" cy="1031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Login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264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Active</a:t>
            </a:r>
            <a:r>
              <a:rPr sz="1400" dirty="0">
                <a:latin typeface="Segoe UI"/>
                <a:cs typeface="Segoe UI"/>
              </a:rPr>
              <a:t> Directory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Mu</a:t>
            </a:r>
            <a:r>
              <a:rPr sz="1400" spc="-10" dirty="0">
                <a:latin typeface="Segoe UI"/>
                <a:cs typeface="Segoe UI"/>
              </a:rPr>
              <a:t>l</a:t>
            </a:r>
            <a:r>
              <a:rPr sz="1400" dirty="0">
                <a:latin typeface="Segoe UI"/>
                <a:cs typeface="Segoe UI"/>
              </a:rPr>
              <a:t>t</a:t>
            </a:r>
            <a:r>
              <a:rPr sz="1400" spc="-5" dirty="0">
                <a:latin typeface="Segoe UI"/>
                <a:cs typeface="Segoe UI"/>
              </a:rPr>
              <a:t>i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-50" dirty="0">
                <a:latin typeface="Segoe UI"/>
                <a:cs typeface="Segoe UI"/>
              </a:rPr>
              <a:t>F</a:t>
            </a:r>
            <a:r>
              <a:rPr sz="1400" dirty="0">
                <a:latin typeface="Segoe UI"/>
                <a:cs typeface="Segoe UI"/>
              </a:rPr>
              <a:t>ac</a:t>
            </a:r>
            <a:r>
              <a:rPr sz="1400" spc="-10" dirty="0">
                <a:latin typeface="Segoe UI"/>
                <a:cs typeface="Segoe UI"/>
              </a:rPr>
              <a:t>t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004" y="4219702"/>
            <a:ext cx="1182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</a:t>
            </a:r>
            <a:r>
              <a:rPr sz="1400" dirty="0">
                <a:latin typeface="Segoe UI"/>
                <a:cs typeface="Segoe UI"/>
              </a:rPr>
              <a:t>uthe</a:t>
            </a:r>
            <a:r>
              <a:rPr sz="1400" spc="-10" dirty="0">
                <a:latin typeface="Segoe UI"/>
                <a:cs typeface="Segoe UI"/>
              </a:rPr>
              <a:t>n</a:t>
            </a:r>
            <a:r>
              <a:rPr sz="1400" dirty="0">
                <a:latin typeface="Segoe UI"/>
                <a:cs typeface="Segoe UI"/>
              </a:rPr>
              <a:t>tication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220286"/>
            <a:ext cx="435864" cy="2380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4555871"/>
            <a:ext cx="435864" cy="23774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278126" y="4769078"/>
            <a:ext cx="156591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3045">
              <a:lnSpc>
                <a:spcPct val="157300"/>
              </a:lnSpc>
              <a:spcBef>
                <a:spcPts val="95"/>
              </a:spcBef>
            </a:pP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8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Networks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5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ExpressRoute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7004" y="5226177"/>
            <a:ext cx="1368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Security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226684"/>
            <a:ext cx="435864" cy="23774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5561990"/>
            <a:ext cx="435864" cy="23774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278126" y="5774695"/>
            <a:ext cx="1967230" cy="103251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400" spc="-5" dirty="0">
                <a:latin typeface="Segoe UI"/>
                <a:cs typeface="Segoe UI"/>
              </a:rPr>
              <a:t>Thread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Detection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Auditing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Segoe UI"/>
                <a:cs typeface="Segoe UI"/>
              </a:rPr>
              <a:t>Vulnerability</a:t>
            </a:r>
            <a:r>
              <a:rPr sz="1400" spc="-6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Assessment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7004" y="6232347"/>
            <a:ext cx="138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"/>
                <a:cs typeface="Segoe UI"/>
              </a:rPr>
              <a:t>Threat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232855"/>
            <a:ext cx="435864" cy="23774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016" y="6568133"/>
            <a:ext cx="435864" cy="23774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8331" y="2013608"/>
            <a:ext cx="2640843" cy="3842719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3414" y="5749848"/>
            <a:ext cx="162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Threat</a:t>
            </a:r>
            <a:r>
              <a:rPr sz="16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Protection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872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2366" y="2434844"/>
            <a:ext cx="246189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enumerate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and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track potential SQL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vulnerabilities?</a:t>
            </a:r>
            <a:endParaRPr sz="1800">
              <a:latin typeface="Segoe UI Semibold"/>
              <a:cs typeface="Segoe UI Semibold"/>
            </a:endParaRPr>
          </a:p>
          <a:p>
            <a:pPr marL="12700" marR="92075">
              <a:lnSpc>
                <a:spcPct val="110000"/>
              </a:lnSpc>
              <a:spcBef>
                <a:spcPts val="1050"/>
              </a:spcBef>
            </a:pP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-5" dirty="0">
                <a:latin typeface="Segoe UI"/>
                <a:cs typeface="Segoe UI"/>
              </a:rPr>
              <a:t> mitigate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misconfigurations before </a:t>
            </a:r>
            <a:r>
              <a:rPr sz="1400" dirty="0">
                <a:latin typeface="Segoe UI"/>
                <a:cs typeface="Segoe UI"/>
              </a:rPr>
              <a:t>they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become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serious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issue.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253" y="2434844"/>
            <a:ext cx="2796540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52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discover and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alert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on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suspicious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database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050"/>
              </a:spcBef>
            </a:pP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detect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resolve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exfiltration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-5" dirty="0">
                <a:latin typeface="Segoe UI"/>
                <a:cs typeface="Segoe UI"/>
              </a:rPr>
              <a:t> SQL injection </a:t>
            </a:r>
            <a:r>
              <a:rPr sz="1400" dirty="0">
                <a:latin typeface="Segoe UI"/>
                <a:cs typeface="Segoe UI"/>
              </a:rPr>
              <a:t>attacks.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56656" y="1723638"/>
            <a:ext cx="519430" cy="594360"/>
            <a:chOff x="3756656" y="1723638"/>
            <a:chExt cx="519430" cy="594360"/>
          </a:xfrm>
        </p:grpSpPr>
        <p:sp>
          <p:nvSpPr>
            <p:cNvPr id="16" name="object 16"/>
            <p:cNvSpPr/>
            <p:nvPr/>
          </p:nvSpPr>
          <p:spPr>
            <a:xfrm>
              <a:off x="3756656" y="2187468"/>
              <a:ext cx="55880" cy="130175"/>
            </a:xfrm>
            <a:custGeom>
              <a:avLst/>
              <a:gdLst/>
              <a:ahLst/>
              <a:cxnLst/>
              <a:rect l="l" t="t" r="r" b="b"/>
              <a:pathLst>
                <a:path w="55879" h="130175">
                  <a:moveTo>
                    <a:pt x="55666" y="0"/>
                  </a:moveTo>
                  <a:lnTo>
                    <a:pt x="0" y="0"/>
                  </a:lnTo>
                  <a:lnTo>
                    <a:pt x="0" y="130100"/>
                  </a:lnTo>
                  <a:lnTo>
                    <a:pt x="55666" y="130100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9288" y="2094790"/>
              <a:ext cx="55880" cy="222885"/>
            </a:xfrm>
            <a:custGeom>
              <a:avLst/>
              <a:gdLst/>
              <a:ahLst/>
              <a:cxnLst/>
              <a:rect l="l" t="t" r="r" b="b"/>
              <a:pathLst>
                <a:path w="55879" h="222885">
                  <a:moveTo>
                    <a:pt x="55666" y="0"/>
                  </a:moveTo>
                  <a:lnTo>
                    <a:pt x="0" y="0"/>
                  </a:lnTo>
                  <a:lnTo>
                    <a:pt x="0" y="222778"/>
                  </a:lnTo>
                  <a:lnTo>
                    <a:pt x="55666" y="222778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1915" y="1723643"/>
              <a:ext cx="334010" cy="594360"/>
            </a:xfrm>
            <a:custGeom>
              <a:avLst/>
              <a:gdLst/>
              <a:ahLst/>
              <a:cxnLst/>
              <a:rect l="l" t="t" r="r" b="b"/>
              <a:pathLst>
                <a:path w="334010" h="594360">
                  <a:moveTo>
                    <a:pt x="55664" y="278472"/>
                  </a:moveTo>
                  <a:lnTo>
                    <a:pt x="0" y="278472"/>
                  </a:lnTo>
                  <a:lnTo>
                    <a:pt x="0" y="593928"/>
                  </a:lnTo>
                  <a:lnTo>
                    <a:pt x="55664" y="593928"/>
                  </a:lnTo>
                  <a:lnTo>
                    <a:pt x="55664" y="278472"/>
                  </a:lnTo>
                  <a:close/>
                </a:path>
                <a:path w="334010" h="594360">
                  <a:moveTo>
                    <a:pt x="148729" y="185356"/>
                  </a:moveTo>
                  <a:lnTo>
                    <a:pt x="93065" y="185356"/>
                  </a:lnTo>
                  <a:lnTo>
                    <a:pt x="93065" y="593928"/>
                  </a:lnTo>
                  <a:lnTo>
                    <a:pt x="148729" y="593928"/>
                  </a:lnTo>
                  <a:lnTo>
                    <a:pt x="148729" y="185356"/>
                  </a:lnTo>
                  <a:close/>
                </a:path>
                <a:path w="334010" h="594360">
                  <a:moveTo>
                    <a:pt x="241363" y="92684"/>
                  </a:moveTo>
                  <a:lnTo>
                    <a:pt x="185686" y="92684"/>
                  </a:lnTo>
                  <a:lnTo>
                    <a:pt x="185686" y="593928"/>
                  </a:lnTo>
                  <a:lnTo>
                    <a:pt x="241363" y="593928"/>
                  </a:lnTo>
                  <a:lnTo>
                    <a:pt x="241363" y="92684"/>
                  </a:lnTo>
                  <a:close/>
                </a:path>
                <a:path w="334010" h="594360">
                  <a:moveTo>
                    <a:pt x="333984" y="0"/>
                  </a:moveTo>
                  <a:lnTo>
                    <a:pt x="278320" y="0"/>
                  </a:lnTo>
                  <a:lnTo>
                    <a:pt x="278320" y="593928"/>
                  </a:lnTo>
                  <a:lnTo>
                    <a:pt x="333984" y="593928"/>
                  </a:lnTo>
                  <a:lnTo>
                    <a:pt x="3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51681" y="1741940"/>
            <a:ext cx="297180" cy="594360"/>
            <a:chOff x="551681" y="1741940"/>
            <a:chExt cx="297180" cy="594360"/>
          </a:xfrm>
        </p:grpSpPr>
        <p:sp>
          <p:nvSpPr>
            <p:cNvPr id="20" name="object 20"/>
            <p:cNvSpPr/>
            <p:nvPr/>
          </p:nvSpPr>
          <p:spPr>
            <a:xfrm>
              <a:off x="551681" y="1741940"/>
              <a:ext cx="297180" cy="594360"/>
            </a:xfrm>
            <a:custGeom>
              <a:avLst/>
              <a:gdLst/>
              <a:ahLst/>
              <a:cxnLst/>
              <a:rect l="l" t="t" r="r" b="b"/>
              <a:pathLst>
                <a:path w="297180" h="594360">
                  <a:moveTo>
                    <a:pt x="259771" y="0"/>
                  </a:moveTo>
                  <a:lnTo>
                    <a:pt x="36985" y="0"/>
                  </a:lnTo>
                  <a:lnTo>
                    <a:pt x="22579" y="2903"/>
                  </a:lnTo>
                  <a:lnTo>
                    <a:pt x="10823" y="10823"/>
                  </a:lnTo>
                  <a:lnTo>
                    <a:pt x="2903" y="22579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903" y="571335"/>
                  </a:lnTo>
                  <a:lnTo>
                    <a:pt x="10823" y="583089"/>
                  </a:lnTo>
                  <a:lnTo>
                    <a:pt x="22579" y="591010"/>
                  </a:lnTo>
                  <a:lnTo>
                    <a:pt x="36985" y="593913"/>
                  </a:lnTo>
                  <a:lnTo>
                    <a:pt x="259771" y="593913"/>
                  </a:lnTo>
                  <a:lnTo>
                    <a:pt x="274178" y="591010"/>
                  </a:lnTo>
                  <a:lnTo>
                    <a:pt x="285934" y="583089"/>
                  </a:lnTo>
                  <a:lnTo>
                    <a:pt x="293856" y="571335"/>
                  </a:lnTo>
                  <a:lnTo>
                    <a:pt x="296759" y="556929"/>
                  </a:lnTo>
                  <a:lnTo>
                    <a:pt x="296759" y="36985"/>
                  </a:lnTo>
                  <a:lnTo>
                    <a:pt x="293855" y="22579"/>
                  </a:lnTo>
                  <a:lnTo>
                    <a:pt x="285934" y="10823"/>
                  </a:lnTo>
                  <a:lnTo>
                    <a:pt x="274178" y="2903"/>
                  </a:lnTo>
                  <a:lnTo>
                    <a:pt x="2597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067" y="1778926"/>
              <a:ext cx="74295" cy="520065"/>
            </a:xfrm>
            <a:custGeom>
              <a:avLst/>
              <a:gdLst/>
              <a:ahLst/>
              <a:cxnLst/>
              <a:rect l="l" t="t" r="r" b="b"/>
              <a:pathLst>
                <a:path w="74295" h="520064">
                  <a:moveTo>
                    <a:pt x="64833" y="492099"/>
                  </a:moveTo>
                  <a:lnTo>
                    <a:pt x="62623" y="481330"/>
                  </a:lnTo>
                  <a:lnTo>
                    <a:pt x="56629" y="472465"/>
                  </a:lnTo>
                  <a:lnTo>
                    <a:pt x="47764" y="466471"/>
                  </a:lnTo>
                  <a:lnTo>
                    <a:pt x="36982" y="464261"/>
                  </a:lnTo>
                  <a:lnTo>
                    <a:pt x="26212" y="466471"/>
                  </a:lnTo>
                  <a:lnTo>
                    <a:pt x="17348" y="472465"/>
                  </a:lnTo>
                  <a:lnTo>
                    <a:pt x="11353" y="481330"/>
                  </a:lnTo>
                  <a:lnTo>
                    <a:pt x="9144" y="492099"/>
                  </a:lnTo>
                  <a:lnTo>
                    <a:pt x="11353" y="502881"/>
                  </a:lnTo>
                  <a:lnTo>
                    <a:pt x="17348" y="511733"/>
                  </a:lnTo>
                  <a:lnTo>
                    <a:pt x="26212" y="517740"/>
                  </a:lnTo>
                  <a:lnTo>
                    <a:pt x="36982" y="519950"/>
                  </a:lnTo>
                  <a:lnTo>
                    <a:pt x="47764" y="517740"/>
                  </a:lnTo>
                  <a:lnTo>
                    <a:pt x="56629" y="511733"/>
                  </a:lnTo>
                  <a:lnTo>
                    <a:pt x="62623" y="502881"/>
                  </a:lnTo>
                  <a:lnTo>
                    <a:pt x="64833" y="492099"/>
                  </a:lnTo>
                  <a:close/>
                </a:path>
                <a:path w="74295" h="520064">
                  <a:moveTo>
                    <a:pt x="73977" y="2184"/>
                  </a:moveTo>
                  <a:lnTo>
                    <a:pt x="72237" y="0"/>
                  </a:lnTo>
                  <a:lnTo>
                    <a:pt x="1739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39" y="9575"/>
                  </a:lnTo>
                  <a:lnTo>
                    <a:pt x="69621" y="9575"/>
                  </a:lnTo>
                  <a:lnTo>
                    <a:pt x="72237" y="9575"/>
                  </a:lnTo>
                  <a:lnTo>
                    <a:pt x="73977" y="7404"/>
                  </a:lnTo>
                  <a:lnTo>
                    <a:pt x="73977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805" y="1890309"/>
              <a:ext cx="204512" cy="27846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5060530" cy="1233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7943" y="1104900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3888" y="4165472"/>
            <a:ext cx="1381760" cy="325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35"/>
              </a:spcBef>
              <a:buAutoNum type="arabicParenBoth"/>
              <a:tabLst>
                <a:tab pos="189865" algn="l"/>
              </a:tabLst>
            </a:pPr>
            <a:r>
              <a:rPr sz="950" spc="15" dirty="0">
                <a:latin typeface="Segoe UI"/>
                <a:cs typeface="Segoe UI"/>
              </a:rPr>
              <a:t>Turn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on</a:t>
            </a:r>
            <a:r>
              <a:rPr sz="950" spc="-20" dirty="0">
                <a:latin typeface="Segoe UI"/>
                <a:cs typeface="Segoe UI"/>
              </a:rPr>
              <a:t> </a:t>
            </a:r>
            <a:r>
              <a:rPr sz="950" spc="15" dirty="0">
                <a:latin typeface="Segoe UI"/>
                <a:cs typeface="Segoe UI"/>
              </a:rPr>
              <a:t>SQL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Auditing</a:t>
            </a:r>
            <a:endParaRPr sz="950">
              <a:latin typeface="Segoe UI"/>
              <a:cs typeface="Segoe UI"/>
            </a:endParaRPr>
          </a:p>
          <a:p>
            <a:pPr marL="189230" indent="-177165">
              <a:lnSpc>
                <a:spcPct val="100000"/>
              </a:lnSpc>
              <a:spcBef>
                <a:spcPts val="35"/>
              </a:spcBef>
              <a:buAutoNum type="arabicParenBoth"/>
              <a:tabLst>
                <a:tab pos="189865" algn="l"/>
              </a:tabLst>
            </a:pPr>
            <a:r>
              <a:rPr sz="950" spc="10" dirty="0">
                <a:latin typeface="Segoe UI"/>
                <a:cs typeface="Segoe UI"/>
              </a:rPr>
              <a:t>Analyze</a:t>
            </a:r>
            <a:r>
              <a:rPr sz="950" spc="-40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audit</a:t>
            </a:r>
            <a:r>
              <a:rPr sz="950" spc="-25" dirty="0">
                <a:latin typeface="Segoe UI"/>
                <a:cs typeface="Segoe UI"/>
              </a:rPr>
              <a:t> </a:t>
            </a:r>
            <a:r>
              <a:rPr sz="950" spc="10" dirty="0">
                <a:latin typeface="Segoe UI"/>
                <a:cs typeface="Segoe UI"/>
              </a:rPr>
              <a:t>log</a:t>
            </a:r>
            <a:endParaRPr sz="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2827" y="4578096"/>
            <a:ext cx="4869180" cy="1922145"/>
            <a:chOff x="2052827" y="4578096"/>
            <a:chExt cx="4869180" cy="1922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5019" y="4590288"/>
              <a:ext cx="4844796" cy="18973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58923" y="4584192"/>
              <a:ext cx="4857115" cy="1910080"/>
            </a:xfrm>
            <a:custGeom>
              <a:avLst/>
              <a:gdLst/>
              <a:ahLst/>
              <a:cxnLst/>
              <a:rect l="l" t="t" r="r" b="b"/>
              <a:pathLst>
                <a:path w="4857115" h="1910079">
                  <a:moveTo>
                    <a:pt x="0" y="1909572"/>
                  </a:moveTo>
                  <a:lnTo>
                    <a:pt x="4856987" y="1909572"/>
                  </a:lnTo>
                  <a:lnTo>
                    <a:pt x="4856987" y="0"/>
                  </a:lnTo>
                  <a:lnTo>
                    <a:pt x="0" y="0"/>
                  </a:lnTo>
                  <a:lnTo>
                    <a:pt x="0" y="19095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99034" y="1740154"/>
            <a:ext cx="6783705" cy="2660015"/>
            <a:chOff x="399034" y="1740154"/>
            <a:chExt cx="6783705" cy="2660015"/>
          </a:xfrm>
        </p:grpSpPr>
        <p:sp>
          <p:nvSpPr>
            <p:cNvPr id="7" name="object 7"/>
            <p:cNvSpPr/>
            <p:nvPr/>
          </p:nvSpPr>
          <p:spPr>
            <a:xfrm>
              <a:off x="5436107" y="3131883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8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12"/>
                  </a:lnTo>
                  <a:lnTo>
                    <a:pt x="70738" y="750633"/>
                  </a:lnTo>
                  <a:lnTo>
                    <a:pt x="355218" y="913955"/>
                  </a:lnTo>
                  <a:lnTo>
                    <a:pt x="425958" y="933672"/>
                  </a:lnTo>
                  <a:lnTo>
                    <a:pt x="462160" y="928743"/>
                  </a:lnTo>
                  <a:lnTo>
                    <a:pt x="781176" y="750633"/>
                  </a:lnTo>
                  <a:lnTo>
                    <a:pt x="833119" y="699912"/>
                  </a:lnTo>
                  <a:lnTo>
                    <a:pt x="851915" y="629475"/>
                  </a:lnTo>
                  <a:lnTo>
                    <a:pt x="851915" y="302831"/>
                  </a:lnTo>
                  <a:lnTo>
                    <a:pt x="833119" y="233060"/>
                  </a:lnTo>
                  <a:lnTo>
                    <a:pt x="781176" y="181673"/>
                  </a:lnTo>
                  <a:lnTo>
                    <a:pt x="496696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4039" y="3653027"/>
              <a:ext cx="388620" cy="412750"/>
            </a:xfrm>
            <a:custGeom>
              <a:avLst/>
              <a:gdLst/>
              <a:ahLst/>
              <a:cxnLst/>
              <a:rect l="l" t="t" r="r" b="b"/>
              <a:pathLst>
                <a:path w="388620" h="412750">
                  <a:moveTo>
                    <a:pt x="3886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7160" y="392811"/>
                  </a:lnTo>
                  <a:lnTo>
                    <a:pt x="171505" y="407598"/>
                  </a:lnTo>
                  <a:lnTo>
                    <a:pt x="207517" y="412527"/>
                  </a:lnTo>
                  <a:lnTo>
                    <a:pt x="243530" y="407598"/>
                  </a:lnTo>
                  <a:lnTo>
                    <a:pt x="277875" y="392811"/>
                  </a:lnTo>
                  <a:lnTo>
                    <a:pt x="388620" y="329692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4124" y="3454907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10"/>
                  </a:moveTo>
                  <a:lnTo>
                    <a:pt x="571855" y="244043"/>
                  </a:lnTo>
                  <a:lnTo>
                    <a:pt x="556895" y="100457"/>
                  </a:lnTo>
                  <a:lnTo>
                    <a:pt x="543191" y="60223"/>
                  </a:lnTo>
                  <a:lnTo>
                    <a:pt x="517245" y="28422"/>
                  </a:lnTo>
                  <a:lnTo>
                    <a:pt x="482041" y="7518"/>
                  </a:lnTo>
                  <a:lnTo>
                    <a:pt x="440563" y="0"/>
                  </a:lnTo>
                  <a:lnTo>
                    <a:pt x="140970" y="0"/>
                  </a:lnTo>
                  <a:lnTo>
                    <a:pt x="99504" y="7518"/>
                  </a:lnTo>
                  <a:lnTo>
                    <a:pt x="64325" y="28422"/>
                  </a:lnTo>
                  <a:lnTo>
                    <a:pt x="38379" y="60223"/>
                  </a:lnTo>
                  <a:lnTo>
                    <a:pt x="24638" y="100457"/>
                  </a:lnTo>
                  <a:lnTo>
                    <a:pt x="0" y="269748"/>
                  </a:lnTo>
                  <a:lnTo>
                    <a:pt x="472173" y="269748"/>
                  </a:lnTo>
                  <a:lnTo>
                    <a:pt x="484886" y="387985"/>
                  </a:lnTo>
                  <a:lnTo>
                    <a:pt x="437388" y="553212"/>
                  </a:lnTo>
                  <a:lnTo>
                    <a:pt x="560324" y="481076"/>
                  </a:lnTo>
                  <a:lnTo>
                    <a:pt x="583184" y="410845"/>
                  </a:lnTo>
                  <a:lnTo>
                    <a:pt x="585228" y="401332"/>
                  </a:lnTo>
                  <a:lnTo>
                    <a:pt x="586295" y="391477"/>
                  </a:lnTo>
                  <a:lnTo>
                    <a:pt x="586676" y="381635"/>
                  </a:lnTo>
                  <a:lnTo>
                    <a:pt x="586740" y="37211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4124" y="3454908"/>
              <a:ext cx="574675" cy="273050"/>
            </a:xfrm>
            <a:custGeom>
              <a:avLst/>
              <a:gdLst/>
              <a:ahLst/>
              <a:cxnLst/>
              <a:rect l="l" t="t" r="r" b="b"/>
              <a:pathLst>
                <a:path w="574675" h="273050">
                  <a:moveTo>
                    <a:pt x="440563" y="0"/>
                  </a:moveTo>
                  <a:lnTo>
                    <a:pt x="140970" y="0"/>
                  </a:lnTo>
                  <a:lnTo>
                    <a:pt x="99504" y="7451"/>
                  </a:lnTo>
                  <a:lnTo>
                    <a:pt x="64325" y="28178"/>
                  </a:lnTo>
                  <a:lnTo>
                    <a:pt x="38385" y="59739"/>
                  </a:lnTo>
                  <a:lnTo>
                    <a:pt x="24637" y="99694"/>
                  </a:lnTo>
                  <a:lnTo>
                    <a:pt x="0" y="267588"/>
                  </a:lnTo>
                  <a:lnTo>
                    <a:pt x="574548" y="272795"/>
                  </a:lnTo>
                  <a:lnTo>
                    <a:pt x="556895" y="99694"/>
                  </a:lnTo>
                  <a:lnTo>
                    <a:pt x="543200" y="59739"/>
                  </a:lnTo>
                  <a:lnTo>
                    <a:pt x="517255" y="28178"/>
                  </a:lnTo>
                  <a:lnTo>
                    <a:pt x="482046" y="7451"/>
                  </a:lnTo>
                  <a:lnTo>
                    <a:pt x="440563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7087" y="2994279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1"/>
                  </a:lnTo>
                  <a:lnTo>
                    <a:pt x="129286" y="322707"/>
                  </a:lnTo>
                  <a:lnTo>
                    <a:pt x="278002" y="273812"/>
                  </a:lnTo>
                  <a:lnTo>
                    <a:pt x="295656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5"/>
                  </a:lnTo>
                  <a:lnTo>
                    <a:pt x="407162" y="214503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7192" y="3342132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8"/>
                  </a:moveTo>
                  <a:lnTo>
                    <a:pt x="0" y="112648"/>
                  </a:lnTo>
                  <a:lnTo>
                    <a:pt x="9935" y="161365"/>
                  </a:lnTo>
                  <a:lnTo>
                    <a:pt x="37099" y="201675"/>
                  </a:lnTo>
                  <a:lnTo>
                    <a:pt x="77527" y="229127"/>
                  </a:lnTo>
                  <a:lnTo>
                    <a:pt x="127254" y="239267"/>
                  </a:lnTo>
                  <a:lnTo>
                    <a:pt x="176230" y="229127"/>
                  </a:lnTo>
                  <a:lnTo>
                    <a:pt x="216741" y="201675"/>
                  </a:lnTo>
                  <a:lnTo>
                    <a:pt x="244322" y="161365"/>
                  </a:lnTo>
                  <a:lnTo>
                    <a:pt x="254508" y="112648"/>
                  </a:lnTo>
                  <a:close/>
                </a:path>
                <a:path w="254635" h="239395">
                  <a:moveTo>
                    <a:pt x="212090" y="0"/>
                  </a:moveTo>
                  <a:lnTo>
                    <a:pt x="42418" y="0"/>
                  </a:lnTo>
                  <a:lnTo>
                    <a:pt x="42418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3" y="112648"/>
                  </a:lnTo>
                  <a:lnTo>
                    <a:pt x="235077" y="112648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90" y="89662"/>
                  </a:lnTo>
                  <a:lnTo>
                    <a:pt x="212090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9863" y="3342132"/>
              <a:ext cx="182880" cy="1120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43574" y="3099816"/>
              <a:ext cx="290195" cy="323850"/>
            </a:xfrm>
            <a:custGeom>
              <a:avLst/>
              <a:gdLst/>
              <a:ahLst/>
              <a:cxnLst/>
              <a:rect l="l" t="t" r="r" b="b"/>
              <a:pathLst>
                <a:path w="290195" h="323850">
                  <a:moveTo>
                    <a:pt x="15875" y="0"/>
                  </a:moveTo>
                  <a:lnTo>
                    <a:pt x="0" y="168910"/>
                  </a:lnTo>
                  <a:lnTo>
                    <a:pt x="3959" y="218075"/>
                  </a:lnTo>
                  <a:lnTo>
                    <a:pt x="23597" y="259321"/>
                  </a:lnTo>
                  <a:lnTo>
                    <a:pt x="54781" y="291467"/>
                  </a:lnTo>
                  <a:lnTo>
                    <a:pt x="93378" y="313328"/>
                  </a:lnTo>
                  <a:lnTo>
                    <a:pt x="135254" y="323723"/>
                  </a:lnTo>
                  <a:lnTo>
                    <a:pt x="176208" y="319621"/>
                  </a:lnTo>
                  <a:lnTo>
                    <a:pt x="213011" y="301182"/>
                  </a:lnTo>
                  <a:lnTo>
                    <a:pt x="243218" y="271775"/>
                  </a:lnTo>
                  <a:lnTo>
                    <a:pt x="264384" y="234774"/>
                  </a:lnTo>
                  <a:lnTo>
                    <a:pt x="274065" y="193548"/>
                  </a:lnTo>
                  <a:lnTo>
                    <a:pt x="289940" y="26416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060" y="3188462"/>
              <a:ext cx="216407" cy="2313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81725" y="3159252"/>
              <a:ext cx="29209" cy="86995"/>
            </a:xfrm>
            <a:custGeom>
              <a:avLst/>
              <a:gdLst/>
              <a:ahLst/>
              <a:cxnLst/>
              <a:rect l="l" t="t" r="r" b="b"/>
              <a:pathLst>
                <a:path w="29210" h="86994">
                  <a:moveTo>
                    <a:pt x="28701" y="0"/>
                  </a:moveTo>
                  <a:lnTo>
                    <a:pt x="17662" y="6869"/>
                  </a:lnTo>
                  <a:lnTo>
                    <a:pt x="8969" y="16382"/>
                  </a:lnTo>
                  <a:lnTo>
                    <a:pt x="2966" y="27896"/>
                  </a:lnTo>
                  <a:lnTo>
                    <a:pt x="0" y="40767"/>
                  </a:lnTo>
                  <a:lnTo>
                    <a:pt x="605" y="54721"/>
                  </a:lnTo>
                  <a:lnTo>
                    <a:pt x="4746" y="67151"/>
                  </a:lnTo>
                  <a:lnTo>
                    <a:pt x="11912" y="77914"/>
                  </a:lnTo>
                  <a:lnTo>
                    <a:pt x="21589" y="86868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78424" y="3223260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5" h="29210">
                  <a:moveTo>
                    <a:pt x="20700" y="0"/>
                  </a:moveTo>
                  <a:lnTo>
                    <a:pt x="8636" y="0"/>
                  </a:lnTo>
                  <a:lnTo>
                    <a:pt x="5206" y="3428"/>
                  </a:lnTo>
                  <a:lnTo>
                    <a:pt x="3428" y="5079"/>
                  </a:lnTo>
                  <a:lnTo>
                    <a:pt x="0" y="8509"/>
                  </a:lnTo>
                  <a:lnTo>
                    <a:pt x="0" y="20447"/>
                  </a:lnTo>
                  <a:lnTo>
                    <a:pt x="5206" y="28955"/>
                  </a:lnTo>
                  <a:lnTo>
                    <a:pt x="20700" y="28955"/>
                  </a:lnTo>
                  <a:lnTo>
                    <a:pt x="24129" y="25526"/>
                  </a:lnTo>
                  <a:lnTo>
                    <a:pt x="25908" y="5079"/>
                  </a:lnTo>
                  <a:lnTo>
                    <a:pt x="22478" y="1650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2431" y="3086100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5">
                  <a:moveTo>
                    <a:pt x="0" y="0"/>
                  </a:moveTo>
                  <a:lnTo>
                    <a:pt x="1904" y="90804"/>
                  </a:lnTo>
                  <a:lnTo>
                    <a:pt x="171322" y="102108"/>
                  </a:lnTo>
                  <a:lnTo>
                    <a:pt x="209041" y="66166"/>
                  </a:lnTo>
                  <a:lnTo>
                    <a:pt x="207137" y="104012"/>
                  </a:lnTo>
                  <a:lnTo>
                    <a:pt x="295655" y="109727"/>
                  </a:lnTo>
                  <a:lnTo>
                    <a:pt x="291845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2284" y="3633215"/>
              <a:ext cx="68580" cy="329565"/>
            </a:xfrm>
            <a:custGeom>
              <a:avLst/>
              <a:gdLst/>
              <a:ahLst/>
              <a:cxnLst/>
              <a:rect l="l" t="t" r="r" b="b"/>
              <a:pathLst>
                <a:path w="68579" h="329564">
                  <a:moveTo>
                    <a:pt x="68580" y="193675"/>
                  </a:moveTo>
                  <a:lnTo>
                    <a:pt x="61595" y="133731"/>
                  </a:lnTo>
                  <a:lnTo>
                    <a:pt x="45720" y="0"/>
                  </a:lnTo>
                  <a:lnTo>
                    <a:pt x="56261" y="89789"/>
                  </a:lnTo>
                  <a:lnTo>
                    <a:pt x="56261" y="90360"/>
                  </a:lnTo>
                  <a:lnTo>
                    <a:pt x="56261" y="94996"/>
                  </a:lnTo>
                  <a:lnTo>
                    <a:pt x="24638" y="94996"/>
                  </a:lnTo>
                  <a:lnTo>
                    <a:pt x="35179" y="197104"/>
                  </a:lnTo>
                  <a:lnTo>
                    <a:pt x="35179" y="211201"/>
                  </a:lnTo>
                  <a:lnTo>
                    <a:pt x="31623" y="218313"/>
                  </a:lnTo>
                  <a:lnTo>
                    <a:pt x="0" y="329184"/>
                  </a:lnTo>
                  <a:lnTo>
                    <a:pt x="42164" y="302768"/>
                  </a:lnTo>
                  <a:lnTo>
                    <a:pt x="65024" y="232410"/>
                  </a:lnTo>
                  <a:lnTo>
                    <a:pt x="68580" y="204216"/>
                  </a:lnTo>
                  <a:lnTo>
                    <a:pt x="68580" y="193675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3807" y="3486911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5" y="146557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67755" y="3764280"/>
              <a:ext cx="1515110" cy="332740"/>
            </a:xfrm>
            <a:custGeom>
              <a:avLst/>
              <a:gdLst/>
              <a:ahLst/>
              <a:cxnLst/>
              <a:rect l="l" t="t" r="r" b="b"/>
              <a:pathLst>
                <a:path w="1515109" h="332739">
                  <a:moveTo>
                    <a:pt x="1514855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514855" y="332232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4430" y="3857117"/>
              <a:ext cx="883539" cy="1936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24499" y="3966972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98"/>
                  </a:lnTo>
                  <a:lnTo>
                    <a:pt x="573786" y="88391"/>
                  </a:lnTo>
                  <a:lnTo>
                    <a:pt x="577596" y="58292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30849" y="3618230"/>
              <a:ext cx="606425" cy="411480"/>
            </a:xfrm>
            <a:custGeom>
              <a:avLst/>
              <a:gdLst/>
              <a:ahLst/>
              <a:cxnLst/>
              <a:rect l="l" t="t" r="r" b="b"/>
              <a:pathLst>
                <a:path w="606425" h="411479">
                  <a:moveTo>
                    <a:pt x="60071" y="0"/>
                  </a:moveTo>
                  <a:lnTo>
                    <a:pt x="29972" y="24511"/>
                  </a:lnTo>
                  <a:lnTo>
                    <a:pt x="0" y="330200"/>
                  </a:lnTo>
                  <a:lnTo>
                    <a:pt x="869" y="340560"/>
                  </a:lnTo>
                  <a:lnTo>
                    <a:pt x="5714" y="349742"/>
                  </a:lnTo>
                  <a:lnTo>
                    <a:pt x="13894" y="356614"/>
                  </a:lnTo>
                  <a:lnTo>
                    <a:pt x="24764" y="360045"/>
                  </a:lnTo>
                  <a:lnTo>
                    <a:pt x="545973" y="410972"/>
                  </a:lnTo>
                  <a:lnTo>
                    <a:pt x="556373" y="410132"/>
                  </a:lnTo>
                  <a:lnTo>
                    <a:pt x="565642" y="405495"/>
                  </a:lnTo>
                  <a:lnTo>
                    <a:pt x="572601" y="397881"/>
                  </a:lnTo>
                  <a:lnTo>
                    <a:pt x="576072" y="388112"/>
                  </a:lnTo>
                  <a:lnTo>
                    <a:pt x="606044" y="82550"/>
                  </a:lnTo>
                  <a:lnTo>
                    <a:pt x="605202" y="71189"/>
                  </a:lnTo>
                  <a:lnTo>
                    <a:pt x="600551" y="61674"/>
                  </a:lnTo>
                  <a:lnTo>
                    <a:pt x="592899" y="55135"/>
                  </a:lnTo>
                  <a:lnTo>
                    <a:pt x="583057" y="52705"/>
                  </a:lnTo>
                  <a:lnTo>
                    <a:pt x="6007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11012" y="3668267"/>
              <a:ext cx="326390" cy="361315"/>
            </a:xfrm>
            <a:custGeom>
              <a:avLst/>
              <a:gdLst/>
              <a:ahLst/>
              <a:cxnLst/>
              <a:rect l="l" t="t" r="r" b="b"/>
              <a:pathLst>
                <a:path w="326389" h="361314">
                  <a:moveTo>
                    <a:pt x="22860" y="157734"/>
                  </a:moveTo>
                  <a:lnTo>
                    <a:pt x="1905" y="153924"/>
                  </a:lnTo>
                  <a:lnTo>
                    <a:pt x="0" y="174879"/>
                  </a:lnTo>
                  <a:lnTo>
                    <a:pt x="20955" y="176784"/>
                  </a:lnTo>
                  <a:lnTo>
                    <a:pt x="22860" y="157734"/>
                  </a:lnTo>
                  <a:close/>
                </a:path>
                <a:path w="326389" h="361314">
                  <a:moveTo>
                    <a:pt x="24384" y="134366"/>
                  </a:moveTo>
                  <a:lnTo>
                    <a:pt x="3429" y="132588"/>
                  </a:lnTo>
                  <a:lnTo>
                    <a:pt x="1524" y="152146"/>
                  </a:lnTo>
                  <a:lnTo>
                    <a:pt x="22479" y="153924"/>
                  </a:lnTo>
                  <a:lnTo>
                    <a:pt x="24384" y="134366"/>
                  </a:lnTo>
                  <a:close/>
                </a:path>
                <a:path w="326389" h="361314">
                  <a:moveTo>
                    <a:pt x="44196" y="158496"/>
                  </a:moveTo>
                  <a:lnTo>
                    <a:pt x="24638" y="158496"/>
                  </a:lnTo>
                  <a:lnTo>
                    <a:pt x="22860" y="177546"/>
                  </a:lnTo>
                  <a:lnTo>
                    <a:pt x="42418" y="181356"/>
                  </a:lnTo>
                  <a:lnTo>
                    <a:pt x="44196" y="158496"/>
                  </a:lnTo>
                  <a:close/>
                </a:path>
                <a:path w="326389" h="361314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1314">
                  <a:moveTo>
                    <a:pt x="325882" y="33274"/>
                  </a:moveTo>
                  <a:lnTo>
                    <a:pt x="278003" y="0"/>
                  </a:lnTo>
                  <a:lnTo>
                    <a:pt x="288886" y="3441"/>
                  </a:lnTo>
                  <a:lnTo>
                    <a:pt x="297116" y="10312"/>
                  </a:lnTo>
                  <a:lnTo>
                    <a:pt x="302006" y="19494"/>
                  </a:lnTo>
                  <a:lnTo>
                    <a:pt x="302895" y="29845"/>
                  </a:lnTo>
                  <a:lnTo>
                    <a:pt x="270891" y="334645"/>
                  </a:lnTo>
                  <a:lnTo>
                    <a:pt x="267677" y="345376"/>
                  </a:lnTo>
                  <a:lnTo>
                    <a:pt x="261175" y="353479"/>
                  </a:lnTo>
                  <a:lnTo>
                    <a:pt x="251993" y="358292"/>
                  </a:lnTo>
                  <a:lnTo>
                    <a:pt x="240792" y="359156"/>
                  </a:lnTo>
                  <a:lnTo>
                    <a:pt x="265557" y="360934"/>
                  </a:lnTo>
                  <a:lnTo>
                    <a:pt x="276021" y="360108"/>
                  </a:lnTo>
                  <a:lnTo>
                    <a:pt x="285330" y="355473"/>
                  </a:lnTo>
                  <a:lnTo>
                    <a:pt x="292303" y="347903"/>
                  </a:lnTo>
                  <a:lnTo>
                    <a:pt x="295783" y="338201"/>
                  </a:lnTo>
                  <a:lnTo>
                    <a:pt x="325882" y="33274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7172" y="3950208"/>
              <a:ext cx="167639" cy="1177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194" y="1750314"/>
              <a:ext cx="5011420" cy="2639695"/>
            </a:xfrm>
            <a:custGeom>
              <a:avLst/>
              <a:gdLst/>
              <a:ahLst/>
              <a:cxnLst/>
              <a:rect l="l" t="t" r="r" b="b"/>
              <a:pathLst>
                <a:path w="5011420" h="2639695">
                  <a:moveTo>
                    <a:pt x="4212208" y="1159128"/>
                  </a:moveTo>
                  <a:lnTo>
                    <a:pt x="4212208" y="1146432"/>
                  </a:lnTo>
                  <a:lnTo>
                    <a:pt x="4212208" y="1132331"/>
                  </a:lnTo>
                  <a:lnTo>
                    <a:pt x="4212208" y="1118231"/>
                  </a:lnTo>
                  <a:lnTo>
                    <a:pt x="4212208" y="1105535"/>
                  </a:lnTo>
                  <a:lnTo>
                    <a:pt x="4211212" y="1063033"/>
                  </a:lnTo>
                  <a:lnTo>
                    <a:pt x="4208245" y="1020944"/>
                  </a:lnTo>
                  <a:lnTo>
                    <a:pt x="4203344" y="979296"/>
                  </a:lnTo>
                  <a:lnTo>
                    <a:pt x="4196544" y="938118"/>
                  </a:lnTo>
                  <a:lnTo>
                    <a:pt x="4187881" y="897437"/>
                  </a:lnTo>
                  <a:lnTo>
                    <a:pt x="4177391" y="857283"/>
                  </a:lnTo>
                  <a:lnTo>
                    <a:pt x="4165107" y="817683"/>
                  </a:lnTo>
                  <a:lnTo>
                    <a:pt x="4151067" y="778665"/>
                  </a:lnTo>
                  <a:lnTo>
                    <a:pt x="4135306" y="740258"/>
                  </a:lnTo>
                  <a:lnTo>
                    <a:pt x="4117859" y="702491"/>
                  </a:lnTo>
                  <a:lnTo>
                    <a:pt x="4098762" y="665391"/>
                  </a:lnTo>
                  <a:lnTo>
                    <a:pt x="4078050" y="628987"/>
                  </a:lnTo>
                  <a:lnTo>
                    <a:pt x="4055759" y="593307"/>
                  </a:lnTo>
                  <a:lnTo>
                    <a:pt x="4031924" y="558379"/>
                  </a:lnTo>
                  <a:lnTo>
                    <a:pt x="4006580" y="524232"/>
                  </a:lnTo>
                  <a:lnTo>
                    <a:pt x="3979764" y="490894"/>
                  </a:lnTo>
                  <a:lnTo>
                    <a:pt x="3951511" y="458394"/>
                  </a:lnTo>
                  <a:lnTo>
                    <a:pt x="3921857" y="426759"/>
                  </a:lnTo>
                  <a:lnTo>
                    <a:pt x="3890835" y="396018"/>
                  </a:lnTo>
                  <a:lnTo>
                    <a:pt x="3858484" y="366199"/>
                  </a:lnTo>
                  <a:lnTo>
                    <a:pt x="3824837" y="337331"/>
                  </a:lnTo>
                  <a:lnTo>
                    <a:pt x="3789930" y="309442"/>
                  </a:lnTo>
                  <a:lnTo>
                    <a:pt x="3753800" y="282559"/>
                  </a:lnTo>
                  <a:lnTo>
                    <a:pt x="3716480" y="256713"/>
                  </a:lnTo>
                  <a:lnTo>
                    <a:pt x="3678008" y="231930"/>
                  </a:lnTo>
                  <a:lnTo>
                    <a:pt x="3638418" y="208239"/>
                  </a:lnTo>
                  <a:lnTo>
                    <a:pt x="3597746" y="185668"/>
                  </a:lnTo>
                  <a:lnTo>
                    <a:pt x="3556027" y="164246"/>
                  </a:lnTo>
                  <a:lnTo>
                    <a:pt x="3513297" y="144001"/>
                  </a:lnTo>
                  <a:lnTo>
                    <a:pt x="3469591" y="124961"/>
                  </a:lnTo>
                  <a:lnTo>
                    <a:pt x="3424946" y="107155"/>
                  </a:lnTo>
                  <a:lnTo>
                    <a:pt x="3379396" y="90611"/>
                  </a:lnTo>
                  <a:lnTo>
                    <a:pt x="3332976" y="75356"/>
                  </a:lnTo>
                  <a:lnTo>
                    <a:pt x="3285724" y="61421"/>
                  </a:lnTo>
                  <a:lnTo>
                    <a:pt x="3237673" y="48832"/>
                  </a:lnTo>
                  <a:lnTo>
                    <a:pt x="3188859" y="37618"/>
                  </a:lnTo>
                  <a:lnTo>
                    <a:pt x="3139319" y="27807"/>
                  </a:lnTo>
                  <a:lnTo>
                    <a:pt x="3089087" y="19428"/>
                  </a:lnTo>
                  <a:lnTo>
                    <a:pt x="3038199" y="12509"/>
                  </a:lnTo>
                  <a:lnTo>
                    <a:pt x="2986691" y="7079"/>
                  </a:lnTo>
                  <a:lnTo>
                    <a:pt x="2934597" y="3165"/>
                  </a:lnTo>
                  <a:lnTo>
                    <a:pt x="2881954" y="796"/>
                  </a:lnTo>
                  <a:lnTo>
                    <a:pt x="2828798" y="0"/>
                  </a:lnTo>
                  <a:lnTo>
                    <a:pt x="2773651" y="876"/>
                  </a:lnTo>
                  <a:lnTo>
                    <a:pt x="2719051" y="3483"/>
                  </a:lnTo>
                  <a:lnTo>
                    <a:pt x="2665039" y="7785"/>
                  </a:lnTo>
                  <a:lnTo>
                    <a:pt x="2611655" y="13746"/>
                  </a:lnTo>
                  <a:lnTo>
                    <a:pt x="2558938" y="21331"/>
                  </a:lnTo>
                  <a:lnTo>
                    <a:pt x="2506931" y="30506"/>
                  </a:lnTo>
                  <a:lnTo>
                    <a:pt x="2455674" y="41235"/>
                  </a:lnTo>
                  <a:lnTo>
                    <a:pt x="2405207" y="53483"/>
                  </a:lnTo>
                  <a:lnTo>
                    <a:pt x="2355570" y="67214"/>
                  </a:lnTo>
                  <a:lnTo>
                    <a:pt x="2306805" y="82393"/>
                  </a:lnTo>
                  <a:lnTo>
                    <a:pt x="2258952" y="98986"/>
                  </a:lnTo>
                  <a:lnTo>
                    <a:pt x="2212051" y="116957"/>
                  </a:lnTo>
                  <a:lnTo>
                    <a:pt x="2166143" y="136271"/>
                  </a:lnTo>
                  <a:lnTo>
                    <a:pt x="2121269" y="156892"/>
                  </a:lnTo>
                  <a:lnTo>
                    <a:pt x="2077469" y="178785"/>
                  </a:lnTo>
                  <a:lnTo>
                    <a:pt x="2034784" y="201916"/>
                  </a:lnTo>
                  <a:lnTo>
                    <a:pt x="1993255" y="226248"/>
                  </a:lnTo>
                  <a:lnTo>
                    <a:pt x="1952921" y="251748"/>
                  </a:lnTo>
                  <a:lnTo>
                    <a:pt x="1913824" y="278379"/>
                  </a:lnTo>
                  <a:lnTo>
                    <a:pt x="1876004" y="306106"/>
                  </a:lnTo>
                  <a:lnTo>
                    <a:pt x="1839502" y="334894"/>
                  </a:lnTo>
                  <a:lnTo>
                    <a:pt x="1804358" y="364709"/>
                  </a:lnTo>
                  <a:lnTo>
                    <a:pt x="1770613" y="395514"/>
                  </a:lnTo>
                  <a:lnTo>
                    <a:pt x="1738308" y="427274"/>
                  </a:lnTo>
                  <a:lnTo>
                    <a:pt x="1707482" y="459955"/>
                  </a:lnTo>
                  <a:lnTo>
                    <a:pt x="1678178" y="493522"/>
                  </a:lnTo>
                  <a:lnTo>
                    <a:pt x="1634747" y="475774"/>
                  </a:lnTo>
                  <a:lnTo>
                    <a:pt x="1590030" y="459958"/>
                  </a:lnTo>
                  <a:lnTo>
                    <a:pt x="1544083" y="446208"/>
                  </a:lnTo>
                  <a:lnTo>
                    <a:pt x="1496964" y="434657"/>
                  </a:lnTo>
                  <a:lnTo>
                    <a:pt x="1448733" y="425440"/>
                  </a:lnTo>
                  <a:lnTo>
                    <a:pt x="1399446" y="418691"/>
                  </a:lnTo>
                  <a:lnTo>
                    <a:pt x="1349162" y="414543"/>
                  </a:lnTo>
                  <a:lnTo>
                    <a:pt x="1297939" y="413131"/>
                  </a:lnTo>
                  <a:lnTo>
                    <a:pt x="1242989" y="414536"/>
                  </a:lnTo>
                  <a:lnTo>
                    <a:pt x="1189186" y="418712"/>
                  </a:lnTo>
                  <a:lnTo>
                    <a:pt x="1136606" y="425595"/>
                  </a:lnTo>
                  <a:lnTo>
                    <a:pt x="1085324" y="435126"/>
                  </a:lnTo>
                  <a:lnTo>
                    <a:pt x="1035414" y="447241"/>
                  </a:lnTo>
                  <a:lnTo>
                    <a:pt x="986951" y="461880"/>
                  </a:lnTo>
                  <a:lnTo>
                    <a:pt x="940012" y="478980"/>
                  </a:lnTo>
                  <a:lnTo>
                    <a:pt x="894670" y="498480"/>
                  </a:lnTo>
                  <a:lnTo>
                    <a:pt x="851001" y="520319"/>
                  </a:lnTo>
                  <a:lnTo>
                    <a:pt x="807289" y="545288"/>
                  </a:lnTo>
                  <a:lnTo>
                    <a:pt x="765884" y="572600"/>
                  </a:lnTo>
                  <a:lnTo>
                    <a:pt x="726912" y="602140"/>
                  </a:lnTo>
                  <a:lnTo>
                    <a:pt x="690497" y="633788"/>
                  </a:lnTo>
                  <a:lnTo>
                    <a:pt x="656764" y="667429"/>
                  </a:lnTo>
                  <a:lnTo>
                    <a:pt x="625837" y="702945"/>
                  </a:lnTo>
                  <a:lnTo>
                    <a:pt x="597842" y="740219"/>
                  </a:lnTo>
                  <a:lnTo>
                    <a:pt x="572904" y="779133"/>
                  </a:lnTo>
                  <a:lnTo>
                    <a:pt x="551146" y="819571"/>
                  </a:lnTo>
                  <a:lnTo>
                    <a:pt x="532694" y="861415"/>
                  </a:lnTo>
                  <a:lnTo>
                    <a:pt x="517672" y="904548"/>
                  </a:lnTo>
                  <a:lnTo>
                    <a:pt x="506205" y="948854"/>
                  </a:lnTo>
                  <a:lnTo>
                    <a:pt x="498418" y="994213"/>
                  </a:lnTo>
                  <a:lnTo>
                    <a:pt x="494436" y="1040511"/>
                  </a:lnTo>
                  <a:lnTo>
                    <a:pt x="448699" y="1065647"/>
                  </a:lnTo>
                  <a:lnTo>
                    <a:pt x="404635" y="1092678"/>
                  </a:lnTo>
                  <a:lnTo>
                    <a:pt x="362334" y="1121526"/>
                  </a:lnTo>
                  <a:lnTo>
                    <a:pt x="321888" y="1152114"/>
                  </a:lnTo>
                  <a:lnTo>
                    <a:pt x="283388" y="1184365"/>
                  </a:lnTo>
                  <a:lnTo>
                    <a:pt x="246926" y="1218202"/>
                  </a:lnTo>
                  <a:lnTo>
                    <a:pt x="212594" y="1253548"/>
                  </a:lnTo>
                  <a:lnTo>
                    <a:pt x="180483" y="1290326"/>
                  </a:lnTo>
                  <a:lnTo>
                    <a:pt x="150684" y="1328459"/>
                  </a:lnTo>
                  <a:lnTo>
                    <a:pt x="123289" y="1367869"/>
                  </a:lnTo>
                  <a:lnTo>
                    <a:pt x="98389" y="1408480"/>
                  </a:lnTo>
                  <a:lnTo>
                    <a:pt x="76076" y="1450214"/>
                  </a:lnTo>
                  <a:lnTo>
                    <a:pt x="56441" y="1492995"/>
                  </a:lnTo>
                  <a:lnTo>
                    <a:pt x="39576" y="1536744"/>
                  </a:lnTo>
                  <a:lnTo>
                    <a:pt x="25573" y="1581386"/>
                  </a:lnTo>
                  <a:lnTo>
                    <a:pt x="14522" y="1626842"/>
                  </a:lnTo>
                  <a:lnTo>
                    <a:pt x="6515" y="1673037"/>
                  </a:lnTo>
                  <a:lnTo>
                    <a:pt x="1644" y="1719892"/>
                  </a:lnTo>
                  <a:lnTo>
                    <a:pt x="0" y="1767332"/>
                  </a:lnTo>
                  <a:lnTo>
                    <a:pt x="1310" y="1810753"/>
                  </a:lnTo>
                  <a:lnTo>
                    <a:pt x="5201" y="1853601"/>
                  </a:lnTo>
                  <a:lnTo>
                    <a:pt x="11612" y="1895831"/>
                  </a:lnTo>
                  <a:lnTo>
                    <a:pt x="20480" y="1937395"/>
                  </a:lnTo>
                  <a:lnTo>
                    <a:pt x="31745" y="1978249"/>
                  </a:lnTo>
                  <a:lnTo>
                    <a:pt x="45345" y="2018345"/>
                  </a:lnTo>
                  <a:lnTo>
                    <a:pt x="61220" y="2057638"/>
                  </a:lnTo>
                  <a:lnTo>
                    <a:pt x="79307" y="2096081"/>
                  </a:lnTo>
                  <a:lnTo>
                    <a:pt x="99545" y="2133628"/>
                  </a:lnTo>
                  <a:lnTo>
                    <a:pt x="121874" y="2170233"/>
                  </a:lnTo>
                  <a:lnTo>
                    <a:pt x="146232" y="2205849"/>
                  </a:lnTo>
                  <a:lnTo>
                    <a:pt x="172557" y="2240432"/>
                  </a:lnTo>
                  <a:lnTo>
                    <a:pt x="200789" y="2273934"/>
                  </a:lnTo>
                  <a:lnTo>
                    <a:pt x="230865" y="2306309"/>
                  </a:lnTo>
                  <a:lnTo>
                    <a:pt x="262726" y="2337512"/>
                  </a:lnTo>
                  <a:lnTo>
                    <a:pt x="296309" y="2367495"/>
                  </a:lnTo>
                  <a:lnTo>
                    <a:pt x="331553" y="2396213"/>
                  </a:lnTo>
                  <a:lnTo>
                    <a:pt x="368397" y="2423620"/>
                  </a:lnTo>
                  <a:lnTo>
                    <a:pt x="406779" y="2449669"/>
                  </a:lnTo>
                  <a:lnTo>
                    <a:pt x="446639" y="2474315"/>
                  </a:lnTo>
                  <a:lnTo>
                    <a:pt x="487915" y="2497511"/>
                  </a:lnTo>
                  <a:lnTo>
                    <a:pt x="530546" y="2519210"/>
                  </a:lnTo>
                  <a:lnTo>
                    <a:pt x="574470" y="2539368"/>
                  </a:lnTo>
                  <a:lnTo>
                    <a:pt x="619626" y="2557937"/>
                  </a:lnTo>
                  <a:lnTo>
                    <a:pt x="665953" y="2574871"/>
                  </a:lnTo>
                  <a:lnTo>
                    <a:pt x="713390" y="2590125"/>
                  </a:lnTo>
                  <a:lnTo>
                    <a:pt x="761875" y="2603652"/>
                  </a:lnTo>
                  <a:lnTo>
                    <a:pt x="811347" y="2615406"/>
                  </a:lnTo>
                  <a:lnTo>
                    <a:pt x="861745" y="2625341"/>
                  </a:lnTo>
                  <a:lnTo>
                    <a:pt x="913007" y="2633410"/>
                  </a:lnTo>
                  <a:lnTo>
                    <a:pt x="965072" y="2639568"/>
                  </a:lnTo>
                  <a:lnTo>
                    <a:pt x="995041" y="2639568"/>
                  </a:lnTo>
                  <a:lnTo>
                    <a:pt x="1026318" y="2639568"/>
                  </a:lnTo>
                  <a:lnTo>
                    <a:pt x="4079113" y="2639568"/>
                  </a:lnTo>
                  <a:lnTo>
                    <a:pt x="4132330" y="2637629"/>
                  </a:lnTo>
                  <a:lnTo>
                    <a:pt x="4184725" y="2633433"/>
                  </a:lnTo>
                  <a:lnTo>
                    <a:pt x="4236223" y="2627040"/>
                  </a:lnTo>
                  <a:lnTo>
                    <a:pt x="4286747" y="2618514"/>
                  </a:lnTo>
                  <a:lnTo>
                    <a:pt x="4336221" y="2607915"/>
                  </a:lnTo>
                  <a:lnTo>
                    <a:pt x="4384569" y="2595307"/>
                  </a:lnTo>
                  <a:lnTo>
                    <a:pt x="4431715" y="2580752"/>
                  </a:lnTo>
                  <a:lnTo>
                    <a:pt x="4477583" y="2564310"/>
                  </a:lnTo>
                  <a:lnTo>
                    <a:pt x="4522097" y="2546046"/>
                  </a:lnTo>
                  <a:lnTo>
                    <a:pt x="4565181" y="2526020"/>
                  </a:lnTo>
                  <a:lnTo>
                    <a:pt x="4606759" y="2504296"/>
                  </a:lnTo>
                  <a:lnTo>
                    <a:pt x="4646754" y="2480935"/>
                  </a:lnTo>
                  <a:lnTo>
                    <a:pt x="4685092" y="2455998"/>
                  </a:lnTo>
                  <a:lnTo>
                    <a:pt x="4721695" y="2429550"/>
                  </a:lnTo>
                  <a:lnTo>
                    <a:pt x="4756487" y="2401651"/>
                  </a:lnTo>
                  <a:lnTo>
                    <a:pt x="4789394" y="2372363"/>
                  </a:lnTo>
                  <a:lnTo>
                    <a:pt x="4820337" y="2341750"/>
                  </a:lnTo>
                  <a:lnTo>
                    <a:pt x="4849243" y="2309872"/>
                  </a:lnTo>
                  <a:lnTo>
                    <a:pt x="4876033" y="2276793"/>
                  </a:lnTo>
                  <a:lnTo>
                    <a:pt x="4900634" y="2242574"/>
                  </a:lnTo>
                  <a:lnTo>
                    <a:pt x="4922967" y="2207277"/>
                  </a:lnTo>
                  <a:lnTo>
                    <a:pt x="4942958" y="2170965"/>
                  </a:lnTo>
                  <a:lnTo>
                    <a:pt x="4960530" y="2133700"/>
                  </a:lnTo>
                  <a:lnTo>
                    <a:pt x="4975608" y="2095544"/>
                  </a:lnTo>
                  <a:lnTo>
                    <a:pt x="4988114" y="2056558"/>
                  </a:lnTo>
                  <a:lnTo>
                    <a:pt x="4997974" y="2016806"/>
                  </a:lnTo>
                  <a:lnTo>
                    <a:pt x="5005111" y="1976349"/>
                  </a:lnTo>
                  <a:lnTo>
                    <a:pt x="5009449" y="1935249"/>
                  </a:lnTo>
                  <a:lnTo>
                    <a:pt x="5010911" y="1893570"/>
                  </a:lnTo>
                  <a:lnTo>
                    <a:pt x="5009261" y="1848906"/>
                  </a:lnTo>
                  <a:lnTo>
                    <a:pt x="5004372" y="1804941"/>
                  </a:lnTo>
                  <a:lnTo>
                    <a:pt x="4996336" y="1761750"/>
                  </a:lnTo>
                  <a:lnTo>
                    <a:pt x="4985248" y="1719409"/>
                  </a:lnTo>
                  <a:lnTo>
                    <a:pt x="4971201" y="1677992"/>
                  </a:lnTo>
                  <a:lnTo>
                    <a:pt x="4954287" y="1637573"/>
                  </a:lnTo>
                  <a:lnTo>
                    <a:pt x="4934601" y="1598229"/>
                  </a:lnTo>
                  <a:lnTo>
                    <a:pt x="4912234" y="1560033"/>
                  </a:lnTo>
                  <a:lnTo>
                    <a:pt x="4887280" y="1523062"/>
                  </a:lnTo>
                  <a:lnTo>
                    <a:pt x="4859832" y="1487389"/>
                  </a:lnTo>
                  <a:lnTo>
                    <a:pt x="4829984" y="1453090"/>
                  </a:lnTo>
                  <a:lnTo>
                    <a:pt x="4797829" y="1420240"/>
                  </a:lnTo>
                  <a:lnTo>
                    <a:pt x="4763459" y="1388913"/>
                  </a:lnTo>
                  <a:lnTo>
                    <a:pt x="4726967" y="1359185"/>
                  </a:lnTo>
                  <a:lnTo>
                    <a:pt x="4688448" y="1331131"/>
                  </a:lnTo>
                  <a:lnTo>
                    <a:pt x="4647994" y="1304826"/>
                  </a:lnTo>
                  <a:lnTo>
                    <a:pt x="4605699" y="1280343"/>
                  </a:lnTo>
                  <a:lnTo>
                    <a:pt x="4561654" y="1257760"/>
                  </a:lnTo>
                  <a:lnTo>
                    <a:pt x="4515955" y="1237150"/>
                  </a:lnTo>
                  <a:lnTo>
                    <a:pt x="4468693" y="1218588"/>
                  </a:lnTo>
                  <a:lnTo>
                    <a:pt x="4419961" y="1202149"/>
                  </a:lnTo>
                  <a:lnTo>
                    <a:pt x="4369854" y="1187909"/>
                  </a:lnTo>
                  <a:lnTo>
                    <a:pt x="4318464" y="1175943"/>
                  </a:lnTo>
                  <a:lnTo>
                    <a:pt x="4265885" y="1166324"/>
                  </a:lnTo>
                  <a:lnTo>
                    <a:pt x="4212208" y="1159128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52029" y="2044953"/>
            <a:ext cx="3295650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Configurable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via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audit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policy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audit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logs </a:t>
            </a:r>
            <a:r>
              <a:rPr sz="1800" dirty="0">
                <a:latin typeface="Segoe UI Semibold"/>
                <a:cs typeface="Segoe UI Semibold"/>
              </a:rPr>
              <a:t>can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reside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18169" y="2881185"/>
            <a:ext cx="2074545" cy="9582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Storage</a:t>
            </a:r>
            <a:r>
              <a:rPr sz="14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account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Log</a:t>
            </a:r>
            <a:r>
              <a:rPr sz="1400" spc="-2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Segoe UI Semibold"/>
                <a:cs typeface="Segoe UI Semibold"/>
              </a:rPr>
              <a:t>Azure</a:t>
            </a:r>
            <a:r>
              <a:rPr sz="1400" spc="-4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Event</a:t>
            </a:r>
            <a:r>
              <a:rPr sz="1400" spc="-3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Hubs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52029" y="3956157"/>
            <a:ext cx="3215640" cy="106108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45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Rich </a:t>
            </a:r>
            <a:r>
              <a:rPr sz="1800" dirty="0">
                <a:latin typeface="Segoe UI Semibold"/>
                <a:cs typeface="Segoe UI Semibold"/>
              </a:rPr>
              <a:t>set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of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tools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for</a:t>
            </a:r>
            <a:endParaRPr sz="18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819"/>
              </a:spcBef>
              <a:buClr>
                <a:srgbClr val="000000"/>
              </a:buClr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Investigating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security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 Semibold"/>
                <a:cs typeface="Segoe UI Semibold"/>
              </a:rPr>
              <a:t>alerts</a:t>
            </a:r>
            <a:endParaRPr sz="1400">
              <a:latin typeface="Segoe UI Semibold"/>
              <a:cs typeface="Segoe UI Semibold"/>
            </a:endParaRPr>
          </a:p>
          <a:p>
            <a:pPr marL="607060" lvl="1" indent="-229235">
              <a:lnSpc>
                <a:spcPct val="100000"/>
              </a:lnSpc>
              <a:spcBef>
                <a:spcPts val="770"/>
              </a:spcBef>
              <a:buSzPct val="89285"/>
              <a:buFont typeface="Arial MT"/>
              <a:buChar char="•"/>
              <a:tabLst>
                <a:tab pos="607060" algn="l"/>
                <a:tab pos="607695" algn="l"/>
              </a:tabLst>
            </a:pPr>
            <a:r>
              <a:rPr sz="1400" spc="-15" dirty="0">
                <a:latin typeface="Segoe UI Semibold"/>
                <a:cs typeface="Segoe UI Semibold"/>
              </a:rPr>
              <a:t>Tracking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4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latin typeface="Segoe UI Semibold"/>
                <a:cs typeface="Segoe UI Semibold"/>
              </a:rPr>
              <a:t>to </a:t>
            </a:r>
            <a:r>
              <a:rPr sz="1400" spc="-5" dirty="0">
                <a:latin typeface="Segoe UI Semibold"/>
                <a:cs typeface="Segoe UI Semibold"/>
              </a:rPr>
              <a:t>sensitive</a:t>
            </a:r>
            <a:r>
              <a:rPr sz="1400" spc="-3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data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928560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0" dirty="0">
                <a:latin typeface="Segoe UI"/>
                <a:cs typeface="Segoe UI"/>
              </a:rPr>
              <a:t>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5" dirty="0">
                <a:latin typeface="Segoe UI"/>
                <a:cs typeface="Segoe UI"/>
              </a:rPr>
              <a:t>n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ns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50" dirty="0">
                <a:latin typeface="Segoe UI"/>
                <a:cs typeface="Segoe UI"/>
              </a:rPr>
              <a:t>h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o</a:t>
            </a:r>
            <a:r>
              <a:rPr sz="2800" b="0" spc="-29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155" dirty="0">
                <a:latin typeface="Segoe UI"/>
                <a:cs typeface="Segoe UI"/>
              </a:rPr>
              <a:t>di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00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5" dirty="0">
                <a:latin typeface="Segoe UI"/>
                <a:cs typeface="Segoe UI"/>
              </a:rPr>
              <a:t>g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0039" y="3469640"/>
            <a:ext cx="864869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75260" marR="5080" indent="-163195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4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25879" y="3469894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23416" y="2785872"/>
            <a:ext cx="3547110" cy="1369060"/>
          </a:xfrm>
          <a:custGeom>
            <a:avLst/>
            <a:gdLst/>
            <a:ahLst/>
            <a:cxnLst/>
            <a:rect l="l" t="t" r="r" b="b"/>
            <a:pathLst>
              <a:path w="3547110" h="1369060">
                <a:moveTo>
                  <a:pt x="517397" y="379475"/>
                </a:moveTo>
                <a:lnTo>
                  <a:pt x="0" y="379475"/>
                </a:lnTo>
              </a:path>
              <a:path w="3547110" h="1369060">
                <a:moveTo>
                  <a:pt x="1258823" y="0"/>
                </a:moveTo>
                <a:lnTo>
                  <a:pt x="984504" y="319404"/>
                </a:lnTo>
              </a:path>
              <a:path w="3547110" h="1369060">
                <a:moveTo>
                  <a:pt x="1909572" y="370331"/>
                </a:moveTo>
                <a:lnTo>
                  <a:pt x="995172" y="386461"/>
                </a:lnTo>
              </a:path>
              <a:path w="3547110" h="1369060">
                <a:moveTo>
                  <a:pt x="1232154" y="802893"/>
                </a:moveTo>
                <a:lnTo>
                  <a:pt x="984504" y="550163"/>
                </a:lnTo>
              </a:path>
              <a:path w="3547110" h="1369060">
                <a:moveTo>
                  <a:pt x="3546983" y="1368552"/>
                </a:moveTo>
                <a:lnTo>
                  <a:pt x="716279" y="1368552"/>
                </a:lnTo>
                <a:lnTo>
                  <a:pt x="716279" y="911351"/>
                </a:lnTo>
                <a:lnTo>
                  <a:pt x="713232" y="911351"/>
                </a:lnTo>
              </a:path>
            </a:pathLst>
          </a:custGeom>
          <a:ln w="12192">
            <a:solidFill>
              <a:srgbClr val="3B3B4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83027" y="2565908"/>
            <a:ext cx="485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Segoe UI Semibold"/>
                <a:cs typeface="Segoe UI Semibold"/>
              </a:rPr>
              <a:t>L</a:t>
            </a:r>
            <a:r>
              <a:rPr sz="600" dirty="0">
                <a:latin typeface="Segoe UI Semibold"/>
                <a:cs typeface="Segoe UI Semibold"/>
              </a:rPr>
              <a:t>og </a:t>
            </a:r>
            <a:r>
              <a:rPr sz="600" spc="5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a</a:t>
            </a:r>
            <a:r>
              <a:rPr sz="600" spc="-5" dirty="0">
                <a:latin typeface="Segoe UI Semibold"/>
                <a:cs typeface="Segoe UI Semibold"/>
              </a:rPr>
              <a:t>lyti</a:t>
            </a:r>
            <a:r>
              <a:rPr sz="600" dirty="0">
                <a:latin typeface="Segoe UI Semibold"/>
                <a:cs typeface="Segoe UI Semibold"/>
              </a:rPr>
              <a:t>cs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9339" y="2147316"/>
            <a:ext cx="574547" cy="58674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074289" y="2568702"/>
            <a:ext cx="3308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P</a:t>
            </a:r>
            <a:r>
              <a:rPr sz="600" dirty="0">
                <a:latin typeface="Segoe UI Semibold"/>
                <a:cs typeface="Segoe UI Semibold"/>
              </a:rPr>
              <a:t>ower</a:t>
            </a:r>
            <a:r>
              <a:rPr sz="600" spc="-5" dirty="0">
                <a:latin typeface="Segoe UI Semibold"/>
                <a:cs typeface="Segoe UI Semibold"/>
              </a:rPr>
              <a:t> B</a:t>
            </a:r>
            <a:r>
              <a:rPr sz="600" dirty="0">
                <a:latin typeface="Segoe UI Semibold"/>
                <a:cs typeface="Segoe UI Semibold"/>
              </a:rPr>
              <a:t>I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3511" y="2150364"/>
            <a:ext cx="573024" cy="58674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555491" y="2156460"/>
            <a:ext cx="562610" cy="57658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595"/>
              </a:spcBef>
            </a:pPr>
            <a:r>
              <a:rPr sz="600" spc="-5" dirty="0">
                <a:latin typeface="Segoe UI Semibold"/>
                <a:cs typeface="Segoe UI Semibold"/>
              </a:rPr>
              <a:t>Dashboards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25367" y="2255295"/>
            <a:ext cx="680085" cy="1202690"/>
            <a:chOff x="3325367" y="2255295"/>
            <a:chExt cx="680085" cy="1202690"/>
          </a:xfrm>
        </p:grpSpPr>
        <p:sp>
          <p:nvSpPr>
            <p:cNvPr id="41" name="object 41"/>
            <p:cNvSpPr/>
            <p:nvPr/>
          </p:nvSpPr>
          <p:spPr>
            <a:xfrm>
              <a:off x="3669872" y="2255295"/>
              <a:ext cx="335280" cy="265430"/>
            </a:xfrm>
            <a:custGeom>
              <a:avLst/>
              <a:gdLst/>
              <a:ahLst/>
              <a:cxnLst/>
              <a:rect l="l" t="t" r="r" b="b"/>
              <a:pathLst>
                <a:path w="335279" h="265430">
                  <a:moveTo>
                    <a:pt x="6624" y="249828"/>
                  </a:moveTo>
                  <a:lnTo>
                    <a:pt x="57" y="249828"/>
                  </a:lnTo>
                  <a:lnTo>
                    <a:pt x="0" y="261818"/>
                  </a:lnTo>
                  <a:lnTo>
                    <a:pt x="3215" y="265054"/>
                  </a:lnTo>
                  <a:lnTo>
                    <a:pt x="331689" y="265055"/>
                  </a:lnTo>
                  <a:lnTo>
                    <a:pt x="334941" y="261818"/>
                  </a:lnTo>
                  <a:lnTo>
                    <a:pt x="6499" y="261818"/>
                  </a:lnTo>
                  <a:lnTo>
                    <a:pt x="3215" y="258513"/>
                  </a:lnTo>
                  <a:lnTo>
                    <a:pt x="6534" y="258513"/>
                  </a:lnTo>
                  <a:lnTo>
                    <a:pt x="6624" y="249828"/>
                  </a:lnTo>
                  <a:close/>
                </a:path>
                <a:path w="335279" h="265430">
                  <a:moveTo>
                    <a:pt x="6534" y="258513"/>
                  </a:moveTo>
                  <a:lnTo>
                    <a:pt x="3215" y="258513"/>
                  </a:lnTo>
                  <a:lnTo>
                    <a:pt x="6499" y="261818"/>
                  </a:lnTo>
                  <a:lnTo>
                    <a:pt x="6534" y="258513"/>
                  </a:lnTo>
                  <a:close/>
                </a:path>
                <a:path w="335279" h="265430">
                  <a:moveTo>
                    <a:pt x="328403" y="258514"/>
                  </a:moveTo>
                  <a:lnTo>
                    <a:pt x="6534" y="258513"/>
                  </a:lnTo>
                  <a:lnTo>
                    <a:pt x="6499" y="261818"/>
                  </a:lnTo>
                  <a:lnTo>
                    <a:pt x="334941" y="261818"/>
                  </a:lnTo>
                  <a:lnTo>
                    <a:pt x="328403" y="261784"/>
                  </a:lnTo>
                  <a:lnTo>
                    <a:pt x="328403" y="258514"/>
                  </a:lnTo>
                  <a:close/>
                </a:path>
                <a:path w="335279" h="265430">
                  <a:moveTo>
                    <a:pt x="334975" y="15316"/>
                  </a:moveTo>
                  <a:lnTo>
                    <a:pt x="328403" y="15316"/>
                  </a:lnTo>
                  <a:lnTo>
                    <a:pt x="328403" y="261784"/>
                  </a:lnTo>
                  <a:lnTo>
                    <a:pt x="331689" y="258514"/>
                  </a:lnTo>
                  <a:lnTo>
                    <a:pt x="334975" y="258514"/>
                  </a:lnTo>
                  <a:lnTo>
                    <a:pt x="334892" y="70454"/>
                  </a:lnTo>
                  <a:lnTo>
                    <a:pt x="334975" y="63914"/>
                  </a:lnTo>
                  <a:lnTo>
                    <a:pt x="334975" y="15316"/>
                  </a:lnTo>
                  <a:close/>
                </a:path>
                <a:path w="335279" h="265430">
                  <a:moveTo>
                    <a:pt x="334975" y="258514"/>
                  </a:moveTo>
                  <a:lnTo>
                    <a:pt x="331689" y="258514"/>
                  </a:lnTo>
                  <a:lnTo>
                    <a:pt x="328403" y="261784"/>
                  </a:lnTo>
                  <a:lnTo>
                    <a:pt x="334975" y="261784"/>
                  </a:lnTo>
                  <a:lnTo>
                    <a:pt x="334975" y="258514"/>
                  </a:lnTo>
                  <a:close/>
                </a:path>
                <a:path w="335279" h="265430">
                  <a:moveTo>
                    <a:pt x="56" y="249844"/>
                  </a:moveTo>
                  <a:close/>
                </a:path>
                <a:path w="335279" h="265430">
                  <a:moveTo>
                    <a:pt x="3367" y="0"/>
                  </a:moveTo>
                  <a:lnTo>
                    <a:pt x="56" y="3272"/>
                  </a:lnTo>
                  <a:lnTo>
                    <a:pt x="56" y="249844"/>
                  </a:lnTo>
                  <a:lnTo>
                    <a:pt x="6624" y="249828"/>
                  </a:lnTo>
                  <a:lnTo>
                    <a:pt x="6623" y="6568"/>
                  </a:lnTo>
                  <a:lnTo>
                    <a:pt x="3313" y="6540"/>
                  </a:lnTo>
                  <a:lnTo>
                    <a:pt x="6623" y="3272"/>
                  </a:lnTo>
                  <a:lnTo>
                    <a:pt x="334791" y="3273"/>
                  </a:lnTo>
                  <a:lnTo>
                    <a:pt x="331606" y="127"/>
                  </a:lnTo>
                  <a:lnTo>
                    <a:pt x="18536" y="126"/>
                  </a:lnTo>
                  <a:lnTo>
                    <a:pt x="3367" y="0"/>
                  </a:lnTo>
                  <a:close/>
                </a:path>
                <a:path w="335279" h="265430">
                  <a:moveTo>
                    <a:pt x="328403" y="63914"/>
                  </a:moveTo>
                  <a:lnTo>
                    <a:pt x="6623" y="63913"/>
                  </a:lnTo>
                  <a:lnTo>
                    <a:pt x="6624" y="70454"/>
                  </a:lnTo>
                  <a:lnTo>
                    <a:pt x="328403" y="70454"/>
                  </a:lnTo>
                  <a:lnTo>
                    <a:pt x="328403" y="63914"/>
                  </a:lnTo>
                  <a:close/>
                </a:path>
                <a:path w="335279" h="265430">
                  <a:moveTo>
                    <a:pt x="334975" y="63914"/>
                  </a:moveTo>
                  <a:lnTo>
                    <a:pt x="334892" y="70454"/>
                  </a:lnTo>
                  <a:lnTo>
                    <a:pt x="334975" y="63914"/>
                  </a:lnTo>
                  <a:close/>
                </a:path>
                <a:path w="335279" h="265430">
                  <a:moveTo>
                    <a:pt x="220834" y="28032"/>
                  </a:moveTo>
                  <a:lnTo>
                    <a:pt x="213571" y="35252"/>
                  </a:lnTo>
                  <a:lnTo>
                    <a:pt x="213820" y="37073"/>
                  </a:lnTo>
                  <a:lnTo>
                    <a:pt x="220835" y="42548"/>
                  </a:lnTo>
                  <a:lnTo>
                    <a:pt x="222042" y="42256"/>
                  </a:lnTo>
                  <a:lnTo>
                    <a:pt x="226355" y="36736"/>
                  </a:lnTo>
                  <a:lnTo>
                    <a:pt x="219355" y="36736"/>
                  </a:lnTo>
                  <a:lnTo>
                    <a:pt x="219100" y="36621"/>
                  </a:lnTo>
                  <a:lnTo>
                    <a:pt x="219593" y="36190"/>
                  </a:lnTo>
                  <a:lnTo>
                    <a:pt x="219294" y="36190"/>
                  </a:lnTo>
                  <a:lnTo>
                    <a:pt x="219589" y="36118"/>
                  </a:lnTo>
                  <a:lnTo>
                    <a:pt x="219632" y="35898"/>
                  </a:lnTo>
                  <a:lnTo>
                    <a:pt x="219766" y="35898"/>
                  </a:lnTo>
                  <a:lnTo>
                    <a:pt x="219875" y="35671"/>
                  </a:lnTo>
                  <a:lnTo>
                    <a:pt x="219938" y="35197"/>
                  </a:lnTo>
                  <a:lnTo>
                    <a:pt x="219737" y="35197"/>
                  </a:lnTo>
                  <a:lnTo>
                    <a:pt x="219871" y="34904"/>
                  </a:lnTo>
                  <a:lnTo>
                    <a:pt x="219737" y="34904"/>
                  </a:lnTo>
                  <a:lnTo>
                    <a:pt x="219959" y="34683"/>
                  </a:lnTo>
                  <a:lnTo>
                    <a:pt x="219632" y="34683"/>
                  </a:lnTo>
                  <a:lnTo>
                    <a:pt x="219883" y="34569"/>
                  </a:lnTo>
                  <a:lnTo>
                    <a:pt x="219294" y="34391"/>
                  </a:lnTo>
                  <a:lnTo>
                    <a:pt x="219674" y="34391"/>
                  </a:lnTo>
                  <a:lnTo>
                    <a:pt x="219349" y="34159"/>
                  </a:lnTo>
                  <a:lnTo>
                    <a:pt x="219891" y="34159"/>
                  </a:lnTo>
                  <a:lnTo>
                    <a:pt x="226559" y="34049"/>
                  </a:lnTo>
                  <a:lnTo>
                    <a:pt x="226542" y="33717"/>
                  </a:lnTo>
                  <a:lnTo>
                    <a:pt x="226248" y="32514"/>
                  </a:lnTo>
                  <a:lnTo>
                    <a:pt x="222042" y="28325"/>
                  </a:lnTo>
                  <a:lnTo>
                    <a:pt x="220834" y="28032"/>
                  </a:lnTo>
                  <a:close/>
                </a:path>
                <a:path w="335279" h="265430">
                  <a:moveTo>
                    <a:pt x="260231" y="28033"/>
                  </a:moveTo>
                  <a:lnTo>
                    <a:pt x="252968" y="35252"/>
                  </a:lnTo>
                  <a:lnTo>
                    <a:pt x="253216" y="37073"/>
                  </a:lnTo>
                  <a:lnTo>
                    <a:pt x="260231" y="42548"/>
                  </a:lnTo>
                  <a:lnTo>
                    <a:pt x="261439" y="42256"/>
                  </a:lnTo>
                  <a:lnTo>
                    <a:pt x="265752" y="36737"/>
                  </a:lnTo>
                  <a:lnTo>
                    <a:pt x="258752" y="36737"/>
                  </a:lnTo>
                  <a:lnTo>
                    <a:pt x="258497" y="36621"/>
                  </a:lnTo>
                  <a:lnTo>
                    <a:pt x="258989" y="36190"/>
                  </a:lnTo>
                  <a:lnTo>
                    <a:pt x="258691" y="36190"/>
                  </a:lnTo>
                  <a:lnTo>
                    <a:pt x="258986" y="36118"/>
                  </a:lnTo>
                  <a:lnTo>
                    <a:pt x="259029" y="35898"/>
                  </a:lnTo>
                  <a:lnTo>
                    <a:pt x="259162" y="35898"/>
                  </a:lnTo>
                  <a:lnTo>
                    <a:pt x="259272" y="35671"/>
                  </a:lnTo>
                  <a:lnTo>
                    <a:pt x="259335" y="35197"/>
                  </a:lnTo>
                  <a:lnTo>
                    <a:pt x="259134" y="35197"/>
                  </a:lnTo>
                  <a:lnTo>
                    <a:pt x="259268" y="34904"/>
                  </a:lnTo>
                  <a:lnTo>
                    <a:pt x="259134" y="34904"/>
                  </a:lnTo>
                  <a:lnTo>
                    <a:pt x="259356" y="34683"/>
                  </a:lnTo>
                  <a:lnTo>
                    <a:pt x="259029" y="34683"/>
                  </a:lnTo>
                  <a:lnTo>
                    <a:pt x="259280" y="34569"/>
                  </a:lnTo>
                  <a:lnTo>
                    <a:pt x="258691" y="34391"/>
                  </a:lnTo>
                  <a:lnTo>
                    <a:pt x="259070" y="34391"/>
                  </a:lnTo>
                  <a:lnTo>
                    <a:pt x="258746" y="34159"/>
                  </a:lnTo>
                  <a:lnTo>
                    <a:pt x="259288" y="34159"/>
                  </a:lnTo>
                  <a:lnTo>
                    <a:pt x="265955" y="34049"/>
                  </a:lnTo>
                  <a:lnTo>
                    <a:pt x="265939" y="33717"/>
                  </a:lnTo>
                  <a:lnTo>
                    <a:pt x="265645" y="32514"/>
                  </a:lnTo>
                  <a:lnTo>
                    <a:pt x="261439" y="28325"/>
                  </a:lnTo>
                  <a:lnTo>
                    <a:pt x="260231" y="28033"/>
                  </a:lnTo>
                  <a:close/>
                </a:path>
                <a:path w="335279" h="265430">
                  <a:moveTo>
                    <a:pt x="299628" y="28033"/>
                  </a:moveTo>
                  <a:lnTo>
                    <a:pt x="292365" y="35252"/>
                  </a:lnTo>
                  <a:lnTo>
                    <a:pt x="292613" y="37073"/>
                  </a:lnTo>
                  <a:lnTo>
                    <a:pt x="299628" y="42548"/>
                  </a:lnTo>
                  <a:lnTo>
                    <a:pt x="300836" y="42256"/>
                  </a:lnTo>
                  <a:lnTo>
                    <a:pt x="305140" y="36803"/>
                  </a:lnTo>
                  <a:lnTo>
                    <a:pt x="298160" y="36803"/>
                  </a:lnTo>
                  <a:lnTo>
                    <a:pt x="298262" y="36582"/>
                  </a:lnTo>
                  <a:lnTo>
                    <a:pt x="297944" y="36582"/>
                  </a:lnTo>
                  <a:lnTo>
                    <a:pt x="298409" y="36190"/>
                  </a:lnTo>
                  <a:lnTo>
                    <a:pt x="298088" y="36190"/>
                  </a:lnTo>
                  <a:lnTo>
                    <a:pt x="298383" y="36118"/>
                  </a:lnTo>
                  <a:lnTo>
                    <a:pt x="298426" y="35898"/>
                  </a:lnTo>
                  <a:lnTo>
                    <a:pt x="298578" y="35898"/>
                  </a:lnTo>
                  <a:lnTo>
                    <a:pt x="298669" y="35671"/>
                  </a:lnTo>
                  <a:lnTo>
                    <a:pt x="298732" y="35197"/>
                  </a:lnTo>
                  <a:lnTo>
                    <a:pt x="298531" y="35197"/>
                  </a:lnTo>
                  <a:lnTo>
                    <a:pt x="298665" y="34904"/>
                  </a:lnTo>
                  <a:lnTo>
                    <a:pt x="298531" y="34904"/>
                  </a:lnTo>
                  <a:lnTo>
                    <a:pt x="298753" y="34683"/>
                  </a:lnTo>
                  <a:lnTo>
                    <a:pt x="298426" y="34683"/>
                  </a:lnTo>
                  <a:lnTo>
                    <a:pt x="298677" y="34569"/>
                  </a:lnTo>
                  <a:lnTo>
                    <a:pt x="298088" y="34391"/>
                  </a:lnTo>
                  <a:lnTo>
                    <a:pt x="298481" y="34391"/>
                  </a:lnTo>
                  <a:lnTo>
                    <a:pt x="298193" y="34192"/>
                  </a:lnTo>
                  <a:lnTo>
                    <a:pt x="298498" y="34192"/>
                  </a:lnTo>
                  <a:lnTo>
                    <a:pt x="298668" y="34087"/>
                  </a:lnTo>
                  <a:lnTo>
                    <a:pt x="305352" y="34049"/>
                  </a:lnTo>
                  <a:lnTo>
                    <a:pt x="300836" y="28325"/>
                  </a:lnTo>
                  <a:lnTo>
                    <a:pt x="299628" y="28033"/>
                  </a:lnTo>
                  <a:close/>
                </a:path>
                <a:path w="335279" h="265430">
                  <a:moveTo>
                    <a:pt x="298573" y="36262"/>
                  </a:moveTo>
                  <a:lnTo>
                    <a:pt x="298360" y="36371"/>
                  </a:lnTo>
                  <a:lnTo>
                    <a:pt x="298160" y="36803"/>
                  </a:lnTo>
                  <a:lnTo>
                    <a:pt x="298573" y="36262"/>
                  </a:lnTo>
                  <a:close/>
                </a:path>
                <a:path w="335279" h="265430">
                  <a:moveTo>
                    <a:pt x="298854" y="36119"/>
                  </a:moveTo>
                  <a:lnTo>
                    <a:pt x="298573" y="36262"/>
                  </a:lnTo>
                  <a:lnTo>
                    <a:pt x="298160" y="36803"/>
                  </a:lnTo>
                  <a:lnTo>
                    <a:pt x="305140" y="36803"/>
                  </a:lnTo>
                  <a:lnTo>
                    <a:pt x="299567" y="36737"/>
                  </a:lnTo>
                  <a:lnTo>
                    <a:pt x="299252" y="36326"/>
                  </a:lnTo>
                  <a:lnTo>
                    <a:pt x="298854" y="36119"/>
                  </a:lnTo>
                  <a:close/>
                </a:path>
                <a:path w="335279" h="265430">
                  <a:moveTo>
                    <a:pt x="219670" y="36325"/>
                  </a:moveTo>
                  <a:lnTo>
                    <a:pt x="219517" y="36404"/>
                  </a:lnTo>
                  <a:lnTo>
                    <a:pt x="219355" y="36736"/>
                  </a:lnTo>
                  <a:lnTo>
                    <a:pt x="219670" y="36325"/>
                  </a:lnTo>
                  <a:close/>
                </a:path>
                <a:path w="335279" h="265430">
                  <a:moveTo>
                    <a:pt x="220064" y="36121"/>
                  </a:moveTo>
                  <a:lnTo>
                    <a:pt x="219670" y="36325"/>
                  </a:lnTo>
                  <a:lnTo>
                    <a:pt x="219355" y="36736"/>
                  </a:lnTo>
                  <a:lnTo>
                    <a:pt x="220774" y="36736"/>
                  </a:lnTo>
                  <a:lnTo>
                    <a:pt x="220459" y="36325"/>
                  </a:lnTo>
                  <a:lnTo>
                    <a:pt x="220064" y="36121"/>
                  </a:lnTo>
                  <a:close/>
                </a:path>
                <a:path w="335279" h="265430">
                  <a:moveTo>
                    <a:pt x="220459" y="36325"/>
                  </a:moveTo>
                  <a:lnTo>
                    <a:pt x="220774" y="36736"/>
                  </a:lnTo>
                  <a:lnTo>
                    <a:pt x="220611" y="36404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20611" y="36404"/>
                  </a:moveTo>
                  <a:lnTo>
                    <a:pt x="220774" y="36736"/>
                  </a:lnTo>
                  <a:lnTo>
                    <a:pt x="226355" y="36736"/>
                  </a:lnTo>
                  <a:lnTo>
                    <a:pt x="221028" y="36621"/>
                  </a:lnTo>
                  <a:lnTo>
                    <a:pt x="220611" y="36404"/>
                  </a:lnTo>
                  <a:close/>
                </a:path>
                <a:path w="335279" h="265430">
                  <a:moveTo>
                    <a:pt x="259067" y="36326"/>
                  </a:moveTo>
                  <a:lnTo>
                    <a:pt x="258914" y="36405"/>
                  </a:lnTo>
                  <a:lnTo>
                    <a:pt x="258752" y="36737"/>
                  </a:lnTo>
                  <a:lnTo>
                    <a:pt x="259067" y="36326"/>
                  </a:lnTo>
                  <a:close/>
                </a:path>
                <a:path w="335279" h="265430">
                  <a:moveTo>
                    <a:pt x="259461" y="36121"/>
                  </a:moveTo>
                  <a:lnTo>
                    <a:pt x="259067" y="36326"/>
                  </a:lnTo>
                  <a:lnTo>
                    <a:pt x="258752" y="36737"/>
                  </a:lnTo>
                  <a:lnTo>
                    <a:pt x="260170" y="36737"/>
                  </a:lnTo>
                  <a:lnTo>
                    <a:pt x="259855" y="36326"/>
                  </a:lnTo>
                  <a:lnTo>
                    <a:pt x="259461" y="36121"/>
                  </a:lnTo>
                  <a:close/>
                </a:path>
                <a:path w="335279" h="265430">
                  <a:moveTo>
                    <a:pt x="259855" y="36326"/>
                  </a:moveTo>
                  <a:lnTo>
                    <a:pt x="260170" y="36737"/>
                  </a:lnTo>
                  <a:lnTo>
                    <a:pt x="260008" y="36405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60008" y="36405"/>
                  </a:moveTo>
                  <a:lnTo>
                    <a:pt x="260170" y="36737"/>
                  </a:lnTo>
                  <a:lnTo>
                    <a:pt x="265752" y="36737"/>
                  </a:lnTo>
                  <a:lnTo>
                    <a:pt x="260425" y="36621"/>
                  </a:lnTo>
                  <a:lnTo>
                    <a:pt x="260008" y="36405"/>
                  </a:lnTo>
                  <a:close/>
                </a:path>
                <a:path w="335279" h="265430">
                  <a:moveTo>
                    <a:pt x="299252" y="36326"/>
                  </a:moveTo>
                  <a:lnTo>
                    <a:pt x="299567" y="36737"/>
                  </a:lnTo>
                  <a:lnTo>
                    <a:pt x="299405" y="36405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9405" y="36405"/>
                  </a:moveTo>
                  <a:lnTo>
                    <a:pt x="299567" y="36737"/>
                  </a:lnTo>
                  <a:lnTo>
                    <a:pt x="305149" y="36737"/>
                  </a:lnTo>
                  <a:lnTo>
                    <a:pt x="299822" y="36621"/>
                  </a:lnTo>
                  <a:lnTo>
                    <a:pt x="299405" y="36405"/>
                  </a:lnTo>
                  <a:close/>
                </a:path>
                <a:path w="335279" h="265430">
                  <a:moveTo>
                    <a:pt x="219645" y="36145"/>
                  </a:moveTo>
                  <a:lnTo>
                    <a:pt x="219100" y="36621"/>
                  </a:lnTo>
                  <a:lnTo>
                    <a:pt x="219517" y="36404"/>
                  </a:lnTo>
                  <a:lnTo>
                    <a:pt x="219645" y="36145"/>
                  </a:lnTo>
                  <a:close/>
                </a:path>
                <a:path w="335279" h="265430">
                  <a:moveTo>
                    <a:pt x="219517" y="36404"/>
                  </a:moveTo>
                  <a:lnTo>
                    <a:pt x="219100" y="36621"/>
                  </a:lnTo>
                  <a:lnTo>
                    <a:pt x="219412" y="36621"/>
                  </a:lnTo>
                  <a:lnTo>
                    <a:pt x="219517" y="36404"/>
                  </a:lnTo>
                  <a:close/>
                </a:path>
                <a:path w="335279" h="265430">
                  <a:moveTo>
                    <a:pt x="220484" y="36145"/>
                  </a:moveTo>
                  <a:lnTo>
                    <a:pt x="220611" y="36404"/>
                  </a:lnTo>
                  <a:lnTo>
                    <a:pt x="221028" y="36621"/>
                  </a:lnTo>
                  <a:lnTo>
                    <a:pt x="220484" y="36145"/>
                  </a:lnTo>
                  <a:close/>
                </a:path>
                <a:path w="335279" h="265430">
                  <a:moveTo>
                    <a:pt x="220462" y="36099"/>
                  </a:moveTo>
                  <a:lnTo>
                    <a:pt x="221028" y="36621"/>
                  </a:lnTo>
                  <a:lnTo>
                    <a:pt x="226371" y="36621"/>
                  </a:lnTo>
                  <a:lnTo>
                    <a:pt x="226430" y="36190"/>
                  </a:lnTo>
                  <a:lnTo>
                    <a:pt x="220834" y="36190"/>
                  </a:lnTo>
                  <a:lnTo>
                    <a:pt x="220462" y="36099"/>
                  </a:lnTo>
                  <a:close/>
                </a:path>
                <a:path w="335279" h="265430">
                  <a:moveTo>
                    <a:pt x="259042" y="36145"/>
                  </a:moveTo>
                  <a:lnTo>
                    <a:pt x="258497" y="36621"/>
                  </a:lnTo>
                  <a:lnTo>
                    <a:pt x="258914" y="36405"/>
                  </a:lnTo>
                  <a:lnTo>
                    <a:pt x="259042" y="36145"/>
                  </a:lnTo>
                  <a:close/>
                </a:path>
                <a:path w="335279" h="265430">
                  <a:moveTo>
                    <a:pt x="258914" y="36405"/>
                  </a:moveTo>
                  <a:lnTo>
                    <a:pt x="258497" y="36621"/>
                  </a:lnTo>
                  <a:lnTo>
                    <a:pt x="258809" y="36621"/>
                  </a:lnTo>
                  <a:lnTo>
                    <a:pt x="258914" y="36405"/>
                  </a:lnTo>
                  <a:close/>
                </a:path>
                <a:path w="335279" h="265430">
                  <a:moveTo>
                    <a:pt x="259881" y="36145"/>
                  </a:moveTo>
                  <a:lnTo>
                    <a:pt x="260008" y="36405"/>
                  </a:lnTo>
                  <a:lnTo>
                    <a:pt x="260425" y="36621"/>
                  </a:lnTo>
                  <a:lnTo>
                    <a:pt x="259881" y="36145"/>
                  </a:lnTo>
                  <a:close/>
                </a:path>
                <a:path w="335279" h="265430">
                  <a:moveTo>
                    <a:pt x="259859" y="36099"/>
                  </a:moveTo>
                  <a:lnTo>
                    <a:pt x="260425" y="36621"/>
                  </a:lnTo>
                  <a:lnTo>
                    <a:pt x="265768" y="36621"/>
                  </a:lnTo>
                  <a:lnTo>
                    <a:pt x="265826" y="36190"/>
                  </a:lnTo>
                  <a:lnTo>
                    <a:pt x="260231" y="36190"/>
                  </a:lnTo>
                  <a:lnTo>
                    <a:pt x="259859" y="36099"/>
                  </a:lnTo>
                  <a:close/>
                </a:path>
                <a:path w="335279" h="265430">
                  <a:moveTo>
                    <a:pt x="299278" y="36145"/>
                  </a:moveTo>
                  <a:lnTo>
                    <a:pt x="299405" y="36405"/>
                  </a:lnTo>
                  <a:lnTo>
                    <a:pt x="299822" y="36621"/>
                  </a:lnTo>
                  <a:lnTo>
                    <a:pt x="299278" y="36145"/>
                  </a:lnTo>
                  <a:close/>
                </a:path>
                <a:path w="335279" h="265430">
                  <a:moveTo>
                    <a:pt x="299256" y="36099"/>
                  </a:moveTo>
                  <a:lnTo>
                    <a:pt x="299822" y="36621"/>
                  </a:lnTo>
                  <a:lnTo>
                    <a:pt x="305165" y="36621"/>
                  </a:lnTo>
                  <a:lnTo>
                    <a:pt x="305223" y="36190"/>
                  </a:lnTo>
                  <a:lnTo>
                    <a:pt x="299628" y="36190"/>
                  </a:lnTo>
                  <a:lnTo>
                    <a:pt x="299256" y="36099"/>
                  </a:lnTo>
                  <a:close/>
                </a:path>
                <a:path w="335279" h="265430">
                  <a:moveTo>
                    <a:pt x="298465" y="36143"/>
                  </a:moveTo>
                  <a:lnTo>
                    <a:pt x="297944" y="36582"/>
                  </a:lnTo>
                  <a:lnTo>
                    <a:pt x="298293" y="36405"/>
                  </a:lnTo>
                  <a:lnTo>
                    <a:pt x="298410" y="36262"/>
                  </a:lnTo>
                  <a:close/>
                </a:path>
                <a:path w="335279" h="265430">
                  <a:moveTo>
                    <a:pt x="298360" y="36371"/>
                  </a:moveTo>
                  <a:lnTo>
                    <a:pt x="297944" y="36582"/>
                  </a:lnTo>
                  <a:lnTo>
                    <a:pt x="298262" y="36582"/>
                  </a:lnTo>
                  <a:lnTo>
                    <a:pt x="298360" y="36371"/>
                  </a:lnTo>
                  <a:close/>
                </a:path>
                <a:path w="335279" h="265430">
                  <a:moveTo>
                    <a:pt x="219823" y="36061"/>
                  </a:moveTo>
                  <a:lnTo>
                    <a:pt x="219622" y="36190"/>
                  </a:lnTo>
                  <a:lnTo>
                    <a:pt x="219517" y="36404"/>
                  </a:lnTo>
                  <a:lnTo>
                    <a:pt x="219670" y="36325"/>
                  </a:lnTo>
                  <a:lnTo>
                    <a:pt x="219774" y="36190"/>
                  </a:lnTo>
                  <a:lnTo>
                    <a:pt x="219823" y="36061"/>
                  </a:lnTo>
                  <a:close/>
                </a:path>
                <a:path w="335279" h="265430">
                  <a:moveTo>
                    <a:pt x="220306" y="36061"/>
                  </a:moveTo>
                  <a:lnTo>
                    <a:pt x="220355" y="36190"/>
                  </a:lnTo>
                  <a:lnTo>
                    <a:pt x="220459" y="36325"/>
                  </a:lnTo>
                  <a:lnTo>
                    <a:pt x="220611" y="36404"/>
                  </a:lnTo>
                  <a:lnTo>
                    <a:pt x="220506" y="36190"/>
                  </a:lnTo>
                  <a:lnTo>
                    <a:pt x="220306" y="36061"/>
                  </a:lnTo>
                  <a:close/>
                </a:path>
                <a:path w="335279" h="265430">
                  <a:moveTo>
                    <a:pt x="259219" y="36062"/>
                  </a:moveTo>
                  <a:lnTo>
                    <a:pt x="259019" y="36190"/>
                  </a:lnTo>
                  <a:lnTo>
                    <a:pt x="258914" y="36405"/>
                  </a:lnTo>
                  <a:lnTo>
                    <a:pt x="259067" y="36326"/>
                  </a:lnTo>
                  <a:lnTo>
                    <a:pt x="259171" y="36190"/>
                  </a:lnTo>
                  <a:lnTo>
                    <a:pt x="259219" y="36062"/>
                  </a:lnTo>
                  <a:close/>
                </a:path>
                <a:path w="335279" h="265430">
                  <a:moveTo>
                    <a:pt x="259703" y="36062"/>
                  </a:moveTo>
                  <a:lnTo>
                    <a:pt x="259752" y="36190"/>
                  </a:lnTo>
                  <a:lnTo>
                    <a:pt x="259855" y="36326"/>
                  </a:lnTo>
                  <a:lnTo>
                    <a:pt x="260008" y="36405"/>
                  </a:lnTo>
                  <a:lnTo>
                    <a:pt x="259903" y="36190"/>
                  </a:lnTo>
                  <a:lnTo>
                    <a:pt x="259703" y="36062"/>
                  </a:lnTo>
                  <a:close/>
                </a:path>
                <a:path w="335279" h="265430">
                  <a:moveTo>
                    <a:pt x="299100" y="36062"/>
                  </a:moveTo>
                  <a:lnTo>
                    <a:pt x="299149" y="36190"/>
                  </a:lnTo>
                  <a:lnTo>
                    <a:pt x="299252" y="36326"/>
                  </a:lnTo>
                  <a:lnTo>
                    <a:pt x="299405" y="36405"/>
                  </a:lnTo>
                  <a:lnTo>
                    <a:pt x="299300" y="36190"/>
                  </a:lnTo>
                  <a:lnTo>
                    <a:pt x="299100" y="36062"/>
                  </a:lnTo>
                  <a:close/>
                </a:path>
                <a:path w="335279" h="265430">
                  <a:moveTo>
                    <a:pt x="298616" y="36062"/>
                  </a:moveTo>
                  <a:lnTo>
                    <a:pt x="298468" y="36140"/>
                  </a:lnTo>
                  <a:lnTo>
                    <a:pt x="298360" y="36371"/>
                  </a:lnTo>
                  <a:lnTo>
                    <a:pt x="298573" y="36262"/>
                  </a:lnTo>
                  <a:lnTo>
                    <a:pt x="298616" y="36062"/>
                  </a:lnTo>
                  <a:close/>
                </a:path>
                <a:path w="335279" h="265430">
                  <a:moveTo>
                    <a:pt x="219910" y="36201"/>
                  </a:moveTo>
                  <a:lnTo>
                    <a:pt x="219765" y="36201"/>
                  </a:lnTo>
                  <a:lnTo>
                    <a:pt x="219910" y="36201"/>
                  </a:lnTo>
                  <a:close/>
                </a:path>
                <a:path w="335279" h="265430">
                  <a:moveTo>
                    <a:pt x="220363" y="36201"/>
                  </a:moveTo>
                  <a:lnTo>
                    <a:pt x="220218" y="36201"/>
                  </a:lnTo>
                  <a:lnTo>
                    <a:pt x="220459" y="36325"/>
                  </a:lnTo>
                  <a:close/>
                </a:path>
                <a:path w="335279" h="265430">
                  <a:moveTo>
                    <a:pt x="259307" y="36201"/>
                  </a:moveTo>
                  <a:lnTo>
                    <a:pt x="259162" y="36201"/>
                  </a:lnTo>
                  <a:lnTo>
                    <a:pt x="259307" y="36201"/>
                  </a:lnTo>
                  <a:close/>
                </a:path>
                <a:path w="335279" h="265430">
                  <a:moveTo>
                    <a:pt x="259760" y="36201"/>
                  </a:moveTo>
                  <a:lnTo>
                    <a:pt x="259615" y="36201"/>
                  </a:lnTo>
                  <a:lnTo>
                    <a:pt x="259855" y="36326"/>
                  </a:lnTo>
                  <a:close/>
                </a:path>
                <a:path w="335279" h="265430">
                  <a:moveTo>
                    <a:pt x="299157" y="36201"/>
                  </a:moveTo>
                  <a:lnTo>
                    <a:pt x="299012" y="36201"/>
                  </a:lnTo>
                  <a:lnTo>
                    <a:pt x="299252" y="36326"/>
                  </a:lnTo>
                  <a:close/>
                </a:path>
                <a:path w="335279" h="265430">
                  <a:moveTo>
                    <a:pt x="298731" y="36056"/>
                  </a:moveTo>
                  <a:lnTo>
                    <a:pt x="298573" y="36262"/>
                  </a:lnTo>
                  <a:lnTo>
                    <a:pt x="298813" y="36140"/>
                  </a:lnTo>
                  <a:close/>
                </a:path>
                <a:path w="335279" h="265430">
                  <a:moveTo>
                    <a:pt x="219812" y="36140"/>
                  </a:moveTo>
                  <a:close/>
                </a:path>
                <a:path w="335279" h="265430">
                  <a:moveTo>
                    <a:pt x="219908" y="36041"/>
                  </a:moveTo>
                  <a:lnTo>
                    <a:pt x="219804" y="36201"/>
                  </a:lnTo>
                  <a:lnTo>
                    <a:pt x="220028" y="36140"/>
                  </a:lnTo>
                  <a:close/>
                </a:path>
                <a:path w="335279" h="265430">
                  <a:moveTo>
                    <a:pt x="220220" y="36041"/>
                  </a:moveTo>
                  <a:lnTo>
                    <a:pt x="220218" y="36201"/>
                  </a:lnTo>
                  <a:lnTo>
                    <a:pt x="220220" y="36041"/>
                  </a:lnTo>
                  <a:close/>
                </a:path>
                <a:path w="335279" h="265430">
                  <a:moveTo>
                    <a:pt x="220317" y="36140"/>
                  </a:moveTo>
                  <a:close/>
                </a:path>
                <a:path w="335279" h="265430">
                  <a:moveTo>
                    <a:pt x="259209" y="36140"/>
                  </a:moveTo>
                  <a:close/>
                </a:path>
                <a:path w="335279" h="265430">
                  <a:moveTo>
                    <a:pt x="259305" y="36041"/>
                  </a:moveTo>
                  <a:lnTo>
                    <a:pt x="259201" y="36201"/>
                  </a:lnTo>
                  <a:lnTo>
                    <a:pt x="259425" y="36140"/>
                  </a:lnTo>
                  <a:close/>
                </a:path>
                <a:path w="335279" h="265430">
                  <a:moveTo>
                    <a:pt x="259617" y="36041"/>
                  </a:moveTo>
                  <a:lnTo>
                    <a:pt x="259615" y="36201"/>
                  </a:lnTo>
                  <a:lnTo>
                    <a:pt x="259617" y="36041"/>
                  </a:lnTo>
                  <a:close/>
                </a:path>
                <a:path w="335279" h="265430">
                  <a:moveTo>
                    <a:pt x="259713" y="36140"/>
                  </a:moveTo>
                  <a:close/>
                </a:path>
                <a:path w="335279" h="265430">
                  <a:moveTo>
                    <a:pt x="298702" y="36041"/>
                  </a:moveTo>
                  <a:lnTo>
                    <a:pt x="298598" y="36201"/>
                  </a:lnTo>
                  <a:lnTo>
                    <a:pt x="298702" y="36041"/>
                  </a:lnTo>
                  <a:close/>
                </a:path>
                <a:path w="335279" h="265430">
                  <a:moveTo>
                    <a:pt x="299010" y="36040"/>
                  </a:moveTo>
                  <a:lnTo>
                    <a:pt x="299012" y="36201"/>
                  </a:lnTo>
                  <a:lnTo>
                    <a:pt x="299010" y="36040"/>
                  </a:lnTo>
                  <a:close/>
                </a:path>
                <a:path w="335279" h="265430">
                  <a:moveTo>
                    <a:pt x="299110" y="36140"/>
                  </a:moveTo>
                  <a:close/>
                </a:path>
                <a:path w="335279" h="265430">
                  <a:moveTo>
                    <a:pt x="219667" y="36099"/>
                  </a:moveTo>
                  <a:lnTo>
                    <a:pt x="219294" y="36190"/>
                  </a:lnTo>
                  <a:lnTo>
                    <a:pt x="219593" y="36190"/>
                  </a:lnTo>
                  <a:close/>
                </a:path>
                <a:path w="335279" h="265430">
                  <a:moveTo>
                    <a:pt x="226469" y="35898"/>
                  </a:moveTo>
                  <a:lnTo>
                    <a:pt x="220496" y="35898"/>
                  </a:lnTo>
                  <a:lnTo>
                    <a:pt x="220540" y="36118"/>
                  </a:lnTo>
                  <a:lnTo>
                    <a:pt x="220834" y="36190"/>
                  </a:lnTo>
                  <a:lnTo>
                    <a:pt x="226430" y="36190"/>
                  </a:lnTo>
                  <a:lnTo>
                    <a:pt x="226469" y="35898"/>
                  </a:lnTo>
                  <a:close/>
                </a:path>
                <a:path w="335279" h="265430">
                  <a:moveTo>
                    <a:pt x="259064" y="36099"/>
                  </a:moveTo>
                  <a:lnTo>
                    <a:pt x="258691" y="36190"/>
                  </a:lnTo>
                  <a:lnTo>
                    <a:pt x="258989" y="36190"/>
                  </a:lnTo>
                  <a:close/>
                </a:path>
                <a:path w="335279" h="265430">
                  <a:moveTo>
                    <a:pt x="265866" y="35898"/>
                  </a:moveTo>
                  <a:lnTo>
                    <a:pt x="259893" y="35898"/>
                  </a:lnTo>
                  <a:lnTo>
                    <a:pt x="259937" y="36118"/>
                  </a:lnTo>
                  <a:lnTo>
                    <a:pt x="260231" y="36190"/>
                  </a:lnTo>
                  <a:lnTo>
                    <a:pt x="265826" y="36190"/>
                  </a:lnTo>
                  <a:lnTo>
                    <a:pt x="265866" y="35898"/>
                  </a:lnTo>
                  <a:close/>
                </a:path>
                <a:path w="335279" h="265430">
                  <a:moveTo>
                    <a:pt x="298488" y="36093"/>
                  </a:moveTo>
                  <a:lnTo>
                    <a:pt x="298088" y="36190"/>
                  </a:lnTo>
                  <a:lnTo>
                    <a:pt x="298409" y="36190"/>
                  </a:lnTo>
                  <a:close/>
                </a:path>
                <a:path w="335279" h="265430">
                  <a:moveTo>
                    <a:pt x="305263" y="35898"/>
                  </a:moveTo>
                  <a:lnTo>
                    <a:pt x="299290" y="35898"/>
                  </a:lnTo>
                  <a:lnTo>
                    <a:pt x="299334" y="36118"/>
                  </a:lnTo>
                  <a:lnTo>
                    <a:pt x="299628" y="36190"/>
                  </a:lnTo>
                  <a:lnTo>
                    <a:pt x="305223" y="36190"/>
                  </a:lnTo>
                  <a:lnTo>
                    <a:pt x="305263" y="35898"/>
                  </a:lnTo>
                  <a:close/>
                </a:path>
                <a:path w="335279" h="265430">
                  <a:moveTo>
                    <a:pt x="220064" y="36003"/>
                  </a:moveTo>
                  <a:close/>
                </a:path>
                <a:path w="335279" h="265430">
                  <a:moveTo>
                    <a:pt x="259461" y="36003"/>
                  </a:moveTo>
                  <a:close/>
                </a:path>
                <a:path w="335279" h="265430">
                  <a:moveTo>
                    <a:pt x="298858" y="36003"/>
                  </a:moveTo>
                  <a:close/>
                </a:path>
                <a:path w="335279" h="265430">
                  <a:moveTo>
                    <a:pt x="219739" y="35953"/>
                  </a:moveTo>
                  <a:lnTo>
                    <a:pt x="219667" y="36099"/>
                  </a:lnTo>
                  <a:lnTo>
                    <a:pt x="219739" y="35953"/>
                  </a:lnTo>
                  <a:close/>
                </a:path>
                <a:path w="335279" h="265430">
                  <a:moveTo>
                    <a:pt x="220390" y="35953"/>
                  </a:moveTo>
                  <a:lnTo>
                    <a:pt x="220462" y="36099"/>
                  </a:lnTo>
                  <a:lnTo>
                    <a:pt x="220390" y="35953"/>
                  </a:lnTo>
                  <a:close/>
                </a:path>
                <a:path w="335279" h="265430">
                  <a:moveTo>
                    <a:pt x="259135" y="35953"/>
                  </a:moveTo>
                  <a:lnTo>
                    <a:pt x="259064" y="36099"/>
                  </a:lnTo>
                  <a:lnTo>
                    <a:pt x="259135" y="35953"/>
                  </a:lnTo>
                  <a:close/>
                </a:path>
                <a:path w="335279" h="265430">
                  <a:moveTo>
                    <a:pt x="259787" y="35953"/>
                  </a:moveTo>
                  <a:lnTo>
                    <a:pt x="259859" y="36099"/>
                  </a:lnTo>
                  <a:lnTo>
                    <a:pt x="259787" y="35953"/>
                  </a:lnTo>
                  <a:close/>
                </a:path>
                <a:path w="335279" h="265430">
                  <a:moveTo>
                    <a:pt x="299183" y="35952"/>
                  </a:moveTo>
                  <a:lnTo>
                    <a:pt x="299256" y="36099"/>
                  </a:lnTo>
                  <a:lnTo>
                    <a:pt x="299183" y="35952"/>
                  </a:lnTo>
                  <a:close/>
                </a:path>
                <a:path w="335279" h="265430">
                  <a:moveTo>
                    <a:pt x="298549" y="35961"/>
                  </a:moveTo>
                  <a:lnTo>
                    <a:pt x="298488" y="36093"/>
                  </a:lnTo>
                  <a:lnTo>
                    <a:pt x="298549" y="35961"/>
                  </a:lnTo>
                  <a:close/>
                </a:path>
                <a:path w="335279" h="265430">
                  <a:moveTo>
                    <a:pt x="219941" y="35973"/>
                  </a:moveTo>
                  <a:close/>
                </a:path>
                <a:path w="335279" h="265430">
                  <a:moveTo>
                    <a:pt x="220188" y="35973"/>
                  </a:moveTo>
                  <a:close/>
                </a:path>
                <a:path w="335279" h="265430">
                  <a:moveTo>
                    <a:pt x="259337" y="35973"/>
                  </a:moveTo>
                  <a:close/>
                </a:path>
                <a:path w="335279" h="265430">
                  <a:moveTo>
                    <a:pt x="259585" y="35973"/>
                  </a:moveTo>
                  <a:close/>
                </a:path>
                <a:path w="335279" h="265430">
                  <a:moveTo>
                    <a:pt x="298982" y="35973"/>
                  </a:moveTo>
                  <a:close/>
                </a:path>
                <a:path w="335279" h="265430">
                  <a:moveTo>
                    <a:pt x="298854" y="35322"/>
                  </a:moveTo>
                  <a:lnTo>
                    <a:pt x="298682" y="35960"/>
                  </a:lnTo>
                  <a:lnTo>
                    <a:pt x="298780" y="35710"/>
                  </a:lnTo>
                  <a:lnTo>
                    <a:pt x="298971" y="35710"/>
                  </a:lnTo>
                  <a:lnTo>
                    <a:pt x="298854" y="35322"/>
                  </a:lnTo>
                  <a:close/>
                </a:path>
                <a:path w="335279" h="265430">
                  <a:moveTo>
                    <a:pt x="298850" y="35310"/>
                  </a:moveTo>
                  <a:lnTo>
                    <a:pt x="298683" y="35671"/>
                  </a:lnTo>
                  <a:lnTo>
                    <a:pt x="298669" y="35957"/>
                  </a:lnTo>
                  <a:lnTo>
                    <a:pt x="298850" y="35310"/>
                  </a:lnTo>
                  <a:close/>
                </a:path>
                <a:path w="335279" h="265430">
                  <a:moveTo>
                    <a:pt x="220055" y="35306"/>
                  </a:moveTo>
                  <a:lnTo>
                    <a:pt x="219876" y="35671"/>
                  </a:lnTo>
                  <a:lnTo>
                    <a:pt x="219863" y="35954"/>
                  </a:lnTo>
                  <a:lnTo>
                    <a:pt x="219963" y="35671"/>
                  </a:lnTo>
                  <a:lnTo>
                    <a:pt x="220055" y="35306"/>
                  </a:lnTo>
                  <a:close/>
                </a:path>
                <a:path w="335279" h="265430">
                  <a:moveTo>
                    <a:pt x="220074" y="35306"/>
                  </a:moveTo>
                  <a:lnTo>
                    <a:pt x="220165" y="35671"/>
                  </a:lnTo>
                  <a:lnTo>
                    <a:pt x="220266" y="35954"/>
                  </a:lnTo>
                  <a:lnTo>
                    <a:pt x="220252" y="35671"/>
                  </a:lnTo>
                  <a:lnTo>
                    <a:pt x="220074" y="35306"/>
                  </a:lnTo>
                  <a:close/>
                </a:path>
                <a:path w="335279" h="265430">
                  <a:moveTo>
                    <a:pt x="259452" y="35306"/>
                  </a:moveTo>
                  <a:lnTo>
                    <a:pt x="259273" y="35671"/>
                  </a:lnTo>
                  <a:lnTo>
                    <a:pt x="259260" y="35954"/>
                  </a:lnTo>
                  <a:lnTo>
                    <a:pt x="259360" y="35671"/>
                  </a:lnTo>
                  <a:lnTo>
                    <a:pt x="259452" y="35306"/>
                  </a:lnTo>
                  <a:close/>
                </a:path>
                <a:path w="335279" h="265430">
                  <a:moveTo>
                    <a:pt x="259470" y="35306"/>
                  </a:moveTo>
                  <a:lnTo>
                    <a:pt x="259562" y="35671"/>
                  </a:lnTo>
                  <a:lnTo>
                    <a:pt x="259663" y="35954"/>
                  </a:lnTo>
                  <a:lnTo>
                    <a:pt x="259649" y="35671"/>
                  </a:lnTo>
                  <a:lnTo>
                    <a:pt x="259470" y="35306"/>
                  </a:lnTo>
                  <a:close/>
                </a:path>
                <a:path w="335279" h="265430">
                  <a:moveTo>
                    <a:pt x="299046" y="35671"/>
                  </a:moveTo>
                  <a:lnTo>
                    <a:pt x="299059" y="35954"/>
                  </a:lnTo>
                  <a:lnTo>
                    <a:pt x="299046" y="35671"/>
                  </a:lnTo>
                  <a:close/>
                </a:path>
                <a:path w="335279" h="265430">
                  <a:moveTo>
                    <a:pt x="220064" y="35336"/>
                  </a:moveTo>
                  <a:lnTo>
                    <a:pt x="219884" y="35935"/>
                  </a:lnTo>
                  <a:lnTo>
                    <a:pt x="219987" y="35710"/>
                  </a:lnTo>
                  <a:lnTo>
                    <a:pt x="220177" y="35710"/>
                  </a:lnTo>
                  <a:lnTo>
                    <a:pt x="220064" y="35336"/>
                  </a:lnTo>
                  <a:close/>
                </a:path>
                <a:path w="335279" h="265430">
                  <a:moveTo>
                    <a:pt x="220177" y="35710"/>
                  </a:moveTo>
                  <a:lnTo>
                    <a:pt x="220147" y="35850"/>
                  </a:lnTo>
                  <a:lnTo>
                    <a:pt x="220177" y="35710"/>
                  </a:lnTo>
                  <a:close/>
                </a:path>
                <a:path w="335279" h="265430">
                  <a:moveTo>
                    <a:pt x="259461" y="35336"/>
                  </a:moveTo>
                  <a:lnTo>
                    <a:pt x="259281" y="35935"/>
                  </a:lnTo>
                  <a:lnTo>
                    <a:pt x="259384" y="35710"/>
                  </a:lnTo>
                  <a:lnTo>
                    <a:pt x="259574" y="35710"/>
                  </a:lnTo>
                  <a:lnTo>
                    <a:pt x="259461" y="35336"/>
                  </a:lnTo>
                  <a:close/>
                </a:path>
                <a:path w="335279" h="265430">
                  <a:moveTo>
                    <a:pt x="259574" y="35710"/>
                  </a:moveTo>
                  <a:lnTo>
                    <a:pt x="259544" y="35850"/>
                  </a:lnTo>
                  <a:lnTo>
                    <a:pt x="259574" y="35710"/>
                  </a:lnTo>
                  <a:close/>
                </a:path>
                <a:path w="335279" h="265430">
                  <a:moveTo>
                    <a:pt x="298977" y="35733"/>
                  </a:moveTo>
                  <a:lnTo>
                    <a:pt x="299038" y="35935"/>
                  </a:lnTo>
                  <a:lnTo>
                    <a:pt x="298977" y="35733"/>
                  </a:lnTo>
                  <a:close/>
                </a:path>
                <a:path w="335279" h="265430">
                  <a:moveTo>
                    <a:pt x="298578" y="35898"/>
                  </a:moveTo>
                  <a:lnTo>
                    <a:pt x="298426" y="35898"/>
                  </a:lnTo>
                  <a:lnTo>
                    <a:pt x="298563" y="35931"/>
                  </a:lnTo>
                  <a:close/>
                </a:path>
                <a:path w="335279" h="265430">
                  <a:moveTo>
                    <a:pt x="219766" y="35898"/>
                  </a:moveTo>
                  <a:lnTo>
                    <a:pt x="219632" y="35898"/>
                  </a:lnTo>
                  <a:lnTo>
                    <a:pt x="219766" y="35898"/>
                  </a:lnTo>
                  <a:close/>
                </a:path>
                <a:path w="335279" h="265430">
                  <a:moveTo>
                    <a:pt x="220144" y="34854"/>
                  </a:moveTo>
                  <a:lnTo>
                    <a:pt x="220254" y="35671"/>
                  </a:lnTo>
                  <a:lnTo>
                    <a:pt x="220377" y="35927"/>
                  </a:lnTo>
                  <a:lnTo>
                    <a:pt x="226469" y="35898"/>
                  </a:lnTo>
                  <a:lnTo>
                    <a:pt x="226565" y="35197"/>
                  </a:lnTo>
                  <a:lnTo>
                    <a:pt x="220391" y="35197"/>
                  </a:lnTo>
                  <a:lnTo>
                    <a:pt x="220144" y="34854"/>
                  </a:lnTo>
                  <a:close/>
                </a:path>
                <a:path w="335279" h="265430">
                  <a:moveTo>
                    <a:pt x="259162" y="35898"/>
                  </a:moveTo>
                  <a:lnTo>
                    <a:pt x="259029" y="35898"/>
                  </a:lnTo>
                  <a:lnTo>
                    <a:pt x="259162" y="35898"/>
                  </a:lnTo>
                  <a:close/>
                </a:path>
                <a:path w="335279" h="265430">
                  <a:moveTo>
                    <a:pt x="259541" y="34854"/>
                  </a:moveTo>
                  <a:lnTo>
                    <a:pt x="259651" y="35671"/>
                  </a:lnTo>
                  <a:lnTo>
                    <a:pt x="259774" y="35927"/>
                  </a:lnTo>
                  <a:lnTo>
                    <a:pt x="265866" y="35898"/>
                  </a:lnTo>
                  <a:lnTo>
                    <a:pt x="265962" y="35197"/>
                  </a:lnTo>
                  <a:lnTo>
                    <a:pt x="259788" y="35197"/>
                  </a:lnTo>
                  <a:lnTo>
                    <a:pt x="259541" y="34854"/>
                  </a:lnTo>
                  <a:close/>
                </a:path>
                <a:path w="335279" h="265430">
                  <a:moveTo>
                    <a:pt x="298935" y="34833"/>
                  </a:moveTo>
                  <a:lnTo>
                    <a:pt x="299048" y="35671"/>
                  </a:lnTo>
                  <a:lnTo>
                    <a:pt x="299171" y="35927"/>
                  </a:lnTo>
                  <a:lnTo>
                    <a:pt x="305263" y="35898"/>
                  </a:lnTo>
                  <a:lnTo>
                    <a:pt x="305369" y="35125"/>
                  </a:lnTo>
                  <a:lnTo>
                    <a:pt x="299135" y="35125"/>
                  </a:lnTo>
                  <a:lnTo>
                    <a:pt x="298935" y="34833"/>
                  </a:lnTo>
                  <a:close/>
                </a:path>
                <a:path w="335279" h="265430">
                  <a:moveTo>
                    <a:pt x="298971" y="35710"/>
                  </a:moveTo>
                  <a:lnTo>
                    <a:pt x="298780" y="35710"/>
                  </a:lnTo>
                  <a:lnTo>
                    <a:pt x="298971" y="35710"/>
                  </a:lnTo>
                  <a:close/>
                </a:path>
                <a:path w="335279" h="265430">
                  <a:moveTo>
                    <a:pt x="220142" y="35710"/>
                  </a:moveTo>
                  <a:lnTo>
                    <a:pt x="219987" y="35710"/>
                  </a:lnTo>
                  <a:lnTo>
                    <a:pt x="220142" y="35710"/>
                  </a:lnTo>
                  <a:close/>
                </a:path>
                <a:path w="335279" h="265430">
                  <a:moveTo>
                    <a:pt x="259539" y="35710"/>
                  </a:moveTo>
                  <a:lnTo>
                    <a:pt x="259384" y="35710"/>
                  </a:lnTo>
                  <a:lnTo>
                    <a:pt x="259539" y="35710"/>
                  </a:lnTo>
                  <a:close/>
                </a:path>
                <a:path w="335279" h="265430">
                  <a:moveTo>
                    <a:pt x="299024" y="35671"/>
                  </a:moveTo>
                  <a:close/>
                </a:path>
                <a:path w="335279" h="265430">
                  <a:moveTo>
                    <a:pt x="298833" y="35252"/>
                  </a:moveTo>
                  <a:lnTo>
                    <a:pt x="298663" y="35715"/>
                  </a:lnTo>
                  <a:lnTo>
                    <a:pt x="298838" y="35336"/>
                  </a:lnTo>
                  <a:close/>
                </a:path>
                <a:path w="335279" h="265430">
                  <a:moveTo>
                    <a:pt x="220039" y="35252"/>
                  </a:moveTo>
                  <a:lnTo>
                    <a:pt x="219874" y="35675"/>
                  </a:lnTo>
                  <a:lnTo>
                    <a:pt x="220040" y="35336"/>
                  </a:lnTo>
                  <a:close/>
                </a:path>
                <a:path w="335279" h="265430">
                  <a:moveTo>
                    <a:pt x="220198" y="35252"/>
                  </a:moveTo>
                  <a:lnTo>
                    <a:pt x="220254" y="35675"/>
                  </a:lnTo>
                  <a:lnTo>
                    <a:pt x="220198" y="35252"/>
                  </a:lnTo>
                  <a:close/>
                </a:path>
                <a:path w="335279" h="265430">
                  <a:moveTo>
                    <a:pt x="259436" y="35252"/>
                  </a:moveTo>
                  <a:lnTo>
                    <a:pt x="259271" y="35675"/>
                  </a:lnTo>
                  <a:lnTo>
                    <a:pt x="259437" y="35336"/>
                  </a:lnTo>
                  <a:close/>
                </a:path>
                <a:path w="335279" h="265430">
                  <a:moveTo>
                    <a:pt x="259595" y="35252"/>
                  </a:moveTo>
                  <a:lnTo>
                    <a:pt x="259651" y="35675"/>
                  </a:lnTo>
                  <a:lnTo>
                    <a:pt x="259595" y="35252"/>
                  </a:lnTo>
                  <a:close/>
                </a:path>
                <a:path w="335279" h="265430">
                  <a:moveTo>
                    <a:pt x="298994" y="35268"/>
                  </a:moveTo>
                  <a:lnTo>
                    <a:pt x="299048" y="35675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98862" y="35294"/>
                  </a:moveTo>
                  <a:lnTo>
                    <a:pt x="298959" y="35671"/>
                  </a:lnTo>
                  <a:lnTo>
                    <a:pt x="298862" y="35294"/>
                  </a:lnTo>
                  <a:close/>
                </a:path>
                <a:path w="335279" h="265430">
                  <a:moveTo>
                    <a:pt x="298991" y="35252"/>
                  </a:moveTo>
                  <a:lnTo>
                    <a:pt x="298841" y="35252"/>
                  </a:lnTo>
                  <a:lnTo>
                    <a:pt x="298994" y="35268"/>
                  </a:lnTo>
                  <a:close/>
                </a:path>
                <a:path w="335279" h="265430">
                  <a:moveTo>
                    <a:pt x="220103" y="35208"/>
                  </a:moveTo>
                  <a:close/>
                </a:path>
                <a:path w="335279" h="265430">
                  <a:moveTo>
                    <a:pt x="259500" y="35208"/>
                  </a:moveTo>
                  <a:close/>
                </a:path>
                <a:path w="335279" h="265430">
                  <a:moveTo>
                    <a:pt x="219997" y="34837"/>
                  </a:moveTo>
                  <a:lnTo>
                    <a:pt x="219931" y="35252"/>
                  </a:lnTo>
                  <a:lnTo>
                    <a:pt x="219997" y="34837"/>
                  </a:lnTo>
                  <a:close/>
                </a:path>
                <a:path w="335279" h="265430">
                  <a:moveTo>
                    <a:pt x="220064" y="34882"/>
                  </a:moveTo>
                  <a:lnTo>
                    <a:pt x="219976" y="35252"/>
                  </a:lnTo>
                  <a:lnTo>
                    <a:pt x="220142" y="35208"/>
                  </a:lnTo>
                  <a:lnTo>
                    <a:pt x="220064" y="34882"/>
                  </a:lnTo>
                  <a:close/>
                </a:path>
                <a:path w="335279" h="265430">
                  <a:moveTo>
                    <a:pt x="220142" y="35208"/>
                  </a:moveTo>
                  <a:close/>
                </a:path>
                <a:path w="335279" h="265430">
                  <a:moveTo>
                    <a:pt x="220132" y="34837"/>
                  </a:moveTo>
                  <a:lnTo>
                    <a:pt x="220153" y="35252"/>
                  </a:lnTo>
                  <a:lnTo>
                    <a:pt x="220132" y="34837"/>
                  </a:lnTo>
                  <a:close/>
                </a:path>
                <a:path w="335279" h="265430">
                  <a:moveTo>
                    <a:pt x="259394" y="34837"/>
                  </a:moveTo>
                  <a:lnTo>
                    <a:pt x="259328" y="35252"/>
                  </a:lnTo>
                  <a:lnTo>
                    <a:pt x="259394" y="34837"/>
                  </a:lnTo>
                  <a:close/>
                </a:path>
                <a:path w="335279" h="265430">
                  <a:moveTo>
                    <a:pt x="259461" y="34882"/>
                  </a:moveTo>
                  <a:lnTo>
                    <a:pt x="259373" y="35252"/>
                  </a:lnTo>
                  <a:lnTo>
                    <a:pt x="259539" y="35208"/>
                  </a:lnTo>
                  <a:lnTo>
                    <a:pt x="259461" y="34882"/>
                  </a:lnTo>
                  <a:close/>
                </a:path>
                <a:path w="335279" h="265430">
                  <a:moveTo>
                    <a:pt x="259539" y="35208"/>
                  </a:moveTo>
                  <a:close/>
                </a:path>
                <a:path w="335279" h="265430">
                  <a:moveTo>
                    <a:pt x="259529" y="34837"/>
                  </a:moveTo>
                  <a:lnTo>
                    <a:pt x="259550" y="35252"/>
                  </a:lnTo>
                  <a:lnTo>
                    <a:pt x="259529" y="34837"/>
                  </a:lnTo>
                  <a:close/>
                </a:path>
                <a:path w="335279" h="265430">
                  <a:moveTo>
                    <a:pt x="298790" y="34837"/>
                  </a:moveTo>
                  <a:lnTo>
                    <a:pt x="298725" y="35252"/>
                  </a:lnTo>
                  <a:lnTo>
                    <a:pt x="298790" y="34837"/>
                  </a:lnTo>
                  <a:close/>
                </a:path>
                <a:path w="335279" h="265430">
                  <a:moveTo>
                    <a:pt x="298858" y="34882"/>
                  </a:moveTo>
                  <a:lnTo>
                    <a:pt x="298769" y="35252"/>
                  </a:lnTo>
                  <a:lnTo>
                    <a:pt x="298936" y="35208"/>
                  </a:lnTo>
                  <a:lnTo>
                    <a:pt x="298858" y="34882"/>
                  </a:lnTo>
                  <a:close/>
                </a:path>
                <a:path w="335279" h="265430">
                  <a:moveTo>
                    <a:pt x="298936" y="35208"/>
                  </a:moveTo>
                  <a:close/>
                </a:path>
                <a:path w="335279" h="265430">
                  <a:moveTo>
                    <a:pt x="298925" y="34817"/>
                  </a:moveTo>
                  <a:lnTo>
                    <a:pt x="298947" y="35252"/>
                  </a:lnTo>
                  <a:lnTo>
                    <a:pt x="298925" y="34817"/>
                  </a:lnTo>
                  <a:close/>
                </a:path>
                <a:path w="335279" h="265430">
                  <a:moveTo>
                    <a:pt x="220003" y="34714"/>
                  </a:moveTo>
                  <a:lnTo>
                    <a:pt x="219864" y="34921"/>
                  </a:lnTo>
                  <a:lnTo>
                    <a:pt x="219737" y="35197"/>
                  </a:lnTo>
                  <a:lnTo>
                    <a:pt x="219924" y="34937"/>
                  </a:lnTo>
                  <a:lnTo>
                    <a:pt x="220003" y="34714"/>
                  </a:lnTo>
                  <a:close/>
                </a:path>
                <a:path w="335279" h="265430">
                  <a:moveTo>
                    <a:pt x="219984" y="34854"/>
                  </a:moveTo>
                  <a:lnTo>
                    <a:pt x="219737" y="35197"/>
                  </a:lnTo>
                  <a:lnTo>
                    <a:pt x="219938" y="35197"/>
                  </a:lnTo>
                  <a:lnTo>
                    <a:pt x="219984" y="34854"/>
                  </a:lnTo>
                  <a:close/>
                </a:path>
                <a:path w="335279" h="265430">
                  <a:moveTo>
                    <a:pt x="220126" y="34714"/>
                  </a:moveTo>
                  <a:lnTo>
                    <a:pt x="220204" y="34937"/>
                  </a:lnTo>
                  <a:lnTo>
                    <a:pt x="220391" y="35197"/>
                  </a:lnTo>
                  <a:lnTo>
                    <a:pt x="220265" y="34921"/>
                  </a:lnTo>
                  <a:lnTo>
                    <a:pt x="220126" y="34714"/>
                  </a:lnTo>
                  <a:close/>
                </a:path>
                <a:path w="335279" h="265430">
                  <a:moveTo>
                    <a:pt x="220192" y="34761"/>
                  </a:moveTo>
                  <a:lnTo>
                    <a:pt x="220391" y="35197"/>
                  </a:lnTo>
                  <a:lnTo>
                    <a:pt x="226565" y="35197"/>
                  </a:lnTo>
                  <a:lnTo>
                    <a:pt x="226602" y="34904"/>
                  </a:lnTo>
                  <a:lnTo>
                    <a:pt x="220391" y="34904"/>
                  </a:lnTo>
                  <a:lnTo>
                    <a:pt x="220192" y="34761"/>
                  </a:lnTo>
                  <a:close/>
                </a:path>
                <a:path w="335279" h="265430">
                  <a:moveTo>
                    <a:pt x="259400" y="34714"/>
                  </a:moveTo>
                  <a:lnTo>
                    <a:pt x="259261" y="34921"/>
                  </a:lnTo>
                  <a:lnTo>
                    <a:pt x="259134" y="35197"/>
                  </a:lnTo>
                  <a:lnTo>
                    <a:pt x="259321" y="34937"/>
                  </a:lnTo>
                  <a:lnTo>
                    <a:pt x="259400" y="34714"/>
                  </a:lnTo>
                  <a:close/>
                </a:path>
                <a:path w="335279" h="265430">
                  <a:moveTo>
                    <a:pt x="259381" y="34854"/>
                  </a:moveTo>
                  <a:lnTo>
                    <a:pt x="259134" y="35197"/>
                  </a:lnTo>
                  <a:lnTo>
                    <a:pt x="259335" y="35197"/>
                  </a:lnTo>
                  <a:lnTo>
                    <a:pt x="259381" y="34854"/>
                  </a:lnTo>
                  <a:close/>
                </a:path>
                <a:path w="335279" h="265430">
                  <a:moveTo>
                    <a:pt x="259523" y="34714"/>
                  </a:moveTo>
                  <a:lnTo>
                    <a:pt x="259601" y="34937"/>
                  </a:lnTo>
                  <a:lnTo>
                    <a:pt x="259788" y="35197"/>
                  </a:lnTo>
                  <a:lnTo>
                    <a:pt x="259662" y="34921"/>
                  </a:lnTo>
                  <a:lnTo>
                    <a:pt x="259523" y="34714"/>
                  </a:lnTo>
                  <a:close/>
                </a:path>
                <a:path w="335279" h="265430">
                  <a:moveTo>
                    <a:pt x="259589" y="34761"/>
                  </a:moveTo>
                  <a:lnTo>
                    <a:pt x="259788" y="35197"/>
                  </a:lnTo>
                  <a:lnTo>
                    <a:pt x="265962" y="35197"/>
                  </a:lnTo>
                  <a:lnTo>
                    <a:pt x="265999" y="34904"/>
                  </a:lnTo>
                  <a:lnTo>
                    <a:pt x="259788" y="34904"/>
                  </a:lnTo>
                  <a:lnTo>
                    <a:pt x="259589" y="34761"/>
                  </a:lnTo>
                  <a:close/>
                </a:path>
                <a:path w="335279" h="265430">
                  <a:moveTo>
                    <a:pt x="298797" y="34714"/>
                  </a:moveTo>
                  <a:lnTo>
                    <a:pt x="298658" y="34921"/>
                  </a:lnTo>
                  <a:lnTo>
                    <a:pt x="298531" y="35197"/>
                  </a:lnTo>
                  <a:lnTo>
                    <a:pt x="298718" y="34937"/>
                  </a:lnTo>
                  <a:lnTo>
                    <a:pt x="298797" y="34714"/>
                  </a:lnTo>
                  <a:close/>
                </a:path>
                <a:path w="335279" h="265430">
                  <a:moveTo>
                    <a:pt x="298778" y="34854"/>
                  </a:moveTo>
                  <a:lnTo>
                    <a:pt x="298531" y="35197"/>
                  </a:lnTo>
                  <a:lnTo>
                    <a:pt x="298732" y="35197"/>
                  </a:lnTo>
                  <a:lnTo>
                    <a:pt x="298778" y="34854"/>
                  </a:lnTo>
                  <a:close/>
                </a:path>
                <a:path w="335279" h="265430">
                  <a:moveTo>
                    <a:pt x="298918" y="34692"/>
                  </a:moveTo>
                  <a:lnTo>
                    <a:pt x="299007" y="34937"/>
                  </a:lnTo>
                  <a:lnTo>
                    <a:pt x="299135" y="35125"/>
                  </a:lnTo>
                  <a:lnTo>
                    <a:pt x="299015" y="34854"/>
                  </a:lnTo>
                  <a:lnTo>
                    <a:pt x="298918" y="34692"/>
                  </a:lnTo>
                  <a:close/>
                </a:path>
                <a:path w="335279" h="265430">
                  <a:moveTo>
                    <a:pt x="298955" y="34717"/>
                  </a:moveTo>
                  <a:lnTo>
                    <a:pt x="299135" y="35125"/>
                  </a:lnTo>
                  <a:lnTo>
                    <a:pt x="305369" y="35125"/>
                  </a:lnTo>
                  <a:lnTo>
                    <a:pt x="305394" y="34937"/>
                  </a:lnTo>
                  <a:lnTo>
                    <a:pt x="299274" y="34937"/>
                  </a:lnTo>
                  <a:lnTo>
                    <a:pt x="298955" y="34717"/>
                  </a:lnTo>
                  <a:close/>
                </a:path>
                <a:path w="335279" h="265430">
                  <a:moveTo>
                    <a:pt x="298951" y="34614"/>
                  </a:moveTo>
                  <a:lnTo>
                    <a:pt x="299042" y="34778"/>
                  </a:lnTo>
                  <a:lnTo>
                    <a:pt x="299274" y="34937"/>
                  </a:lnTo>
                  <a:lnTo>
                    <a:pt x="298951" y="34614"/>
                  </a:lnTo>
                  <a:close/>
                </a:path>
                <a:path w="335279" h="265430">
                  <a:moveTo>
                    <a:pt x="298959" y="34603"/>
                  </a:moveTo>
                  <a:lnTo>
                    <a:pt x="299274" y="34937"/>
                  </a:lnTo>
                  <a:lnTo>
                    <a:pt x="305394" y="34937"/>
                  </a:lnTo>
                  <a:lnTo>
                    <a:pt x="305384" y="34683"/>
                  </a:lnTo>
                  <a:lnTo>
                    <a:pt x="299290" y="34683"/>
                  </a:lnTo>
                  <a:lnTo>
                    <a:pt x="298959" y="34603"/>
                  </a:lnTo>
                  <a:close/>
                </a:path>
                <a:path w="335279" h="265430">
                  <a:moveTo>
                    <a:pt x="219984" y="34658"/>
                  </a:moveTo>
                  <a:lnTo>
                    <a:pt x="219737" y="34904"/>
                  </a:lnTo>
                  <a:lnTo>
                    <a:pt x="219984" y="34658"/>
                  </a:lnTo>
                  <a:close/>
                </a:path>
                <a:path w="335279" h="265430">
                  <a:moveTo>
                    <a:pt x="219937" y="34761"/>
                  </a:moveTo>
                  <a:lnTo>
                    <a:pt x="219737" y="34904"/>
                  </a:lnTo>
                  <a:lnTo>
                    <a:pt x="219871" y="34904"/>
                  </a:lnTo>
                  <a:lnTo>
                    <a:pt x="219937" y="34761"/>
                  </a:lnTo>
                  <a:close/>
                </a:path>
                <a:path w="335279" h="265430">
                  <a:moveTo>
                    <a:pt x="220144" y="34658"/>
                  </a:moveTo>
                  <a:lnTo>
                    <a:pt x="220269" y="34817"/>
                  </a:lnTo>
                  <a:lnTo>
                    <a:pt x="220144" y="34658"/>
                  </a:lnTo>
                  <a:close/>
                </a:path>
                <a:path w="335279" h="265430">
                  <a:moveTo>
                    <a:pt x="220165" y="34603"/>
                  </a:moveTo>
                  <a:lnTo>
                    <a:pt x="220391" y="34904"/>
                  </a:lnTo>
                  <a:lnTo>
                    <a:pt x="226602" y="34904"/>
                  </a:lnTo>
                  <a:lnTo>
                    <a:pt x="226591" y="34683"/>
                  </a:lnTo>
                  <a:lnTo>
                    <a:pt x="220496" y="34683"/>
                  </a:lnTo>
                  <a:lnTo>
                    <a:pt x="220165" y="34603"/>
                  </a:lnTo>
                  <a:close/>
                </a:path>
                <a:path w="335279" h="265430">
                  <a:moveTo>
                    <a:pt x="259381" y="34658"/>
                  </a:moveTo>
                  <a:lnTo>
                    <a:pt x="259134" y="34904"/>
                  </a:lnTo>
                  <a:lnTo>
                    <a:pt x="259381" y="34658"/>
                  </a:lnTo>
                  <a:close/>
                </a:path>
                <a:path w="335279" h="265430">
                  <a:moveTo>
                    <a:pt x="259334" y="34761"/>
                  </a:moveTo>
                  <a:lnTo>
                    <a:pt x="259134" y="34904"/>
                  </a:lnTo>
                  <a:lnTo>
                    <a:pt x="259268" y="34904"/>
                  </a:lnTo>
                  <a:lnTo>
                    <a:pt x="259334" y="34761"/>
                  </a:lnTo>
                  <a:close/>
                </a:path>
                <a:path w="335279" h="265430">
                  <a:moveTo>
                    <a:pt x="259541" y="34658"/>
                  </a:moveTo>
                  <a:lnTo>
                    <a:pt x="259666" y="34817"/>
                  </a:lnTo>
                  <a:lnTo>
                    <a:pt x="259541" y="34658"/>
                  </a:lnTo>
                  <a:close/>
                </a:path>
                <a:path w="335279" h="265430">
                  <a:moveTo>
                    <a:pt x="259562" y="34603"/>
                  </a:moveTo>
                  <a:lnTo>
                    <a:pt x="259788" y="34904"/>
                  </a:lnTo>
                  <a:lnTo>
                    <a:pt x="265999" y="34904"/>
                  </a:lnTo>
                  <a:lnTo>
                    <a:pt x="265988" y="34683"/>
                  </a:lnTo>
                  <a:lnTo>
                    <a:pt x="259893" y="34683"/>
                  </a:lnTo>
                  <a:lnTo>
                    <a:pt x="259562" y="34603"/>
                  </a:lnTo>
                  <a:close/>
                </a:path>
                <a:path w="335279" h="265430">
                  <a:moveTo>
                    <a:pt x="298778" y="34658"/>
                  </a:moveTo>
                  <a:lnTo>
                    <a:pt x="298531" y="34904"/>
                  </a:lnTo>
                  <a:lnTo>
                    <a:pt x="298778" y="34658"/>
                  </a:lnTo>
                  <a:close/>
                </a:path>
                <a:path w="335279" h="265430">
                  <a:moveTo>
                    <a:pt x="298731" y="34761"/>
                  </a:moveTo>
                  <a:lnTo>
                    <a:pt x="298531" y="34904"/>
                  </a:lnTo>
                  <a:lnTo>
                    <a:pt x="298665" y="34904"/>
                  </a:lnTo>
                  <a:lnTo>
                    <a:pt x="298731" y="34761"/>
                  </a:lnTo>
                  <a:close/>
                </a:path>
                <a:path w="335279" h="265430">
                  <a:moveTo>
                    <a:pt x="219907" y="34558"/>
                  </a:moveTo>
                  <a:lnTo>
                    <a:pt x="219632" y="34683"/>
                  </a:lnTo>
                  <a:lnTo>
                    <a:pt x="219865" y="34627"/>
                  </a:lnTo>
                  <a:close/>
                </a:path>
                <a:path w="335279" h="265430">
                  <a:moveTo>
                    <a:pt x="219963" y="34603"/>
                  </a:moveTo>
                  <a:lnTo>
                    <a:pt x="219632" y="34683"/>
                  </a:lnTo>
                  <a:lnTo>
                    <a:pt x="219959" y="34683"/>
                  </a:lnTo>
                  <a:close/>
                </a:path>
                <a:path w="335279" h="265430">
                  <a:moveTo>
                    <a:pt x="220222" y="34558"/>
                  </a:moveTo>
                  <a:lnTo>
                    <a:pt x="220496" y="34683"/>
                  </a:lnTo>
                  <a:lnTo>
                    <a:pt x="220222" y="34558"/>
                  </a:lnTo>
                  <a:close/>
                </a:path>
                <a:path w="335279" h="265430">
                  <a:moveTo>
                    <a:pt x="226576" y="34391"/>
                  </a:moveTo>
                  <a:lnTo>
                    <a:pt x="220834" y="34391"/>
                  </a:lnTo>
                  <a:lnTo>
                    <a:pt x="220366" y="34505"/>
                  </a:lnTo>
                  <a:lnTo>
                    <a:pt x="220496" y="34683"/>
                  </a:lnTo>
                  <a:lnTo>
                    <a:pt x="226591" y="34683"/>
                  </a:lnTo>
                  <a:lnTo>
                    <a:pt x="226576" y="34391"/>
                  </a:lnTo>
                  <a:close/>
                </a:path>
                <a:path w="335279" h="265430">
                  <a:moveTo>
                    <a:pt x="259304" y="34558"/>
                  </a:moveTo>
                  <a:lnTo>
                    <a:pt x="259029" y="34683"/>
                  </a:lnTo>
                  <a:lnTo>
                    <a:pt x="259262" y="34627"/>
                  </a:lnTo>
                  <a:close/>
                </a:path>
                <a:path w="335279" h="265430">
                  <a:moveTo>
                    <a:pt x="259360" y="34603"/>
                  </a:moveTo>
                  <a:lnTo>
                    <a:pt x="259029" y="34683"/>
                  </a:lnTo>
                  <a:lnTo>
                    <a:pt x="259356" y="34683"/>
                  </a:lnTo>
                  <a:close/>
                </a:path>
                <a:path w="335279" h="265430">
                  <a:moveTo>
                    <a:pt x="259619" y="34558"/>
                  </a:moveTo>
                  <a:lnTo>
                    <a:pt x="259893" y="34683"/>
                  </a:lnTo>
                  <a:lnTo>
                    <a:pt x="259619" y="34558"/>
                  </a:lnTo>
                  <a:close/>
                </a:path>
                <a:path w="335279" h="265430">
                  <a:moveTo>
                    <a:pt x="265973" y="34391"/>
                  </a:moveTo>
                  <a:lnTo>
                    <a:pt x="260231" y="34391"/>
                  </a:lnTo>
                  <a:lnTo>
                    <a:pt x="259763" y="34505"/>
                  </a:lnTo>
                  <a:lnTo>
                    <a:pt x="259893" y="34683"/>
                  </a:lnTo>
                  <a:lnTo>
                    <a:pt x="265988" y="34683"/>
                  </a:lnTo>
                  <a:lnTo>
                    <a:pt x="265973" y="34391"/>
                  </a:lnTo>
                  <a:close/>
                </a:path>
                <a:path w="335279" h="265430">
                  <a:moveTo>
                    <a:pt x="298714" y="34552"/>
                  </a:moveTo>
                  <a:lnTo>
                    <a:pt x="298426" y="34683"/>
                  </a:lnTo>
                  <a:lnTo>
                    <a:pt x="298659" y="34627"/>
                  </a:lnTo>
                  <a:close/>
                </a:path>
                <a:path w="335279" h="265430">
                  <a:moveTo>
                    <a:pt x="298775" y="34598"/>
                  </a:moveTo>
                  <a:lnTo>
                    <a:pt x="298426" y="34683"/>
                  </a:lnTo>
                  <a:lnTo>
                    <a:pt x="298753" y="34683"/>
                  </a:lnTo>
                  <a:close/>
                </a:path>
                <a:path w="335279" h="265430">
                  <a:moveTo>
                    <a:pt x="299013" y="34559"/>
                  </a:moveTo>
                  <a:lnTo>
                    <a:pt x="299290" y="34683"/>
                  </a:lnTo>
                  <a:lnTo>
                    <a:pt x="299013" y="34559"/>
                  </a:lnTo>
                  <a:close/>
                </a:path>
                <a:path w="335279" h="265430">
                  <a:moveTo>
                    <a:pt x="305370" y="34391"/>
                  </a:moveTo>
                  <a:lnTo>
                    <a:pt x="299628" y="34391"/>
                  </a:lnTo>
                  <a:lnTo>
                    <a:pt x="299160" y="34505"/>
                  </a:lnTo>
                  <a:lnTo>
                    <a:pt x="299290" y="34683"/>
                  </a:lnTo>
                  <a:lnTo>
                    <a:pt x="305384" y="34683"/>
                  </a:lnTo>
                  <a:lnTo>
                    <a:pt x="305370" y="34391"/>
                  </a:lnTo>
                  <a:close/>
                </a:path>
                <a:path w="335279" h="265430">
                  <a:moveTo>
                    <a:pt x="299135" y="34359"/>
                  </a:moveTo>
                  <a:lnTo>
                    <a:pt x="298986" y="34547"/>
                  </a:lnTo>
                  <a:lnTo>
                    <a:pt x="299135" y="34359"/>
                  </a:lnTo>
                  <a:close/>
                </a:path>
                <a:path w="335279" h="265430">
                  <a:moveTo>
                    <a:pt x="219788" y="34359"/>
                  </a:moveTo>
                  <a:lnTo>
                    <a:pt x="219932" y="34546"/>
                  </a:lnTo>
                  <a:lnTo>
                    <a:pt x="219846" y="34386"/>
                  </a:lnTo>
                  <a:close/>
                </a:path>
                <a:path w="335279" h="265430">
                  <a:moveTo>
                    <a:pt x="220341" y="34359"/>
                  </a:moveTo>
                  <a:lnTo>
                    <a:pt x="220196" y="34546"/>
                  </a:lnTo>
                  <a:lnTo>
                    <a:pt x="220341" y="34359"/>
                  </a:lnTo>
                  <a:close/>
                </a:path>
                <a:path w="335279" h="265430">
                  <a:moveTo>
                    <a:pt x="259184" y="34359"/>
                  </a:moveTo>
                  <a:lnTo>
                    <a:pt x="259329" y="34546"/>
                  </a:lnTo>
                  <a:lnTo>
                    <a:pt x="259243" y="34386"/>
                  </a:lnTo>
                  <a:close/>
                </a:path>
                <a:path w="335279" h="265430">
                  <a:moveTo>
                    <a:pt x="259738" y="34359"/>
                  </a:moveTo>
                  <a:lnTo>
                    <a:pt x="259593" y="34546"/>
                  </a:lnTo>
                  <a:lnTo>
                    <a:pt x="259738" y="34359"/>
                  </a:lnTo>
                  <a:close/>
                </a:path>
                <a:path w="335279" h="265430">
                  <a:moveTo>
                    <a:pt x="298193" y="34192"/>
                  </a:moveTo>
                  <a:lnTo>
                    <a:pt x="298726" y="34546"/>
                  </a:lnTo>
                  <a:lnTo>
                    <a:pt x="298626" y="34386"/>
                  </a:lnTo>
                  <a:lnTo>
                    <a:pt x="298193" y="34192"/>
                  </a:lnTo>
                  <a:close/>
                </a:path>
                <a:path w="335279" h="265430">
                  <a:moveTo>
                    <a:pt x="219349" y="34159"/>
                  </a:moveTo>
                  <a:lnTo>
                    <a:pt x="219793" y="34477"/>
                  </a:lnTo>
                  <a:lnTo>
                    <a:pt x="219349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341" y="34359"/>
                  </a:lnTo>
                  <a:lnTo>
                    <a:pt x="220209" y="34543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8746" y="34159"/>
                  </a:moveTo>
                  <a:lnTo>
                    <a:pt x="259190" y="34477"/>
                  </a:lnTo>
                  <a:lnTo>
                    <a:pt x="258746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738" y="34359"/>
                  </a:lnTo>
                  <a:lnTo>
                    <a:pt x="259605" y="34543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135" y="34359"/>
                  </a:lnTo>
                  <a:lnTo>
                    <a:pt x="299002" y="34543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98481" y="34391"/>
                  </a:moveTo>
                  <a:lnTo>
                    <a:pt x="298088" y="34391"/>
                  </a:lnTo>
                  <a:lnTo>
                    <a:pt x="298696" y="34539"/>
                  </a:lnTo>
                  <a:lnTo>
                    <a:pt x="298481" y="34391"/>
                  </a:lnTo>
                  <a:close/>
                </a:path>
                <a:path w="335279" h="265430">
                  <a:moveTo>
                    <a:pt x="219674" y="34391"/>
                  </a:moveTo>
                  <a:lnTo>
                    <a:pt x="219294" y="34391"/>
                  </a:lnTo>
                  <a:lnTo>
                    <a:pt x="219869" y="34531"/>
                  </a:lnTo>
                  <a:lnTo>
                    <a:pt x="219674" y="34391"/>
                  </a:lnTo>
                  <a:close/>
                </a:path>
                <a:path w="335279" h="265430">
                  <a:moveTo>
                    <a:pt x="226564" y="34159"/>
                  </a:moveTo>
                  <a:lnTo>
                    <a:pt x="220779" y="34159"/>
                  </a:lnTo>
                  <a:lnTo>
                    <a:pt x="220259" y="34531"/>
                  </a:lnTo>
                  <a:lnTo>
                    <a:pt x="220834" y="34391"/>
                  </a:lnTo>
                  <a:lnTo>
                    <a:pt x="226576" y="34391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070" y="34391"/>
                  </a:moveTo>
                  <a:lnTo>
                    <a:pt x="258691" y="34391"/>
                  </a:lnTo>
                  <a:lnTo>
                    <a:pt x="259266" y="34531"/>
                  </a:lnTo>
                  <a:lnTo>
                    <a:pt x="259070" y="34391"/>
                  </a:lnTo>
                  <a:close/>
                </a:path>
                <a:path w="335279" h="265430">
                  <a:moveTo>
                    <a:pt x="265961" y="34159"/>
                  </a:moveTo>
                  <a:lnTo>
                    <a:pt x="260176" y="34159"/>
                  </a:lnTo>
                  <a:lnTo>
                    <a:pt x="259656" y="34531"/>
                  </a:lnTo>
                  <a:lnTo>
                    <a:pt x="260231" y="34391"/>
                  </a:lnTo>
                  <a:lnTo>
                    <a:pt x="265973" y="34391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8" y="34159"/>
                  </a:moveTo>
                  <a:lnTo>
                    <a:pt x="299573" y="34159"/>
                  </a:lnTo>
                  <a:lnTo>
                    <a:pt x="299053" y="34531"/>
                  </a:lnTo>
                  <a:lnTo>
                    <a:pt x="299628" y="34391"/>
                  </a:lnTo>
                  <a:lnTo>
                    <a:pt x="305370" y="34391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865" y="34049"/>
                  </a:moveTo>
                  <a:lnTo>
                    <a:pt x="220016" y="34463"/>
                  </a:lnTo>
                  <a:lnTo>
                    <a:pt x="219865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113" y="34463"/>
                  </a:lnTo>
                  <a:lnTo>
                    <a:pt x="220237" y="34159"/>
                  </a:lnTo>
                  <a:close/>
                </a:path>
                <a:path w="335279" h="265430">
                  <a:moveTo>
                    <a:pt x="259262" y="34049"/>
                  </a:moveTo>
                  <a:lnTo>
                    <a:pt x="259412" y="34463"/>
                  </a:lnTo>
                  <a:lnTo>
                    <a:pt x="259262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510" y="34463"/>
                  </a:lnTo>
                  <a:lnTo>
                    <a:pt x="259634" y="3415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907" y="34464"/>
                  </a:lnTo>
                  <a:lnTo>
                    <a:pt x="299031" y="34159"/>
                  </a:lnTo>
                  <a:close/>
                </a:path>
                <a:path w="335279" h="265430">
                  <a:moveTo>
                    <a:pt x="298426" y="34087"/>
                  </a:moveTo>
                  <a:lnTo>
                    <a:pt x="298630" y="34386"/>
                  </a:lnTo>
                  <a:lnTo>
                    <a:pt x="298426" y="34087"/>
                  </a:lnTo>
                  <a:close/>
                </a:path>
                <a:path w="335279" h="265430">
                  <a:moveTo>
                    <a:pt x="219891" y="34159"/>
                  </a:moveTo>
                  <a:lnTo>
                    <a:pt x="219643" y="34159"/>
                  </a:lnTo>
                  <a:lnTo>
                    <a:pt x="219844" y="34359"/>
                  </a:lnTo>
                  <a:lnTo>
                    <a:pt x="219891" y="34159"/>
                  </a:lnTo>
                  <a:close/>
                </a:path>
                <a:path w="335279" h="265430">
                  <a:moveTo>
                    <a:pt x="226559" y="34049"/>
                  </a:moveTo>
                  <a:lnTo>
                    <a:pt x="220264" y="34049"/>
                  </a:lnTo>
                  <a:lnTo>
                    <a:pt x="220171" y="34437"/>
                  </a:lnTo>
                  <a:lnTo>
                    <a:pt x="220485" y="34159"/>
                  </a:lnTo>
                  <a:lnTo>
                    <a:pt x="226564" y="34159"/>
                  </a:lnTo>
                  <a:close/>
                </a:path>
                <a:path w="335279" h="265430">
                  <a:moveTo>
                    <a:pt x="259288" y="34159"/>
                  </a:moveTo>
                  <a:lnTo>
                    <a:pt x="259040" y="34159"/>
                  </a:lnTo>
                  <a:lnTo>
                    <a:pt x="259241" y="34359"/>
                  </a:lnTo>
                  <a:lnTo>
                    <a:pt x="259288" y="34159"/>
                  </a:lnTo>
                  <a:close/>
                </a:path>
                <a:path w="335279" h="265430">
                  <a:moveTo>
                    <a:pt x="265955" y="34049"/>
                  </a:moveTo>
                  <a:lnTo>
                    <a:pt x="259661" y="34049"/>
                  </a:lnTo>
                  <a:lnTo>
                    <a:pt x="259568" y="34437"/>
                  </a:lnTo>
                  <a:lnTo>
                    <a:pt x="259882" y="34159"/>
                  </a:lnTo>
                  <a:lnTo>
                    <a:pt x="265961" y="34159"/>
                  </a:lnTo>
                  <a:close/>
                </a:path>
                <a:path w="335279" h="265430">
                  <a:moveTo>
                    <a:pt x="305352" y="34049"/>
                  </a:moveTo>
                  <a:lnTo>
                    <a:pt x="299058" y="34049"/>
                  </a:lnTo>
                  <a:lnTo>
                    <a:pt x="298965" y="34437"/>
                  </a:lnTo>
                  <a:lnTo>
                    <a:pt x="299279" y="34159"/>
                  </a:lnTo>
                  <a:lnTo>
                    <a:pt x="305358" y="3415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485" y="34159"/>
                  </a:moveTo>
                  <a:lnTo>
                    <a:pt x="220236" y="34407"/>
                  </a:lnTo>
                  <a:lnTo>
                    <a:pt x="220485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59882" y="34159"/>
                  </a:moveTo>
                  <a:lnTo>
                    <a:pt x="259633" y="34407"/>
                  </a:lnTo>
                  <a:lnTo>
                    <a:pt x="259882" y="34159"/>
                  </a:lnTo>
                  <a:close/>
                </a:path>
                <a:path w="335279" h="265430">
                  <a:moveTo>
                    <a:pt x="299279" y="34159"/>
                  </a:moveTo>
                  <a:lnTo>
                    <a:pt x="299030" y="34407"/>
                  </a:lnTo>
                  <a:lnTo>
                    <a:pt x="299279" y="34159"/>
                  </a:lnTo>
                  <a:close/>
                </a:path>
                <a:path w="335279" h="265430">
                  <a:moveTo>
                    <a:pt x="298668" y="34087"/>
                  </a:moveTo>
                  <a:lnTo>
                    <a:pt x="298426" y="34087"/>
                  </a:lnTo>
                  <a:lnTo>
                    <a:pt x="298744" y="34407"/>
                  </a:lnTo>
                  <a:lnTo>
                    <a:pt x="298668" y="34087"/>
                  </a:lnTo>
                  <a:close/>
                </a:path>
                <a:path w="335279" h="265430">
                  <a:moveTo>
                    <a:pt x="298830" y="34049"/>
                  </a:moveTo>
                  <a:lnTo>
                    <a:pt x="298659" y="34049"/>
                  </a:lnTo>
                  <a:lnTo>
                    <a:pt x="298813" y="34397"/>
                  </a:lnTo>
                  <a:lnTo>
                    <a:pt x="298830" y="34049"/>
                  </a:lnTo>
                  <a:close/>
                </a:path>
                <a:path w="335279" h="265430">
                  <a:moveTo>
                    <a:pt x="298498" y="34192"/>
                  </a:moveTo>
                  <a:lnTo>
                    <a:pt x="298193" y="34192"/>
                  </a:lnTo>
                  <a:lnTo>
                    <a:pt x="298632" y="34389"/>
                  </a:lnTo>
                  <a:lnTo>
                    <a:pt x="298498" y="34192"/>
                  </a:lnTo>
                  <a:close/>
                </a:path>
                <a:path w="335279" h="265430">
                  <a:moveTo>
                    <a:pt x="220037" y="34049"/>
                  </a:moveTo>
                  <a:lnTo>
                    <a:pt x="219865" y="34049"/>
                  </a:lnTo>
                  <a:lnTo>
                    <a:pt x="220019" y="34386"/>
                  </a:lnTo>
                  <a:lnTo>
                    <a:pt x="220037" y="34049"/>
                  </a:lnTo>
                  <a:close/>
                </a:path>
                <a:path w="335279" h="265430">
                  <a:moveTo>
                    <a:pt x="220264" y="34049"/>
                  </a:moveTo>
                  <a:lnTo>
                    <a:pt x="220092" y="34049"/>
                  </a:lnTo>
                  <a:lnTo>
                    <a:pt x="220109" y="34386"/>
                  </a:lnTo>
                  <a:lnTo>
                    <a:pt x="220264" y="34049"/>
                  </a:lnTo>
                  <a:close/>
                </a:path>
                <a:path w="335279" h="265430">
                  <a:moveTo>
                    <a:pt x="259433" y="34049"/>
                  </a:moveTo>
                  <a:lnTo>
                    <a:pt x="259262" y="34049"/>
                  </a:lnTo>
                  <a:lnTo>
                    <a:pt x="259416" y="34386"/>
                  </a:lnTo>
                  <a:lnTo>
                    <a:pt x="259433" y="34049"/>
                  </a:lnTo>
                  <a:close/>
                </a:path>
                <a:path w="335279" h="265430">
                  <a:moveTo>
                    <a:pt x="259661" y="34049"/>
                  </a:moveTo>
                  <a:lnTo>
                    <a:pt x="259489" y="34049"/>
                  </a:lnTo>
                  <a:lnTo>
                    <a:pt x="259506" y="34386"/>
                  </a:lnTo>
                  <a:lnTo>
                    <a:pt x="259661" y="34049"/>
                  </a:lnTo>
                  <a:close/>
                </a:path>
                <a:path w="335279" h="265430">
                  <a:moveTo>
                    <a:pt x="299058" y="34049"/>
                  </a:moveTo>
                  <a:lnTo>
                    <a:pt x="298886" y="34049"/>
                  </a:lnTo>
                  <a:lnTo>
                    <a:pt x="298903" y="34386"/>
                  </a:lnTo>
                  <a:lnTo>
                    <a:pt x="299058" y="34049"/>
                  </a:lnTo>
                  <a:close/>
                </a:path>
                <a:path w="335279" h="265430">
                  <a:moveTo>
                    <a:pt x="219643" y="34159"/>
                  </a:moveTo>
                  <a:lnTo>
                    <a:pt x="219349" y="34159"/>
                  </a:lnTo>
                  <a:lnTo>
                    <a:pt x="219788" y="34359"/>
                  </a:lnTo>
                  <a:lnTo>
                    <a:pt x="219643" y="34159"/>
                  </a:lnTo>
                  <a:close/>
                </a:path>
                <a:path w="335279" h="265430">
                  <a:moveTo>
                    <a:pt x="220779" y="34159"/>
                  </a:moveTo>
                  <a:lnTo>
                    <a:pt x="220485" y="34159"/>
                  </a:lnTo>
                  <a:lnTo>
                    <a:pt x="220341" y="34359"/>
                  </a:lnTo>
                  <a:lnTo>
                    <a:pt x="220779" y="34159"/>
                  </a:lnTo>
                  <a:close/>
                </a:path>
                <a:path w="335279" h="265430">
                  <a:moveTo>
                    <a:pt x="259040" y="34159"/>
                  </a:moveTo>
                  <a:lnTo>
                    <a:pt x="258746" y="34159"/>
                  </a:lnTo>
                  <a:lnTo>
                    <a:pt x="259184" y="34359"/>
                  </a:lnTo>
                  <a:lnTo>
                    <a:pt x="259040" y="34159"/>
                  </a:lnTo>
                  <a:close/>
                </a:path>
                <a:path w="335279" h="265430">
                  <a:moveTo>
                    <a:pt x="260176" y="34159"/>
                  </a:moveTo>
                  <a:lnTo>
                    <a:pt x="259882" y="34159"/>
                  </a:lnTo>
                  <a:lnTo>
                    <a:pt x="259738" y="34359"/>
                  </a:lnTo>
                  <a:lnTo>
                    <a:pt x="260176" y="34159"/>
                  </a:lnTo>
                  <a:close/>
                </a:path>
                <a:path w="335279" h="265430">
                  <a:moveTo>
                    <a:pt x="299573" y="34159"/>
                  </a:moveTo>
                  <a:lnTo>
                    <a:pt x="299279" y="34159"/>
                  </a:lnTo>
                  <a:lnTo>
                    <a:pt x="299135" y="34359"/>
                  </a:lnTo>
                  <a:lnTo>
                    <a:pt x="299573" y="34159"/>
                  </a:lnTo>
                  <a:close/>
                </a:path>
                <a:path w="335279" h="265430">
                  <a:moveTo>
                    <a:pt x="220092" y="34049"/>
                  </a:moveTo>
                  <a:lnTo>
                    <a:pt x="220064" y="34256"/>
                  </a:lnTo>
                  <a:lnTo>
                    <a:pt x="220092" y="34049"/>
                  </a:lnTo>
                  <a:close/>
                </a:path>
                <a:path w="335279" h="265430">
                  <a:moveTo>
                    <a:pt x="259489" y="34049"/>
                  </a:moveTo>
                  <a:lnTo>
                    <a:pt x="259461" y="34256"/>
                  </a:lnTo>
                  <a:lnTo>
                    <a:pt x="259489" y="34049"/>
                  </a:lnTo>
                  <a:close/>
                </a:path>
                <a:path w="335279" h="265430">
                  <a:moveTo>
                    <a:pt x="298886" y="34049"/>
                  </a:moveTo>
                  <a:lnTo>
                    <a:pt x="298858" y="34256"/>
                  </a:lnTo>
                  <a:lnTo>
                    <a:pt x="298886" y="34049"/>
                  </a:lnTo>
                  <a:close/>
                </a:path>
                <a:path w="335279" h="265430">
                  <a:moveTo>
                    <a:pt x="328320" y="3416"/>
                  </a:moveTo>
                  <a:lnTo>
                    <a:pt x="328403" y="15338"/>
                  </a:lnTo>
                  <a:lnTo>
                    <a:pt x="334975" y="15316"/>
                  </a:lnTo>
                  <a:lnTo>
                    <a:pt x="334914" y="6667"/>
                  </a:lnTo>
                  <a:lnTo>
                    <a:pt x="331606" y="6667"/>
                  </a:lnTo>
                  <a:lnTo>
                    <a:pt x="328320" y="3416"/>
                  </a:lnTo>
                  <a:close/>
                </a:path>
                <a:path w="335279" h="265430">
                  <a:moveTo>
                    <a:pt x="334791" y="3273"/>
                  </a:moveTo>
                  <a:lnTo>
                    <a:pt x="6623" y="3272"/>
                  </a:lnTo>
                  <a:lnTo>
                    <a:pt x="6623" y="6568"/>
                  </a:lnTo>
                  <a:lnTo>
                    <a:pt x="18481" y="6667"/>
                  </a:lnTo>
                  <a:lnTo>
                    <a:pt x="328342" y="6667"/>
                  </a:lnTo>
                  <a:lnTo>
                    <a:pt x="328320" y="3416"/>
                  </a:lnTo>
                  <a:lnTo>
                    <a:pt x="334892" y="3416"/>
                  </a:lnTo>
                  <a:lnTo>
                    <a:pt x="334791" y="3273"/>
                  </a:lnTo>
                  <a:close/>
                </a:path>
                <a:path w="335279" h="265430">
                  <a:moveTo>
                    <a:pt x="334892" y="3416"/>
                  </a:moveTo>
                  <a:lnTo>
                    <a:pt x="328320" y="3416"/>
                  </a:lnTo>
                  <a:lnTo>
                    <a:pt x="331606" y="6667"/>
                  </a:lnTo>
                  <a:lnTo>
                    <a:pt x="334914" y="6667"/>
                  </a:lnTo>
                  <a:lnTo>
                    <a:pt x="334892" y="3416"/>
                  </a:lnTo>
                  <a:close/>
                </a:path>
                <a:path w="335279" h="265430">
                  <a:moveTo>
                    <a:pt x="6623" y="3272"/>
                  </a:moveTo>
                  <a:lnTo>
                    <a:pt x="3313" y="6540"/>
                  </a:lnTo>
                  <a:lnTo>
                    <a:pt x="6623" y="6568"/>
                  </a:lnTo>
                  <a:lnTo>
                    <a:pt x="6623" y="327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7819" y="2340436"/>
              <a:ext cx="144475" cy="1439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75125" y="2376423"/>
              <a:ext cx="93980" cy="85090"/>
            </a:xfrm>
            <a:custGeom>
              <a:avLst/>
              <a:gdLst/>
              <a:ahLst/>
              <a:cxnLst/>
              <a:rect l="l" t="t" r="r" b="b"/>
              <a:pathLst>
                <a:path w="93979" h="85089">
                  <a:moveTo>
                    <a:pt x="93586" y="78498"/>
                  </a:moveTo>
                  <a:lnTo>
                    <a:pt x="0" y="78498"/>
                  </a:lnTo>
                  <a:lnTo>
                    <a:pt x="0" y="85039"/>
                  </a:lnTo>
                  <a:lnTo>
                    <a:pt x="93586" y="85039"/>
                  </a:lnTo>
                  <a:lnTo>
                    <a:pt x="93586" y="78498"/>
                  </a:lnTo>
                  <a:close/>
                </a:path>
                <a:path w="93979" h="85089">
                  <a:moveTo>
                    <a:pt x="93586" y="52336"/>
                  </a:moveTo>
                  <a:lnTo>
                    <a:pt x="0" y="52336"/>
                  </a:lnTo>
                  <a:lnTo>
                    <a:pt x="0" y="58877"/>
                  </a:lnTo>
                  <a:lnTo>
                    <a:pt x="93586" y="58877"/>
                  </a:lnTo>
                  <a:lnTo>
                    <a:pt x="93586" y="52336"/>
                  </a:lnTo>
                  <a:close/>
                </a:path>
                <a:path w="93979" h="85089">
                  <a:moveTo>
                    <a:pt x="93586" y="26162"/>
                  </a:moveTo>
                  <a:lnTo>
                    <a:pt x="0" y="26162"/>
                  </a:lnTo>
                  <a:lnTo>
                    <a:pt x="0" y="32702"/>
                  </a:lnTo>
                  <a:lnTo>
                    <a:pt x="93586" y="32702"/>
                  </a:lnTo>
                  <a:lnTo>
                    <a:pt x="93586" y="26162"/>
                  </a:lnTo>
                  <a:close/>
                </a:path>
                <a:path w="93979" h="85089">
                  <a:moveTo>
                    <a:pt x="93586" y="0"/>
                  </a:moveTo>
                  <a:lnTo>
                    <a:pt x="0" y="0"/>
                  </a:lnTo>
                  <a:lnTo>
                    <a:pt x="0" y="6540"/>
                  </a:lnTo>
                  <a:lnTo>
                    <a:pt x="93586" y="6540"/>
                  </a:lnTo>
                  <a:lnTo>
                    <a:pt x="9358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5367" y="2871215"/>
              <a:ext cx="573024" cy="5867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03219" y="3290061"/>
            <a:ext cx="41655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v</a:t>
            </a:r>
            <a:r>
              <a:rPr sz="600" dirty="0">
                <a:latin typeface="Segoe UI Semibold"/>
                <a:cs typeface="Segoe UI Semibold"/>
              </a:rPr>
              <a:t>e</a:t>
            </a:r>
            <a:r>
              <a:rPr sz="600" spc="-5" dirty="0">
                <a:latin typeface="Segoe UI Semibold"/>
                <a:cs typeface="Segoe UI Semibold"/>
              </a:rPr>
              <a:t>n</a:t>
            </a:r>
            <a:r>
              <a:rPr sz="600" dirty="0">
                <a:latin typeface="Segoe UI Semibold"/>
                <a:cs typeface="Segoe UI Semibold"/>
              </a:rPr>
              <a:t>t H</a:t>
            </a:r>
            <a:r>
              <a:rPr sz="600" spc="-5" dirty="0">
                <a:latin typeface="Segoe UI Semibold"/>
                <a:cs typeface="Segoe UI Semibold"/>
              </a:rPr>
              <a:t>u</a:t>
            </a:r>
            <a:r>
              <a:rPr sz="600" dirty="0">
                <a:latin typeface="Segoe UI Semibold"/>
                <a:cs typeface="Segoe UI Semibold"/>
              </a:rPr>
              <a:t>bs</a:t>
            </a:r>
            <a:endParaRPr sz="600">
              <a:latin typeface="Segoe UI Semibold"/>
              <a:cs typeface="Segoe UI Semibold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5476" y="3398520"/>
            <a:ext cx="574547" cy="58674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15260" y="3817111"/>
            <a:ext cx="474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 Semibold"/>
                <a:cs typeface="Segoe UI Semibold"/>
              </a:rPr>
              <a:t>Blob</a:t>
            </a:r>
            <a:r>
              <a:rPr sz="600" spc="-35" dirty="0">
                <a:latin typeface="Segoe UI Semibold"/>
                <a:cs typeface="Segoe UI Semibold"/>
              </a:rPr>
              <a:t> </a:t>
            </a:r>
            <a:r>
              <a:rPr sz="600" spc="-5" dirty="0">
                <a:latin typeface="Segoe UI Semibold"/>
                <a:cs typeface="Segoe UI Semibold"/>
              </a:rPr>
              <a:t>Storage</a:t>
            </a:r>
            <a:endParaRPr sz="600">
              <a:latin typeface="Segoe UI Semibold"/>
              <a:cs typeface="Segoe UI Semibold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82302" y="2977895"/>
            <a:ext cx="1353820" cy="426720"/>
            <a:chOff x="982302" y="2977895"/>
            <a:chExt cx="1353820" cy="426720"/>
          </a:xfrm>
        </p:grpSpPr>
        <p:sp>
          <p:nvSpPr>
            <p:cNvPr id="49" name="object 49"/>
            <p:cNvSpPr/>
            <p:nvPr/>
          </p:nvSpPr>
          <p:spPr>
            <a:xfrm>
              <a:off x="1994915" y="2980575"/>
              <a:ext cx="341630" cy="391795"/>
            </a:xfrm>
            <a:custGeom>
              <a:avLst/>
              <a:gdLst/>
              <a:ahLst/>
              <a:cxnLst/>
              <a:rect l="l" t="t" r="r" b="b"/>
              <a:pathLst>
                <a:path w="341630" h="391795">
                  <a:moveTo>
                    <a:pt x="226813" y="52178"/>
                  </a:moveTo>
                  <a:lnTo>
                    <a:pt x="54699" y="52178"/>
                  </a:lnTo>
                  <a:lnTo>
                    <a:pt x="49484" y="57390"/>
                  </a:lnTo>
                  <a:lnTo>
                    <a:pt x="49484" y="386109"/>
                  </a:lnTo>
                  <a:lnTo>
                    <a:pt x="54699" y="391328"/>
                  </a:lnTo>
                  <a:lnTo>
                    <a:pt x="333729" y="391328"/>
                  </a:lnTo>
                  <a:lnTo>
                    <a:pt x="338939" y="386110"/>
                  </a:lnTo>
                  <a:lnTo>
                    <a:pt x="59915" y="386109"/>
                  </a:lnTo>
                  <a:lnTo>
                    <a:pt x="54699" y="380893"/>
                  </a:lnTo>
                  <a:lnTo>
                    <a:pt x="59915" y="380893"/>
                  </a:lnTo>
                  <a:lnTo>
                    <a:pt x="59915" y="62611"/>
                  </a:lnTo>
                  <a:lnTo>
                    <a:pt x="54699" y="62611"/>
                  </a:lnTo>
                  <a:lnTo>
                    <a:pt x="59915" y="57390"/>
                  </a:lnTo>
                  <a:lnTo>
                    <a:pt x="226813" y="57390"/>
                  </a:lnTo>
                  <a:lnTo>
                    <a:pt x="226813" y="52178"/>
                  </a:lnTo>
                  <a:close/>
                </a:path>
                <a:path w="341630" h="391795">
                  <a:moveTo>
                    <a:pt x="59915" y="380893"/>
                  </a:moveTo>
                  <a:lnTo>
                    <a:pt x="54699" y="380893"/>
                  </a:lnTo>
                  <a:lnTo>
                    <a:pt x="59915" y="386109"/>
                  </a:lnTo>
                  <a:lnTo>
                    <a:pt x="59915" y="380893"/>
                  </a:lnTo>
                  <a:close/>
                </a:path>
                <a:path w="341630" h="391795">
                  <a:moveTo>
                    <a:pt x="328510" y="380893"/>
                  </a:moveTo>
                  <a:lnTo>
                    <a:pt x="59915" y="380893"/>
                  </a:lnTo>
                  <a:lnTo>
                    <a:pt x="59915" y="386109"/>
                  </a:lnTo>
                  <a:lnTo>
                    <a:pt x="328510" y="386110"/>
                  </a:lnTo>
                  <a:lnTo>
                    <a:pt x="328510" y="380893"/>
                  </a:lnTo>
                  <a:close/>
                </a:path>
                <a:path w="341630" h="391795">
                  <a:moveTo>
                    <a:pt x="328509" y="161297"/>
                  </a:moveTo>
                  <a:lnTo>
                    <a:pt x="328510" y="386110"/>
                  </a:lnTo>
                  <a:lnTo>
                    <a:pt x="333729" y="380893"/>
                  </a:lnTo>
                  <a:lnTo>
                    <a:pt x="338939" y="380893"/>
                  </a:lnTo>
                  <a:lnTo>
                    <a:pt x="338939" y="166519"/>
                  </a:lnTo>
                  <a:lnTo>
                    <a:pt x="333729" y="166519"/>
                  </a:lnTo>
                  <a:lnTo>
                    <a:pt x="328509" y="161297"/>
                  </a:lnTo>
                  <a:close/>
                </a:path>
                <a:path w="341630" h="391795">
                  <a:moveTo>
                    <a:pt x="338939" y="380893"/>
                  </a:moveTo>
                  <a:lnTo>
                    <a:pt x="333729" y="380893"/>
                  </a:lnTo>
                  <a:lnTo>
                    <a:pt x="328510" y="386110"/>
                  </a:lnTo>
                  <a:lnTo>
                    <a:pt x="338939" y="386110"/>
                  </a:lnTo>
                  <a:lnTo>
                    <a:pt x="338939" y="380893"/>
                  </a:lnTo>
                  <a:close/>
                </a:path>
                <a:path w="341630" h="391795">
                  <a:moveTo>
                    <a:pt x="284178" y="0"/>
                  </a:moveTo>
                  <a:lnTo>
                    <a:pt x="2545" y="0"/>
                  </a:lnTo>
                  <a:lnTo>
                    <a:pt x="0" y="2543"/>
                  </a:lnTo>
                  <a:lnTo>
                    <a:pt x="0" y="339213"/>
                  </a:lnTo>
                  <a:lnTo>
                    <a:pt x="2545" y="341759"/>
                  </a:lnTo>
                  <a:lnTo>
                    <a:pt x="49484" y="341759"/>
                  </a:lnTo>
                  <a:lnTo>
                    <a:pt x="49484" y="336541"/>
                  </a:lnTo>
                  <a:lnTo>
                    <a:pt x="7760" y="336541"/>
                  </a:lnTo>
                  <a:lnTo>
                    <a:pt x="2545" y="331323"/>
                  </a:lnTo>
                  <a:lnTo>
                    <a:pt x="7760" y="331323"/>
                  </a:lnTo>
                  <a:lnTo>
                    <a:pt x="7760" y="10433"/>
                  </a:lnTo>
                  <a:lnTo>
                    <a:pt x="2545" y="10433"/>
                  </a:lnTo>
                  <a:lnTo>
                    <a:pt x="7760" y="5212"/>
                  </a:lnTo>
                  <a:lnTo>
                    <a:pt x="289397" y="5212"/>
                  </a:lnTo>
                  <a:lnTo>
                    <a:pt x="284178" y="0"/>
                  </a:lnTo>
                  <a:close/>
                </a:path>
                <a:path w="341630" h="391795">
                  <a:moveTo>
                    <a:pt x="7760" y="331323"/>
                  </a:moveTo>
                  <a:lnTo>
                    <a:pt x="2545" y="331323"/>
                  </a:lnTo>
                  <a:lnTo>
                    <a:pt x="7760" y="336541"/>
                  </a:lnTo>
                  <a:lnTo>
                    <a:pt x="7760" y="331323"/>
                  </a:lnTo>
                  <a:close/>
                </a:path>
                <a:path w="341630" h="391795">
                  <a:moveTo>
                    <a:pt x="49484" y="331323"/>
                  </a:moveTo>
                  <a:lnTo>
                    <a:pt x="7760" y="331323"/>
                  </a:lnTo>
                  <a:lnTo>
                    <a:pt x="7760" y="336541"/>
                  </a:lnTo>
                  <a:lnTo>
                    <a:pt x="49484" y="336541"/>
                  </a:lnTo>
                  <a:lnTo>
                    <a:pt x="49484" y="331323"/>
                  </a:lnTo>
                  <a:close/>
                </a:path>
                <a:path w="341630" h="391795">
                  <a:moveTo>
                    <a:pt x="276354" y="255668"/>
                  </a:moveTo>
                  <a:lnTo>
                    <a:pt x="88600" y="255668"/>
                  </a:lnTo>
                  <a:lnTo>
                    <a:pt x="88600" y="266102"/>
                  </a:lnTo>
                  <a:lnTo>
                    <a:pt x="276354" y="266102"/>
                  </a:lnTo>
                  <a:lnTo>
                    <a:pt x="276354" y="255668"/>
                  </a:lnTo>
                  <a:close/>
                </a:path>
                <a:path w="341630" h="391795">
                  <a:moveTo>
                    <a:pt x="276354" y="203490"/>
                  </a:moveTo>
                  <a:lnTo>
                    <a:pt x="88600" y="203490"/>
                  </a:lnTo>
                  <a:lnTo>
                    <a:pt x="88600" y="213924"/>
                  </a:lnTo>
                  <a:lnTo>
                    <a:pt x="276354" y="213924"/>
                  </a:lnTo>
                  <a:lnTo>
                    <a:pt x="276354" y="203490"/>
                  </a:lnTo>
                  <a:close/>
                </a:path>
                <a:path w="341630" h="391795">
                  <a:moveTo>
                    <a:pt x="335885" y="153919"/>
                  </a:moveTo>
                  <a:lnTo>
                    <a:pt x="328509" y="153919"/>
                  </a:lnTo>
                  <a:lnTo>
                    <a:pt x="328518" y="161306"/>
                  </a:lnTo>
                  <a:lnTo>
                    <a:pt x="333729" y="166519"/>
                  </a:lnTo>
                  <a:lnTo>
                    <a:pt x="338939" y="161306"/>
                  </a:lnTo>
                  <a:lnTo>
                    <a:pt x="338939" y="156974"/>
                  </a:lnTo>
                  <a:lnTo>
                    <a:pt x="335885" y="153919"/>
                  </a:lnTo>
                  <a:close/>
                </a:path>
                <a:path w="341630" h="391795">
                  <a:moveTo>
                    <a:pt x="338939" y="161306"/>
                  </a:moveTo>
                  <a:lnTo>
                    <a:pt x="333729" y="166519"/>
                  </a:lnTo>
                  <a:lnTo>
                    <a:pt x="338939" y="166519"/>
                  </a:lnTo>
                  <a:lnTo>
                    <a:pt x="338939" y="161306"/>
                  </a:lnTo>
                  <a:close/>
                </a:path>
                <a:path w="341630" h="391795">
                  <a:moveTo>
                    <a:pt x="200735" y="153919"/>
                  </a:moveTo>
                  <a:lnTo>
                    <a:pt x="88600" y="153918"/>
                  </a:lnTo>
                  <a:lnTo>
                    <a:pt x="88600" y="164352"/>
                  </a:lnTo>
                  <a:lnTo>
                    <a:pt x="200735" y="164352"/>
                  </a:lnTo>
                  <a:lnTo>
                    <a:pt x="200735" y="153919"/>
                  </a:lnTo>
                  <a:close/>
                </a:path>
                <a:path w="341630" h="391795">
                  <a:moveTo>
                    <a:pt x="232023" y="52178"/>
                  </a:moveTo>
                  <a:lnTo>
                    <a:pt x="226813" y="52178"/>
                  </a:lnTo>
                  <a:lnTo>
                    <a:pt x="226813" y="159140"/>
                  </a:lnTo>
                  <a:lnTo>
                    <a:pt x="232023" y="164352"/>
                  </a:lnTo>
                  <a:lnTo>
                    <a:pt x="328509" y="164353"/>
                  </a:lnTo>
                  <a:lnTo>
                    <a:pt x="328509" y="161297"/>
                  </a:lnTo>
                  <a:lnTo>
                    <a:pt x="326353" y="159140"/>
                  </a:lnTo>
                  <a:lnTo>
                    <a:pt x="237242" y="159140"/>
                  </a:lnTo>
                  <a:lnTo>
                    <a:pt x="232023" y="153919"/>
                  </a:lnTo>
                  <a:lnTo>
                    <a:pt x="237242" y="153919"/>
                  </a:lnTo>
                  <a:lnTo>
                    <a:pt x="237242" y="69990"/>
                  </a:lnTo>
                  <a:lnTo>
                    <a:pt x="228335" y="61079"/>
                  </a:lnTo>
                  <a:lnTo>
                    <a:pt x="237242" y="61079"/>
                  </a:lnTo>
                  <a:lnTo>
                    <a:pt x="237242" y="55233"/>
                  </a:lnTo>
                  <a:lnTo>
                    <a:pt x="235711" y="53701"/>
                  </a:lnTo>
                  <a:lnTo>
                    <a:pt x="232023" y="52178"/>
                  </a:lnTo>
                  <a:close/>
                </a:path>
                <a:path w="341630" h="391795">
                  <a:moveTo>
                    <a:pt x="338939" y="156974"/>
                  </a:moveTo>
                  <a:lnTo>
                    <a:pt x="338939" y="161306"/>
                  </a:lnTo>
                  <a:lnTo>
                    <a:pt x="341104" y="159140"/>
                  </a:lnTo>
                  <a:lnTo>
                    <a:pt x="338939" y="156974"/>
                  </a:lnTo>
                  <a:close/>
                </a:path>
                <a:path w="341630" h="391795">
                  <a:moveTo>
                    <a:pt x="278968" y="96977"/>
                  </a:moveTo>
                  <a:lnTo>
                    <a:pt x="278968" y="111734"/>
                  </a:lnTo>
                  <a:lnTo>
                    <a:pt x="328509" y="161297"/>
                  </a:lnTo>
                  <a:lnTo>
                    <a:pt x="328509" y="153919"/>
                  </a:lnTo>
                  <a:lnTo>
                    <a:pt x="335885" y="153919"/>
                  </a:lnTo>
                  <a:lnTo>
                    <a:pt x="294168" y="112183"/>
                  </a:lnTo>
                  <a:lnTo>
                    <a:pt x="289397" y="112183"/>
                  </a:lnTo>
                  <a:lnTo>
                    <a:pt x="289397" y="107411"/>
                  </a:lnTo>
                  <a:lnTo>
                    <a:pt x="278968" y="96977"/>
                  </a:lnTo>
                  <a:close/>
                </a:path>
                <a:path w="341630" h="391795">
                  <a:moveTo>
                    <a:pt x="237242" y="153919"/>
                  </a:moveTo>
                  <a:lnTo>
                    <a:pt x="232023" y="153919"/>
                  </a:lnTo>
                  <a:lnTo>
                    <a:pt x="237242" y="159140"/>
                  </a:lnTo>
                  <a:lnTo>
                    <a:pt x="237242" y="153919"/>
                  </a:lnTo>
                  <a:close/>
                </a:path>
                <a:path w="341630" h="391795">
                  <a:moveTo>
                    <a:pt x="321134" y="153919"/>
                  </a:moveTo>
                  <a:lnTo>
                    <a:pt x="237242" y="153919"/>
                  </a:lnTo>
                  <a:lnTo>
                    <a:pt x="237242" y="159140"/>
                  </a:lnTo>
                  <a:lnTo>
                    <a:pt x="326353" y="159140"/>
                  </a:lnTo>
                  <a:lnTo>
                    <a:pt x="321134" y="153919"/>
                  </a:lnTo>
                  <a:close/>
                </a:path>
                <a:path w="341630" h="391795">
                  <a:moveTo>
                    <a:pt x="338939" y="153919"/>
                  </a:moveTo>
                  <a:lnTo>
                    <a:pt x="335885" y="153919"/>
                  </a:lnTo>
                  <a:lnTo>
                    <a:pt x="338939" y="156974"/>
                  </a:lnTo>
                  <a:lnTo>
                    <a:pt x="338939" y="153919"/>
                  </a:lnTo>
                  <a:close/>
                </a:path>
                <a:path w="341630" h="391795">
                  <a:moveTo>
                    <a:pt x="200735" y="101741"/>
                  </a:moveTo>
                  <a:lnTo>
                    <a:pt x="88600" y="101740"/>
                  </a:lnTo>
                  <a:lnTo>
                    <a:pt x="88600" y="112183"/>
                  </a:lnTo>
                  <a:lnTo>
                    <a:pt x="200735" y="112183"/>
                  </a:lnTo>
                  <a:lnTo>
                    <a:pt x="200735" y="101741"/>
                  </a:lnTo>
                  <a:close/>
                </a:path>
                <a:path w="341630" h="391795">
                  <a:moveTo>
                    <a:pt x="278968" y="111734"/>
                  </a:moveTo>
                  <a:lnTo>
                    <a:pt x="278968" y="112183"/>
                  </a:lnTo>
                  <a:lnTo>
                    <a:pt x="279417" y="112183"/>
                  </a:lnTo>
                  <a:lnTo>
                    <a:pt x="278968" y="111734"/>
                  </a:lnTo>
                  <a:close/>
                </a:path>
                <a:path w="341630" h="391795">
                  <a:moveTo>
                    <a:pt x="289397" y="107411"/>
                  </a:moveTo>
                  <a:lnTo>
                    <a:pt x="289397" y="112183"/>
                  </a:lnTo>
                  <a:lnTo>
                    <a:pt x="294168" y="112183"/>
                  </a:lnTo>
                  <a:lnTo>
                    <a:pt x="289397" y="107411"/>
                  </a:lnTo>
                  <a:close/>
                </a:path>
                <a:path w="341630" h="391795">
                  <a:moveTo>
                    <a:pt x="237242" y="55233"/>
                  </a:moveTo>
                  <a:lnTo>
                    <a:pt x="237242" y="69990"/>
                  </a:lnTo>
                  <a:lnTo>
                    <a:pt x="278968" y="111734"/>
                  </a:lnTo>
                  <a:lnTo>
                    <a:pt x="278968" y="96977"/>
                  </a:lnTo>
                  <a:lnTo>
                    <a:pt x="237242" y="55233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278968" y="96977"/>
                  </a:lnTo>
                  <a:lnTo>
                    <a:pt x="289397" y="107411"/>
                  </a:lnTo>
                  <a:lnTo>
                    <a:pt x="289397" y="10434"/>
                  </a:lnTo>
                  <a:lnTo>
                    <a:pt x="28417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28335" y="61079"/>
                  </a:moveTo>
                  <a:lnTo>
                    <a:pt x="237242" y="69990"/>
                  </a:lnTo>
                  <a:lnTo>
                    <a:pt x="237242" y="62612"/>
                  </a:lnTo>
                  <a:lnTo>
                    <a:pt x="232023" y="62612"/>
                  </a:lnTo>
                  <a:lnTo>
                    <a:pt x="228335" y="61079"/>
                  </a:lnTo>
                  <a:close/>
                </a:path>
                <a:path w="341630" h="391795">
                  <a:moveTo>
                    <a:pt x="59915" y="57390"/>
                  </a:moveTo>
                  <a:lnTo>
                    <a:pt x="54699" y="62611"/>
                  </a:lnTo>
                  <a:lnTo>
                    <a:pt x="59915" y="62611"/>
                  </a:lnTo>
                  <a:lnTo>
                    <a:pt x="59915" y="57390"/>
                  </a:lnTo>
                  <a:close/>
                </a:path>
                <a:path w="341630" h="391795">
                  <a:moveTo>
                    <a:pt x="226813" y="57390"/>
                  </a:moveTo>
                  <a:lnTo>
                    <a:pt x="59915" y="57390"/>
                  </a:lnTo>
                  <a:lnTo>
                    <a:pt x="59915" y="62611"/>
                  </a:lnTo>
                  <a:lnTo>
                    <a:pt x="226813" y="62612"/>
                  </a:lnTo>
                  <a:lnTo>
                    <a:pt x="226813" y="57390"/>
                  </a:lnTo>
                  <a:close/>
                </a:path>
                <a:path w="341630" h="391795">
                  <a:moveTo>
                    <a:pt x="237242" y="61079"/>
                  </a:moveTo>
                  <a:lnTo>
                    <a:pt x="228335" y="61079"/>
                  </a:lnTo>
                  <a:lnTo>
                    <a:pt x="232023" y="62612"/>
                  </a:lnTo>
                  <a:lnTo>
                    <a:pt x="237242" y="62612"/>
                  </a:lnTo>
                  <a:lnTo>
                    <a:pt x="237242" y="61079"/>
                  </a:lnTo>
                  <a:close/>
                </a:path>
                <a:path w="341630" h="391795">
                  <a:moveTo>
                    <a:pt x="237242" y="52178"/>
                  </a:moveTo>
                  <a:lnTo>
                    <a:pt x="232023" y="52178"/>
                  </a:lnTo>
                  <a:lnTo>
                    <a:pt x="235711" y="53701"/>
                  </a:lnTo>
                  <a:lnTo>
                    <a:pt x="237242" y="55233"/>
                  </a:lnTo>
                  <a:lnTo>
                    <a:pt x="237242" y="52178"/>
                  </a:lnTo>
                  <a:close/>
                </a:path>
                <a:path w="341630" h="391795">
                  <a:moveTo>
                    <a:pt x="7760" y="5212"/>
                  </a:moveTo>
                  <a:lnTo>
                    <a:pt x="2545" y="10433"/>
                  </a:lnTo>
                  <a:lnTo>
                    <a:pt x="7760" y="10433"/>
                  </a:lnTo>
                  <a:lnTo>
                    <a:pt x="7760" y="5212"/>
                  </a:lnTo>
                  <a:close/>
                </a:path>
                <a:path w="341630" h="391795">
                  <a:moveTo>
                    <a:pt x="278968" y="5212"/>
                  </a:moveTo>
                  <a:lnTo>
                    <a:pt x="7760" y="5212"/>
                  </a:lnTo>
                  <a:lnTo>
                    <a:pt x="7760" y="10433"/>
                  </a:lnTo>
                  <a:lnTo>
                    <a:pt x="278968" y="10434"/>
                  </a:lnTo>
                  <a:lnTo>
                    <a:pt x="278968" y="5212"/>
                  </a:lnTo>
                  <a:close/>
                </a:path>
                <a:path w="341630" h="391795">
                  <a:moveTo>
                    <a:pt x="289397" y="5212"/>
                  </a:moveTo>
                  <a:lnTo>
                    <a:pt x="278968" y="5212"/>
                  </a:lnTo>
                  <a:lnTo>
                    <a:pt x="284178" y="10434"/>
                  </a:lnTo>
                  <a:lnTo>
                    <a:pt x="289397" y="10434"/>
                  </a:lnTo>
                  <a:lnTo>
                    <a:pt x="289397" y="521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2302" y="2977895"/>
              <a:ext cx="379306" cy="42672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2" name="object 5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649" y="89281"/>
              <a:ext cx="3216236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0010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Qu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(DQ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285113"/>
            <a:ext cx="10585450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333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Auto-scale compute nodes </a:t>
            </a:r>
            <a:r>
              <a:rPr sz="1400" b="1" spc="-5" dirty="0">
                <a:latin typeface="Segoe UI"/>
                <a:cs typeface="Segoe UI"/>
              </a:rPr>
              <a:t>(on-demand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spc="-10" dirty="0">
                <a:latin typeface="Segoe UI"/>
                <a:cs typeface="Segoe UI"/>
              </a:rPr>
              <a:t>preview, </a:t>
            </a:r>
            <a:r>
              <a:rPr sz="1400" b="1" spc="-5" dirty="0">
                <a:latin typeface="Segoe UI"/>
                <a:cs typeface="Segoe UI"/>
              </a:rPr>
              <a:t>provisioned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 </a:t>
            </a:r>
            <a:r>
              <a:rPr sz="1400" spc="-5" dirty="0">
                <a:latin typeface="Segoe UI"/>
                <a:cs typeface="Segoe UI"/>
              </a:rPr>
              <a:t>Instruct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underlying </a:t>
            </a:r>
            <a:r>
              <a:rPr sz="1400" dirty="0">
                <a:latin typeface="Segoe UI"/>
                <a:cs typeface="Segoe UI"/>
              </a:rPr>
              <a:t>fabric the </a:t>
            </a:r>
            <a:r>
              <a:rPr sz="1400" spc="-5" dirty="0">
                <a:latin typeface="Segoe UI"/>
                <a:cs typeface="Segoe UI"/>
              </a:rPr>
              <a:t>need </a:t>
            </a:r>
            <a:r>
              <a:rPr sz="1400" dirty="0">
                <a:latin typeface="Segoe UI"/>
                <a:cs typeface="Segoe UI"/>
              </a:rPr>
              <a:t>for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more </a:t>
            </a:r>
            <a:r>
              <a:rPr sz="1400" dirty="0">
                <a:latin typeface="Segoe UI"/>
                <a:cs typeface="Segoe UI"/>
              </a:rPr>
              <a:t>compute power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adjust </a:t>
            </a:r>
            <a:r>
              <a:rPr sz="1400" spc="-5" dirty="0">
                <a:latin typeface="Segoe UI"/>
                <a:cs typeface="Segoe UI"/>
              </a:rPr>
              <a:t>to </a:t>
            </a:r>
            <a:r>
              <a:rPr sz="1400" dirty="0">
                <a:latin typeface="Segoe UI"/>
                <a:cs typeface="Segoe UI"/>
              </a:rPr>
              <a:t>peaks during the </a:t>
            </a:r>
            <a:r>
              <a:rPr sz="1400" spc="-5" dirty="0">
                <a:latin typeface="Segoe UI"/>
                <a:cs typeface="Segoe UI"/>
              </a:rPr>
              <a:t>workload.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 compute </a:t>
            </a:r>
            <a:r>
              <a:rPr sz="140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granted, the </a:t>
            </a:r>
            <a:r>
              <a:rPr sz="1400" spc="-5" dirty="0">
                <a:latin typeface="Segoe UI"/>
                <a:cs typeface="Segoe UI"/>
              </a:rPr>
              <a:t>DQP will </a:t>
            </a:r>
            <a:r>
              <a:rPr sz="1400" dirty="0">
                <a:latin typeface="Segoe UI"/>
                <a:cs typeface="Segoe UI"/>
              </a:rPr>
              <a:t>re-distribute tasks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leveraging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compute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container.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in-flight tasks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previous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topology</a:t>
            </a:r>
            <a:r>
              <a:rPr sz="1400" dirty="0">
                <a:latin typeface="Segoe UI"/>
                <a:cs typeface="Segoe UI"/>
              </a:rPr>
              <a:t> continue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while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queries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get 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 compute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with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new </a:t>
            </a:r>
            <a:r>
              <a:rPr sz="1400" spc="-5" dirty="0">
                <a:latin typeface="Segoe UI"/>
                <a:cs typeface="Segoe UI"/>
              </a:rPr>
              <a:t>re-balancing</a:t>
            </a:r>
            <a:endParaRPr sz="1400">
              <a:latin typeface="Segoe UI"/>
              <a:cs typeface="Segoe UI"/>
            </a:endParaRPr>
          </a:p>
          <a:p>
            <a:pPr marL="299085" marR="393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Compute node </a:t>
            </a:r>
            <a:r>
              <a:rPr sz="1400" b="1" spc="-5" dirty="0">
                <a:latin typeface="Segoe UI"/>
                <a:cs typeface="Segoe UI"/>
              </a:rPr>
              <a:t>fault tolerance </a:t>
            </a:r>
            <a:r>
              <a:rPr sz="1400" b="1" dirty="0">
                <a:latin typeface="Segoe UI"/>
                <a:cs typeface="Segoe UI"/>
              </a:rPr>
              <a:t>(on-demand 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spc="-10" dirty="0">
                <a:latin typeface="Segoe UI"/>
                <a:cs typeface="Segoe UI"/>
              </a:rPr>
              <a:t>preview, </a:t>
            </a:r>
            <a:r>
              <a:rPr sz="1400" b="1" spc="-5" dirty="0">
                <a:latin typeface="Segoe UI"/>
                <a:cs typeface="Segoe UI"/>
              </a:rPr>
              <a:t>provisioned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 </a:t>
            </a:r>
            <a:r>
              <a:rPr sz="1400" spc="-10" dirty="0">
                <a:latin typeface="Segoe UI"/>
                <a:cs typeface="Segoe UI"/>
              </a:rPr>
              <a:t>Recover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faulty nodes </a:t>
            </a:r>
            <a:r>
              <a:rPr sz="1400" spc="-5" dirty="0">
                <a:latin typeface="Segoe UI"/>
                <a:cs typeface="Segoe UI"/>
              </a:rPr>
              <a:t>while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fails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DQP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re-schedules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faulted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through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remainder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healthy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topology</a:t>
            </a:r>
            <a:endParaRPr sz="1400">
              <a:latin typeface="Segoe UI"/>
              <a:cs typeface="Segoe UI"/>
            </a:endParaRPr>
          </a:p>
          <a:p>
            <a:pPr marL="299085" marR="1009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Compute</a:t>
            </a:r>
            <a:r>
              <a:rPr sz="1400" b="1" spc="-2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node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hot spot:</a:t>
            </a:r>
            <a:r>
              <a:rPr sz="1400" b="1" spc="-3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rebalance</a:t>
            </a:r>
            <a:r>
              <a:rPr sz="1400" b="1" spc="-1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queries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or </a:t>
            </a:r>
            <a:r>
              <a:rPr sz="1400" b="1" spc="-5" dirty="0">
                <a:latin typeface="Segoe UI"/>
                <a:cs typeface="Segoe UI"/>
              </a:rPr>
              <a:t>scale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out nodes</a:t>
            </a:r>
            <a:r>
              <a:rPr sz="1400" b="1" spc="2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(on-demand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</a:t>
            </a:r>
            <a:r>
              <a:rPr sz="1400" b="1" spc="-1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spc="-10" dirty="0">
                <a:latin typeface="Segoe UI"/>
                <a:cs typeface="Segoe UI"/>
              </a:rPr>
              <a:t>preview,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provisioned</a:t>
            </a:r>
            <a:r>
              <a:rPr sz="1400" b="1" spc="-4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Gen3)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detect hot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spots </a:t>
            </a:r>
            <a:r>
              <a:rPr sz="1400" spc="-5" dirty="0">
                <a:latin typeface="Segoe UI"/>
                <a:cs typeface="Segoe UI"/>
              </a:rPr>
              <a:t>in </a:t>
            </a:r>
            <a:r>
              <a:rPr sz="1400" dirty="0">
                <a:latin typeface="Segoe UI"/>
                <a:cs typeface="Segoe UI"/>
              </a:rPr>
              <a:t>the existing</a:t>
            </a:r>
            <a:r>
              <a:rPr sz="1400" spc="-10" dirty="0">
                <a:latin typeface="Segoe UI"/>
                <a:cs typeface="Segoe UI"/>
              </a:rPr>
              <a:t> topology.</a:t>
            </a:r>
            <a:r>
              <a:rPr sz="1400" spc="36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is,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overloaded</a:t>
            </a:r>
            <a:r>
              <a:rPr sz="1400" dirty="0">
                <a:latin typeface="Segoe UI"/>
                <a:cs typeface="Segoe UI"/>
              </a:rPr>
              <a:t> compute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due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skew.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advent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compute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node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because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of</a:t>
            </a:r>
            <a:r>
              <a:rPr sz="1400" spc="-5" dirty="0">
                <a:latin typeface="Segoe UI"/>
                <a:cs typeface="Segoe UI"/>
              </a:rPr>
              <a:t> skewed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DQP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 decide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re-schedule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some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tasks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assigned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node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amongst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others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load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less</a:t>
            </a:r>
            <a:endParaRPr sz="1400">
              <a:latin typeface="Segoe UI"/>
              <a:cs typeface="Segoe UI"/>
            </a:endParaRPr>
          </a:p>
          <a:p>
            <a:pPr marL="299085" marR="2730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dirty="0">
                <a:latin typeface="Segoe UI"/>
                <a:cs typeface="Segoe UI"/>
              </a:rPr>
              <a:t>Multi-master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cluster</a:t>
            </a:r>
            <a:r>
              <a:rPr sz="1400" b="1" spc="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(provisioned</a:t>
            </a:r>
            <a:r>
              <a:rPr sz="1400" b="1" spc="-3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 only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Gen3)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operate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over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same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shareable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relational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set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while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having </a:t>
            </a:r>
            <a:r>
              <a:rPr sz="1400" spc="-5" dirty="0">
                <a:latin typeface="Segoe UI"/>
                <a:cs typeface="Segoe UI"/>
              </a:rPr>
              <a:t>independent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clusters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those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various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Allows</a:t>
            </a:r>
            <a:r>
              <a:rPr sz="1400" dirty="0">
                <a:latin typeface="Segoe UI"/>
                <a:cs typeface="Segoe UI"/>
              </a:rPr>
              <a:t> for </a:t>
            </a:r>
            <a:r>
              <a:rPr sz="1400" spc="10" dirty="0">
                <a:latin typeface="Segoe UI"/>
                <a:cs typeface="Segoe UI"/>
              </a:rPr>
              <a:t>very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high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concurrency.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So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 </a:t>
            </a:r>
            <a:r>
              <a:rPr sz="1400" dirty="0">
                <a:latin typeface="Segoe UI"/>
                <a:cs typeface="Segoe UI"/>
              </a:rPr>
              <a:t>could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multiple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pools </a:t>
            </a:r>
            <a:r>
              <a:rPr sz="1400" spc="-5" dirty="0">
                <a:latin typeface="Segoe UI"/>
                <a:cs typeface="Segoe UI"/>
              </a:rPr>
              <a:t>all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accessing 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same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database.</a:t>
            </a:r>
            <a:r>
              <a:rPr sz="1400" spc="36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</a:t>
            </a:r>
            <a:r>
              <a:rPr sz="1400" spc="-10" dirty="0">
                <a:latin typeface="Segoe UI"/>
                <a:cs typeface="Segoe UI"/>
              </a:rPr>
              <a:t> are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tied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pool</a:t>
            </a:r>
            <a:endParaRPr sz="1400">
              <a:latin typeface="Segoe UI"/>
              <a:cs typeface="Segoe U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Segoe UI"/>
                <a:cs typeface="Segoe UI"/>
              </a:rPr>
              <a:t>Cross-database</a:t>
            </a:r>
            <a:r>
              <a:rPr sz="1400" b="1" spc="-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queries</a:t>
            </a:r>
            <a:r>
              <a:rPr sz="1400" b="1" spc="4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(provisioned</a:t>
            </a:r>
            <a:r>
              <a:rPr sz="1400" b="1" spc="-30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SQL</a:t>
            </a:r>
            <a:r>
              <a:rPr sz="1400" b="1" spc="15" dirty="0">
                <a:latin typeface="Segoe UI"/>
                <a:cs typeface="Segoe UI"/>
              </a:rPr>
              <a:t> </a:t>
            </a:r>
            <a:r>
              <a:rPr sz="1400" b="1" dirty="0">
                <a:latin typeface="Segoe UI"/>
                <a:cs typeface="Segoe UI"/>
              </a:rPr>
              <a:t>only</a:t>
            </a:r>
            <a:r>
              <a:rPr sz="1400" b="1" spc="10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in</a:t>
            </a:r>
            <a:r>
              <a:rPr sz="1400" b="1" spc="25" dirty="0">
                <a:latin typeface="Segoe UI"/>
                <a:cs typeface="Segoe UI"/>
              </a:rPr>
              <a:t> </a:t>
            </a:r>
            <a:r>
              <a:rPr sz="1400" b="1" spc="-5" dirty="0">
                <a:latin typeface="Segoe UI"/>
                <a:cs typeface="Segoe UI"/>
              </a:rPr>
              <a:t>Gen3)</a:t>
            </a:r>
            <a:r>
              <a:rPr sz="1400" b="1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query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specify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multiple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databases.</a:t>
            </a:r>
            <a:r>
              <a:rPr sz="1400" spc="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because</a:t>
            </a:r>
            <a:r>
              <a:rPr sz="1400" spc="5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in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pool.</a:t>
            </a:r>
            <a:r>
              <a:rPr sz="1400" spc="38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Rather,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each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pool </a:t>
            </a:r>
            <a:r>
              <a:rPr sz="1400" spc="-5" dirty="0">
                <a:latin typeface="Segoe UI"/>
                <a:cs typeface="Segoe UI"/>
              </a:rPr>
              <a:t>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metadata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databases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separate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sharable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layer</a:t>
            </a:r>
            <a:endParaRPr sz="1400">
              <a:latin typeface="Segoe UI"/>
              <a:cs typeface="Segoe UI"/>
            </a:endParaRPr>
          </a:p>
          <a:p>
            <a:pPr marL="299085" marR="7874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spc="10" dirty="0">
                <a:latin typeface="Segoe UI"/>
                <a:cs typeface="Segoe UI"/>
              </a:rPr>
              <a:t>Query </a:t>
            </a:r>
            <a:r>
              <a:rPr sz="1400" b="1" spc="-5" dirty="0">
                <a:latin typeface="Segoe UI"/>
                <a:cs typeface="Segoe UI"/>
              </a:rPr>
              <a:t>scheduler (provisioned </a:t>
            </a:r>
            <a:r>
              <a:rPr sz="1400" b="1" dirty="0">
                <a:latin typeface="Segoe UI"/>
                <a:cs typeface="Segoe UI"/>
              </a:rPr>
              <a:t>SQL only in Gen3) </a:t>
            </a:r>
            <a:r>
              <a:rPr sz="1400" dirty="0">
                <a:latin typeface="Segoe UI"/>
                <a:cs typeface="Segoe UI"/>
              </a:rPr>
              <a:t>– New way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spc="-5" dirty="0">
                <a:latin typeface="Segoe UI"/>
                <a:cs typeface="Segoe UI"/>
              </a:rPr>
              <a:t>executing </a:t>
            </a:r>
            <a:r>
              <a:rPr sz="1400" dirty="0">
                <a:latin typeface="Segoe UI"/>
                <a:cs typeface="Segoe UI"/>
              </a:rPr>
              <a:t>queries within the data warehouse using a </a:t>
            </a:r>
            <a:r>
              <a:rPr sz="1400" spc="-5" dirty="0">
                <a:latin typeface="Segoe UI"/>
                <a:cs typeface="Segoe UI"/>
              </a:rPr>
              <a:t>scheduler </a:t>
            </a:r>
            <a:r>
              <a:rPr sz="1400" dirty="0">
                <a:latin typeface="Segoe UI"/>
                <a:cs typeface="Segoe UI"/>
              </a:rPr>
              <a:t> 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resource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manager/estimator.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dirty="0">
                <a:latin typeface="Segoe UI"/>
                <a:cs typeface="Segoe UI"/>
              </a:rPr>
              <a:t> a</a:t>
            </a:r>
            <a:r>
              <a:rPr sz="1400" spc="10" dirty="0">
                <a:latin typeface="Segoe UI"/>
                <a:cs typeface="Segoe UI"/>
              </a:rPr>
              <a:t> query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submitted,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estimates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many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resources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needed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complete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request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schedules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(and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importance/isolation).</a:t>
            </a:r>
            <a:r>
              <a:rPr sz="1400" spc="36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completely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remove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need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5" dirty="0">
                <a:latin typeface="Segoe UI"/>
                <a:cs typeface="Segoe UI"/>
              </a:rPr>
              <a:t> concurrency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limits.</a:t>
            </a:r>
            <a:r>
              <a:rPr sz="1400" spc="38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15" dirty="0">
                <a:latin typeface="Segoe UI"/>
                <a:cs typeface="Segoe UI"/>
              </a:rPr>
              <a:t>how 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Server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today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605" y="3509009"/>
            <a:ext cx="4780915" cy="2641600"/>
          </a:xfrm>
          <a:custGeom>
            <a:avLst/>
            <a:gdLst/>
            <a:ahLst/>
            <a:cxnLst/>
            <a:rect l="l" t="t" r="r" b="b"/>
            <a:pathLst>
              <a:path w="4780915" h="2641600">
                <a:moveTo>
                  <a:pt x="4018788" y="1159764"/>
                </a:moveTo>
                <a:lnTo>
                  <a:pt x="4018788" y="1147121"/>
                </a:lnTo>
                <a:lnTo>
                  <a:pt x="4018788" y="1133014"/>
                </a:lnTo>
                <a:lnTo>
                  <a:pt x="4018788" y="1118883"/>
                </a:lnTo>
                <a:lnTo>
                  <a:pt x="4018788" y="1106170"/>
                </a:lnTo>
                <a:lnTo>
                  <a:pt x="4017791" y="1062634"/>
                </a:lnTo>
                <a:lnTo>
                  <a:pt x="4014825" y="1019532"/>
                </a:lnTo>
                <a:lnTo>
                  <a:pt x="4009926" y="976895"/>
                </a:lnTo>
                <a:lnTo>
                  <a:pt x="4003130" y="934752"/>
                </a:lnTo>
                <a:lnTo>
                  <a:pt x="3994475" y="893134"/>
                </a:lnTo>
                <a:lnTo>
                  <a:pt x="3983995" y="852071"/>
                </a:lnTo>
                <a:lnTo>
                  <a:pt x="3971728" y="811594"/>
                </a:lnTo>
                <a:lnTo>
                  <a:pt x="3957710" y="771733"/>
                </a:lnTo>
                <a:lnTo>
                  <a:pt x="3941977" y="732519"/>
                </a:lnTo>
                <a:lnTo>
                  <a:pt x="3924566" y="693982"/>
                </a:lnTo>
                <a:lnTo>
                  <a:pt x="3905513" y="656152"/>
                </a:lnTo>
                <a:lnTo>
                  <a:pt x="3884855" y="619060"/>
                </a:lnTo>
                <a:lnTo>
                  <a:pt x="3862627" y="582735"/>
                </a:lnTo>
                <a:lnTo>
                  <a:pt x="3838866" y="547210"/>
                </a:lnTo>
                <a:lnTo>
                  <a:pt x="3813609" y="512513"/>
                </a:lnTo>
                <a:lnTo>
                  <a:pt x="3786892" y="478675"/>
                </a:lnTo>
                <a:lnTo>
                  <a:pt x="3758750" y="445726"/>
                </a:lnTo>
                <a:lnTo>
                  <a:pt x="3729222" y="413698"/>
                </a:lnTo>
                <a:lnTo>
                  <a:pt x="3698342" y="382620"/>
                </a:lnTo>
                <a:lnTo>
                  <a:pt x="3666148" y="352523"/>
                </a:lnTo>
                <a:lnTo>
                  <a:pt x="3632676" y="323437"/>
                </a:lnTo>
                <a:lnTo>
                  <a:pt x="3597961" y="295392"/>
                </a:lnTo>
                <a:lnTo>
                  <a:pt x="3562041" y="268419"/>
                </a:lnTo>
                <a:lnTo>
                  <a:pt x="3524952" y="242549"/>
                </a:lnTo>
                <a:lnTo>
                  <a:pt x="3486730" y="217811"/>
                </a:lnTo>
                <a:lnTo>
                  <a:pt x="3447412" y="194236"/>
                </a:lnTo>
                <a:lnTo>
                  <a:pt x="3407033" y="171854"/>
                </a:lnTo>
                <a:lnTo>
                  <a:pt x="3365631" y="150697"/>
                </a:lnTo>
                <a:lnTo>
                  <a:pt x="3323242" y="130793"/>
                </a:lnTo>
                <a:lnTo>
                  <a:pt x="3279901" y="112174"/>
                </a:lnTo>
                <a:lnTo>
                  <a:pt x="3235646" y="94870"/>
                </a:lnTo>
                <a:lnTo>
                  <a:pt x="3190513" y="78911"/>
                </a:lnTo>
                <a:lnTo>
                  <a:pt x="3144537" y="64328"/>
                </a:lnTo>
                <a:lnTo>
                  <a:pt x="3097757" y="51151"/>
                </a:lnTo>
                <a:lnTo>
                  <a:pt x="3050207" y="39411"/>
                </a:lnTo>
                <a:lnTo>
                  <a:pt x="3001924" y="29137"/>
                </a:lnTo>
                <a:lnTo>
                  <a:pt x="2952945" y="20360"/>
                </a:lnTo>
                <a:lnTo>
                  <a:pt x="2903306" y="13112"/>
                </a:lnTo>
                <a:lnTo>
                  <a:pt x="2853043" y="7421"/>
                </a:lnTo>
                <a:lnTo>
                  <a:pt x="2802193" y="3318"/>
                </a:lnTo>
                <a:lnTo>
                  <a:pt x="2750792" y="834"/>
                </a:lnTo>
                <a:lnTo>
                  <a:pt x="2698877" y="0"/>
                </a:lnTo>
                <a:lnTo>
                  <a:pt x="2644160" y="948"/>
                </a:lnTo>
                <a:lnTo>
                  <a:pt x="2590011" y="3768"/>
                </a:lnTo>
                <a:lnTo>
                  <a:pt x="2536473" y="8418"/>
                </a:lnTo>
                <a:lnTo>
                  <a:pt x="2483590" y="14860"/>
                </a:lnTo>
                <a:lnTo>
                  <a:pt x="2431405" y="23055"/>
                </a:lnTo>
                <a:lnTo>
                  <a:pt x="2379962" y="32961"/>
                </a:lnTo>
                <a:lnTo>
                  <a:pt x="2329303" y="44540"/>
                </a:lnTo>
                <a:lnTo>
                  <a:pt x="2279473" y="57752"/>
                </a:lnTo>
                <a:lnTo>
                  <a:pt x="2230515" y="72557"/>
                </a:lnTo>
                <a:lnTo>
                  <a:pt x="2182472" y="88916"/>
                </a:lnTo>
                <a:lnTo>
                  <a:pt x="2135388" y="106789"/>
                </a:lnTo>
                <a:lnTo>
                  <a:pt x="2089306" y="126136"/>
                </a:lnTo>
                <a:lnTo>
                  <a:pt x="2044270" y="146918"/>
                </a:lnTo>
                <a:lnTo>
                  <a:pt x="2000323" y="169095"/>
                </a:lnTo>
                <a:lnTo>
                  <a:pt x="1957508" y="192627"/>
                </a:lnTo>
                <a:lnTo>
                  <a:pt x="1915870" y="217475"/>
                </a:lnTo>
                <a:lnTo>
                  <a:pt x="1875451" y="243599"/>
                </a:lnTo>
                <a:lnTo>
                  <a:pt x="1836295" y="270960"/>
                </a:lnTo>
                <a:lnTo>
                  <a:pt x="1798445" y="299518"/>
                </a:lnTo>
                <a:lnTo>
                  <a:pt x="1761946" y="329232"/>
                </a:lnTo>
                <a:lnTo>
                  <a:pt x="1726839" y="360064"/>
                </a:lnTo>
                <a:lnTo>
                  <a:pt x="1693170" y="391975"/>
                </a:lnTo>
                <a:lnTo>
                  <a:pt x="1660980" y="424923"/>
                </a:lnTo>
                <a:lnTo>
                  <a:pt x="1630314" y="458870"/>
                </a:lnTo>
                <a:lnTo>
                  <a:pt x="1601216" y="493775"/>
                </a:lnTo>
                <a:lnTo>
                  <a:pt x="1553704" y="473647"/>
                </a:lnTo>
                <a:lnTo>
                  <a:pt x="1504620" y="456066"/>
                </a:lnTo>
                <a:lnTo>
                  <a:pt x="1454038" y="441234"/>
                </a:lnTo>
                <a:lnTo>
                  <a:pt x="1402035" y="429350"/>
                </a:lnTo>
                <a:lnTo>
                  <a:pt x="1348685" y="420614"/>
                </a:lnTo>
                <a:lnTo>
                  <a:pt x="1294065" y="415225"/>
                </a:lnTo>
                <a:lnTo>
                  <a:pt x="1238250" y="413384"/>
                </a:lnTo>
                <a:lnTo>
                  <a:pt x="1185849" y="414790"/>
                </a:lnTo>
                <a:lnTo>
                  <a:pt x="1134530" y="418966"/>
                </a:lnTo>
                <a:lnTo>
                  <a:pt x="1084368" y="425849"/>
                </a:lnTo>
                <a:lnTo>
                  <a:pt x="1035438" y="435380"/>
                </a:lnTo>
                <a:lnTo>
                  <a:pt x="987816" y="447495"/>
                </a:lnTo>
                <a:lnTo>
                  <a:pt x="941578" y="462134"/>
                </a:lnTo>
                <a:lnTo>
                  <a:pt x="896797" y="479234"/>
                </a:lnTo>
                <a:lnTo>
                  <a:pt x="853549" y="498734"/>
                </a:lnTo>
                <a:lnTo>
                  <a:pt x="811910" y="520572"/>
                </a:lnTo>
                <a:lnTo>
                  <a:pt x="767089" y="547590"/>
                </a:lnTo>
                <a:lnTo>
                  <a:pt x="724830" y="577315"/>
                </a:lnTo>
                <a:lnTo>
                  <a:pt x="685285" y="609602"/>
                </a:lnTo>
                <a:lnTo>
                  <a:pt x="648600" y="644304"/>
                </a:lnTo>
                <a:lnTo>
                  <a:pt x="614925" y="681274"/>
                </a:lnTo>
                <a:lnTo>
                  <a:pt x="584409" y="720367"/>
                </a:lnTo>
                <a:lnTo>
                  <a:pt x="557200" y="761436"/>
                </a:lnTo>
                <a:lnTo>
                  <a:pt x="533447" y="804334"/>
                </a:lnTo>
                <a:lnTo>
                  <a:pt x="513299" y="848915"/>
                </a:lnTo>
                <a:lnTo>
                  <a:pt x="496904" y="895033"/>
                </a:lnTo>
                <a:lnTo>
                  <a:pt x="484412" y="942542"/>
                </a:lnTo>
                <a:lnTo>
                  <a:pt x="475970" y="991295"/>
                </a:lnTo>
                <a:lnTo>
                  <a:pt x="471728" y="1041145"/>
                </a:lnTo>
                <a:lnTo>
                  <a:pt x="428092" y="1066283"/>
                </a:lnTo>
                <a:lnTo>
                  <a:pt x="386051" y="1093317"/>
                </a:lnTo>
                <a:lnTo>
                  <a:pt x="345693" y="1122170"/>
                </a:lnTo>
                <a:lnTo>
                  <a:pt x="307105" y="1152766"/>
                </a:lnTo>
                <a:lnTo>
                  <a:pt x="270373" y="1185026"/>
                </a:lnTo>
                <a:lnTo>
                  <a:pt x="235586" y="1218875"/>
                </a:lnTo>
                <a:lnTo>
                  <a:pt x="202831" y="1254235"/>
                </a:lnTo>
                <a:lnTo>
                  <a:pt x="172194" y="1291029"/>
                </a:lnTo>
                <a:lnTo>
                  <a:pt x="143764" y="1329180"/>
                </a:lnTo>
                <a:lnTo>
                  <a:pt x="117627" y="1368610"/>
                </a:lnTo>
                <a:lnTo>
                  <a:pt x="93870" y="1409243"/>
                </a:lnTo>
                <a:lnTo>
                  <a:pt x="72582" y="1451001"/>
                </a:lnTo>
                <a:lnTo>
                  <a:pt x="53849" y="1493808"/>
                </a:lnTo>
                <a:lnTo>
                  <a:pt x="37759" y="1537586"/>
                </a:lnTo>
                <a:lnTo>
                  <a:pt x="24398" y="1582258"/>
                </a:lnTo>
                <a:lnTo>
                  <a:pt x="13855" y="1627748"/>
                </a:lnTo>
                <a:lnTo>
                  <a:pt x="6216" y="1673977"/>
                </a:lnTo>
                <a:lnTo>
                  <a:pt x="1568" y="1720869"/>
                </a:lnTo>
                <a:lnTo>
                  <a:pt x="0" y="1768348"/>
                </a:lnTo>
                <a:lnTo>
                  <a:pt x="1334" y="1813228"/>
                </a:lnTo>
                <a:lnTo>
                  <a:pt x="5296" y="1857496"/>
                </a:lnTo>
                <a:lnTo>
                  <a:pt x="11820" y="1901101"/>
                </a:lnTo>
                <a:lnTo>
                  <a:pt x="20842" y="1943990"/>
                </a:lnTo>
                <a:lnTo>
                  <a:pt x="32297" y="1986114"/>
                </a:lnTo>
                <a:lnTo>
                  <a:pt x="46120" y="2027421"/>
                </a:lnTo>
                <a:lnTo>
                  <a:pt x="62248" y="2067860"/>
                </a:lnTo>
                <a:lnTo>
                  <a:pt x="80615" y="2107381"/>
                </a:lnTo>
                <a:lnTo>
                  <a:pt x="101158" y="2145931"/>
                </a:lnTo>
                <a:lnTo>
                  <a:pt x="123811" y="2183461"/>
                </a:lnTo>
                <a:lnTo>
                  <a:pt x="148511" y="2219918"/>
                </a:lnTo>
                <a:lnTo>
                  <a:pt x="175192" y="2255253"/>
                </a:lnTo>
                <a:lnTo>
                  <a:pt x="203790" y="2289414"/>
                </a:lnTo>
                <a:lnTo>
                  <a:pt x="234240" y="2322350"/>
                </a:lnTo>
                <a:lnTo>
                  <a:pt x="266479" y="2354010"/>
                </a:lnTo>
                <a:lnTo>
                  <a:pt x="300441" y="2384342"/>
                </a:lnTo>
                <a:lnTo>
                  <a:pt x="336062" y="2413297"/>
                </a:lnTo>
                <a:lnTo>
                  <a:pt x="373278" y="2440823"/>
                </a:lnTo>
                <a:lnTo>
                  <a:pt x="412023" y="2466868"/>
                </a:lnTo>
                <a:lnTo>
                  <a:pt x="452234" y="2491383"/>
                </a:lnTo>
                <a:lnTo>
                  <a:pt x="493846" y="2514315"/>
                </a:lnTo>
                <a:lnTo>
                  <a:pt x="536795" y="2535615"/>
                </a:lnTo>
                <a:lnTo>
                  <a:pt x="581015" y="2555230"/>
                </a:lnTo>
                <a:lnTo>
                  <a:pt x="626442" y="2573109"/>
                </a:lnTo>
                <a:lnTo>
                  <a:pt x="673013" y="2589203"/>
                </a:lnTo>
                <a:lnTo>
                  <a:pt x="720662" y="2603459"/>
                </a:lnTo>
                <a:lnTo>
                  <a:pt x="769324" y="2615827"/>
                </a:lnTo>
                <a:lnTo>
                  <a:pt x="818936" y="2626256"/>
                </a:lnTo>
                <a:lnTo>
                  <a:pt x="869433" y="2634694"/>
                </a:lnTo>
                <a:lnTo>
                  <a:pt x="920750" y="2641091"/>
                </a:lnTo>
                <a:lnTo>
                  <a:pt x="949328" y="2641091"/>
                </a:lnTo>
                <a:lnTo>
                  <a:pt x="979170" y="2641091"/>
                </a:lnTo>
                <a:lnTo>
                  <a:pt x="3891788" y="2641091"/>
                </a:lnTo>
                <a:lnTo>
                  <a:pt x="3944365" y="2639038"/>
                </a:lnTo>
                <a:lnTo>
                  <a:pt x="3996097" y="2634563"/>
                </a:lnTo>
                <a:lnTo>
                  <a:pt x="4046905" y="2627736"/>
                </a:lnTo>
                <a:lnTo>
                  <a:pt x="4096707" y="2618627"/>
                </a:lnTo>
                <a:lnTo>
                  <a:pt x="4145423" y="2607304"/>
                </a:lnTo>
                <a:lnTo>
                  <a:pt x="4192972" y="2593836"/>
                </a:lnTo>
                <a:lnTo>
                  <a:pt x="4239273" y="2578293"/>
                </a:lnTo>
                <a:lnTo>
                  <a:pt x="4284247" y="2560743"/>
                </a:lnTo>
                <a:lnTo>
                  <a:pt x="4327812" y="2541255"/>
                </a:lnTo>
                <a:lnTo>
                  <a:pt x="4369889" y="2519900"/>
                </a:lnTo>
                <a:lnTo>
                  <a:pt x="4410395" y="2496744"/>
                </a:lnTo>
                <a:lnTo>
                  <a:pt x="4449252" y="2471859"/>
                </a:lnTo>
                <a:lnTo>
                  <a:pt x="4486377" y="2445312"/>
                </a:lnTo>
                <a:lnTo>
                  <a:pt x="4521692" y="2417173"/>
                </a:lnTo>
                <a:lnTo>
                  <a:pt x="4555114" y="2387511"/>
                </a:lnTo>
                <a:lnTo>
                  <a:pt x="4586564" y="2356395"/>
                </a:lnTo>
                <a:lnTo>
                  <a:pt x="4615961" y="2323893"/>
                </a:lnTo>
                <a:lnTo>
                  <a:pt x="4643225" y="2290076"/>
                </a:lnTo>
                <a:lnTo>
                  <a:pt x="4668274" y="2255011"/>
                </a:lnTo>
                <a:lnTo>
                  <a:pt x="4691028" y="2218769"/>
                </a:lnTo>
                <a:lnTo>
                  <a:pt x="4711408" y="2181418"/>
                </a:lnTo>
                <a:lnTo>
                  <a:pt x="4729331" y="2143027"/>
                </a:lnTo>
                <a:lnTo>
                  <a:pt x="4744718" y="2103665"/>
                </a:lnTo>
                <a:lnTo>
                  <a:pt x="4757488" y="2063402"/>
                </a:lnTo>
                <a:lnTo>
                  <a:pt x="4767561" y="2022306"/>
                </a:lnTo>
                <a:lnTo>
                  <a:pt x="4774855" y="1980446"/>
                </a:lnTo>
                <a:lnTo>
                  <a:pt x="4779291" y="1937892"/>
                </a:lnTo>
                <a:lnTo>
                  <a:pt x="4780788" y="1894713"/>
                </a:lnTo>
                <a:lnTo>
                  <a:pt x="4779213" y="1850019"/>
                </a:lnTo>
                <a:lnTo>
                  <a:pt x="4774549" y="1806025"/>
                </a:lnTo>
                <a:lnTo>
                  <a:pt x="4766884" y="1762807"/>
                </a:lnTo>
                <a:lnTo>
                  <a:pt x="4756307" y="1720439"/>
                </a:lnTo>
                <a:lnTo>
                  <a:pt x="4742907" y="1678996"/>
                </a:lnTo>
                <a:lnTo>
                  <a:pt x="4726772" y="1638554"/>
                </a:lnTo>
                <a:lnTo>
                  <a:pt x="4707992" y="1599186"/>
                </a:lnTo>
                <a:lnTo>
                  <a:pt x="4686655" y="1560967"/>
                </a:lnTo>
                <a:lnTo>
                  <a:pt x="4662850" y="1523974"/>
                </a:lnTo>
                <a:lnTo>
                  <a:pt x="4636666" y="1488280"/>
                </a:lnTo>
                <a:lnTo>
                  <a:pt x="4608191" y="1453961"/>
                </a:lnTo>
                <a:lnTo>
                  <a:pt x="4577515" y="1421091"/>
                </a:lnTo>
                <a:lnTo>
                  <a:pt x="4544726" y="1389745"/>
                </a:lnTo>
                <a:lnTo>
                  <a:pt x="4509913" y="1359999"/>
                </a:lnTo>
                <a:lnTo>
                  <a:pt x="4473165" y="1331927"/>
                </a:lnTo>
                <a:lnTo>
                  <a:pt x="4434571" y="1305604"/>
                </a:lnTo>
                <a:lnTo>
                  <a:pt x="4394219" y="1281105"/>
                </a:lnTo>
                <a:lnTo>
                  <a:pt x="4352198" y="1258504"/>
                </a:lnTo>
                <a:lnTo>
                  <a:pt x="4308597" y="1237878"/>
                </a:lnTo>
                <a:lnTo>
                  <a:pt x="4263505" y="1219300"/>
                </a:lnTo>
                <a:lnTo>
                  <a:pt x="4217011" y="1202846"/>
                </a:lnTo>
                <a:lnTo>
                  <a:pt x="4169204" y="1188590"/>
                </a:lnTo>
                <a:lnTo>
                  <a:pt x="4120171" y="1176608"/>
                </a:lnTo>
                <a:lnTo>
                  <a:pt x="4070003" y="1166974"/>
                </a:lnTo>
                <a:lnTo>
                  <a:pt x="4018788" y="1159764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0301" y="4839157"/>
            <a:ext cx="1419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Synapse Analytics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8020" y="4839157"/>
            <a:ext cx="318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5366" y="5833973"/>
            <a:ext cx="590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Audit</a:t>
            </a:r>
            <a:r>
              <a:rPr sz="1000" spc="-5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6642" y="5862624"/>
            <a:ext cx="1029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Threat</a:t>
            </a:r>
            <a:r>
              <a:rPr sz="1000" spc="2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Detection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4666" y="3375405"/>
            <a:ext cx="6249035" cy="2419350"/>
            <a:chOff x="1264666" y="3375405"/>
            <a:chExt cx="6249035" cy="2419350"/>
          </a:xfrm>
        </p:grpSpPr>
        <p:sp>
          <p:nvSpPr>
            <p:cNvPr id="8" name="object 8"/>
            <p:cNvSpPr/>
            <p:nvPr/>
          </p:nvSpPr>
          <p:spPr>
            <a:xfrm>
              <a:off x="3698748" y="5335523"/>
              <a:ext cx="364490" cy="451484"/>
            </a:xfrm>
            <a:custGeom>
              <a:avLst/>
              <a:gdLst/>
              <a:ahLst/>
              <a:cxnLst/>
              <a:rect l="l" t="t" r="r" b="b"/>
              <a:pathLst>
                <a:path w="364489" h="451485">
                  <a:moveTo>
                    <a:pt x="164591" y="451103"/>
                  </a:moveTo>
                  <a:lnTo>
                    <a:pt x="69437" y="451103"/>
                  </a:lnTo>
                  <a:lnTo>
                    <a:pt x="20574" y="451103"/>
                  </a:lnTo>
                  <a:lnTo>
                    <a:pt x="2571" y="451103"/>
                  </a:lnTo>
                  <a:lnTo>
                    <a:pt x="0" y="451103"/>
                  </a:lnTo>
                  <a:lnTo>
                    <a:pt x="0" y="190309"/>
                  </a:lnTo>
                  <a:lnTo>
                    <a:pt x="0" y="56387"/>
                  </a:lnTo>
                  <a:lnTo>
                    <a:pt x="0" y="7048"/>
                  </a:lnTo>
                  <a:lnTo>
                    <a:pt x="0" y="0"/>
                  </a:lnTo>
                  <a:lnTo>
                    <a:pt x="156755" y="0"/>
                  </a:lnTo>
                  <a:lnTo>
                    <a:pt x="237251" y="0"/>
                  </a:lnTo>
                  <a:lnTo>
                    <a:pt x="266908" y="0"/>
                  </a:lnTo>
                  <a:lnTo>
                    <a:pt x="271144" y="0"/>
                  </a:lnTo>
                  <a:lnTo>
                    <a:pt x="271144" y="107122"/>
                  </a:lnTo>
                  <a:lnTo>
                    <a:pt x="271144" y="162131"/>
                  </a:lnTo>
                  <a:lnTo>
                    <a:pt x="271144" y="182397"/>
                  </a:lnTo>
                  <a:lnTo>
                    <a:pt x="271144" y="185292"/>
                  </a:lnTo>
                </a:path>
                <a:path w="364489" h="451485">
                  <a:moveTo>
                    <a:pt x="364236" y="328929"/>
                  </a:moveTo>
                  <a:lnTo>
                    <a:pt x="274514" y="328929"/>
                  </a:lnTo>
                  <a:lnTo>
                    <a:pt x="228441" y="328929"/>
                  </a:lnTo>
                  <a:lnTo>
                    <a:pt x="211466" y="328929"/>
                  </a:lnTo>
                  <a:lnTo>
                    <a:pt x="209041" y="328929"/>
                  </a:lnTo>
                  <a:lnTo>
                    <a:pt x="209041" y="399561"/>
                  </a:lnTo>
                  <a:lnTo>
                    <a:pt x="209041" y="435832"/>
                  </a:lnTo>
                  <a:lnTo>
                    <a:pt x="209041" y="449195"/>
                  </a:lnTo>
                  <a:lnTo>
                    <a:pt x="209041" y="451103"/>
                  </a:lnTo>
                  <a:lnTo>
                    <a:pt x="298763" y="451103"/>
                  </a:lnTo>
                  <a:lnTo>
                    <a:pt x="344836" y="451103"/>
                  </a:lnTo>
                  <a:lnTo>
                    <a:pt x="361811" y="451103"/>
                  </a:lnTo>
                  <a:lnTo>
                    <a:pt x="364236" y="451103"/>
                  </a:lnTo>
                  <a:lnTo>
                    <a:pt x="364236" y="328929"/>
                  </a:lnTo>
                  <a:close/>
                </a:path>
                <a:path w="364489" h="451485">
                  <a:moveTo>
                    <a:pt x="330453" y="328929"/>
                  </a:moveTo>
                  <a:lnTo>
                    <a:pt x="330453" y="302542"/>
                  </a:lnTo>
                  <a:lnTo>
                    <a:pt x="330453" y="288991"/>
                  </a:lnTo>
                  <a:lnTo>
                    <a:pt x="330453" y="283999"/>
                  </a:lnTo>
                  <a:lnTo>
                    <a:pt x="330453" y="283286"/>
                  </a:lnTo>
                  <a:lnTo>
                    <a:pt x="326941" y="266371"/>
                  </a:lnTo>
                  <a:lnTo>
                    <a:pt x="317500" y="252722"/>
                  </a:lnTo>
                  <a:lnTo>
                    <a:pt x="303772" y="243604"/>
                  </a:lnTo>
                  <a:lnTo>
                    <a:pt x="287400" y="240284"/>
                  </a:lnTo>
                  <a:lnTo>
                    <a:pt x="270367" y="243604"/>
                  </a:lnTo>
                  <a:lnTo>
                    <a:pt x="256666" y="252722"/>
                  </a:lnTo>
                  <a:lnTo>
                    <a:pt x="247538" y="266371"/>
                  </a:lnTo>
                  <a:lnTo>
                    <a:pt x="244221" y="283286"/>
                  </a:lnTo>
                  <a:lnTo>
                    <a:pt x="244221" y="309674"/>
                  </a:lnTo>
                  <a:lnTo>
                    <a:pt x="244221" y="323224"/>
                  </a:lnTo>
                  <a:lnTo>
                    <a:pt x="244221" y="328216"/>
                  </a:lnTo>
                  <a:lnTo>
                    <a:pt x="244221" y="328929"/>
                  </a:lnTo>
                </a:path>
                <a:path w="364489" h="451485">
                  <a:moveTo>
                    <a:pt x="103886" y="389343"/>
                  </a:moveTo>
                  <a:lnTo>
                    <a:pt x="138981" y="389343"/>
                  </a:lnTo>
                  <a:lnTo>
                    <a:pt x="157003" y="389343"/>
                  </a:lnTo>
                  <a:lnTo>
                    <a:pt x="163643" y="389343"/>
                  </a:lnTo>
                  <a:lnTo>
                    <a:pt x="164591" y="389343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0804" y="4308347"/>
              <a:ext cx="460375" cy="1478280"/>
            </a:xfrm>
            <a:custGeom>
              <a:avLst/>
              <a:gdLst/>
              <a:ahLst/>
              <a:cxnLst/>
              <a:rect l="l" t="t" r="r" b="b"/>
              <a:pathLst>
                <a:path w="460375" h="1478279">
                  <a:moveTo>
                    <a:pt x="78485" y="1414932"/>
                  </a:moveTo>
                  <a:lnTo>
                    <a:pt x="15239" y="1414932"/>
                  </a:lnTo>
                  <a:lnTo>
                    <a:pt x="15239" y="1002791"/>
                  </a:lnTo>
                  <a:lnTo>
                    <a:pt x="363600" y="1002791"/>
                  </a:lnTo>
                  <a:lnTo>
                    <a:pt x="363600" y="1129538"/>
                  </a:lnTo>
                </a:path>
                <a:path w="460375" h="1478279">
                  <a:moveTo>
                    <a:pt x="300100" y="1066164"/>
                  </a:moveTo>
                  <a:lnTo>
                    <a:pt x="300100" y="1192911"/>
                  </a:lnTo>
                  <a:lnTo>
                    <a:pt x="426719" y="1192911"/>
                  </a:lnTo>
                </a:path>
                <a:path w="460375" h="1478279">
                  <a:moveTo>
                    <a:pt x="426719" y="1192911"/>
                  </a:moveTo>
                  <a:lnTo>
                    <a:pt x="300100" y="1066164"/>
                  </a:lnTo>
                  <a:lnTo>
                    <a:pt x="78485" y="1066164"/>
                  </a:lnTo>
                  <a:lnTo>
                    <a:pt x="78485" y="1478280"/>
                  </a:lnTo>
                  <a:lnTo>
                    <a:pt x="426719" y="1478280"/>
                  </a:lnTo>
                  <a:lnTo>
                    <a:pt x="426719" y="1192911"/>
                  </a:lnTo>
                </a:path>
                <a:path w="460375" h="1478279">
                  <a:moveTo>
                    <a:pt x="126110" y="1319745"/>
                  </a:moveTo>
                  <a:lnTo>
                    <a:pt x="347598" y="1319745"/>
                  </a:lnTo>
                </a:path>
                <a:path w="460375" h="1478279">
                  <a:moveTo>
                    <a:pt x="126110" y="1256411"/>
                  </a:moveTo>
                  <a:lnTo>
                    <a:pt x="347598" y="1256411"/>
                  </a:lnTo>
                </a:path>
                <a:path w="460375" h="1478279">
                  <a:moveTo>
                    <a:pt x="126110" y="1192911"/>
                  </a:moveTo>
                  <a:lnTo>
                    <a:pt x="252729" y="1192911"/>
                  </a:lnTo>
                </a:path>
                <a:path w="460375" h="1478279">
                  <a:moveTo>
                    <a:pt x="126110" y="1129538"/>
                  </a:moveTo>
                  <a:lnTo>
                    <a:pt x="252729" y="1129538"/>
                  </a:lnTo>
                </a:path>
                <a:path w="460375" h="1478279">
                  <a:moveTo>
                    <a:pt x="0" y="230758"/>
                  </a:moveTo>
                  <a:lnTo>
                    <a:pt x="4675" y="184161"/>
                  </a:lnTo>
                  <a:lnTo>
                    <a:pt x="18089" y="140803"/>
                  </a:lnTo>
                  <a:lnTo>
                    <a:pt x="39326" y="101600"/>
                  </a:lnTo>
                  <a:lnTo>
                    <a:pt x="67468" y="67468"/>
                  </a:lnTo>
                  <a:lnTo>
                    <a:pt x="101600" y="39326"/>
                  </a:lnTo>
                  <a:lnTo>
                    <a:pt x="140803" y="18089"/>
                  </a:lnTo>
                  <a:lnTo>
                    <a:pt x="184161" y="4675"/>
                  </a:lnTo>
                  <a:lnTo>
                    <a:pt x="230758" y="0"/>
                  </a:lnTo>
                  <a:lnTo>
                    <a:pt x="276936" y="4675"/>
                  </a:lnTo>
                  <a:lnTo>
                    <a:pt x="319980" y="18089"/>
                  </a:lnTo>
                  <a:lnTo>
                    <a:pt x="358958" y="39326"/>
                  </a:lnTo>
                  <a:lnTo>
                    <a:pt x="392938" y="67468"/>
                  </a:lnTo>
                  <a:lnTo>
                    <a:pt x="420988" y="101600"/>
                  </a:lnTo>
                  <a:lnTo>
                    <a:pt x="442178" y="140803"/>
                  </a:lnTo>
                  <a:lnTo>
                    <a:pt x="455575" y="184161"/>
                  </a:lnTo>
                  <a:lnTo>
                    <a:pt x="460247" y="230758"/>
                  </a:lnTo>
                  <a:lnTo>
                    <a:pt x="455575" y="276936"/>
                  </a:lnTo>
                  <a:lnTo>
                    <a:pt x="442178" y="319980"/>
                  </a:lnTo>
                  <a:lnTo>
                    <a:pt x="420988" y="358958"/>
                  </a:lnTo>
                  <a:lnTo>
                    <a:pt x="392937" y="392938"/>
                  </a:lnTo>
                  <a:lnTo>
                    <a:pt x="358958" y="420988"/>
                  </a:lnTo>
                  <a:lnTo>
                    <a:pt x="319980" y="442178"/>
                  </a:lnTo>
                  <a:lnTo>
                    <a:pt x="276936" y="455575"/>
                  </a:lnTo>
                  <a:lnTo>
                    <a:pt x="230758" y="460247"/>
                  </a:lnTo>
                  <a:lnTo>
                    <a:pt x="184161" y="455575"/>
                  </a:lnTo>
                  <a:lnTo>
                    <a:pt x="140803" y="442178"/>
                  </a:lnTo>
                  <a:lnTo>
                    <a:pt x="101600" y="420988"/>
                  </a:lnTo>
                  <a:lnTo>
                    <a:pt x="67468" y="392937"/>
                  </a:lnTo>
                  <a:lnTo>
                    <a:pt x="39326" y="358958"/>
                  </a:lnTo>
                  <a:lnTo>
                    <a:pt x="18089" y="319980"/>
                  </a:lnTo>
                  <a:lnTo>
                    <a:pt x="4675" y="276936"/>
                  </a:lnTo>
                  <a:lnTo>
                    <a:pt x="0" y="230758"/>
                  </a:lnTo>
                  <a:close/>
                </a:path>
                <a:path w="460375" h="1478279">
                  <a:moveTo>
                    <a:pt x="230758" y="460247"/>
                  </a:moveTo>
                  <a:lnTo>
                    <a:pt x="289781" y="428860"/>
                  </a:lnTo>
                  <a:lnTo>
                    <a:pt x="313420" y="392937"/>
                  </a:lnTo>
                  <a:lnTo>
                    <a:pt x="331672" y="346474"/>
                  </a:lnTo>
                  <a:lnTo>
                    <a:pt x="343433" y="291679"/>
                  </a:lnTo>
                  <a:lnTo>
                    <a:pt x="347598" y="230758"/>
                  </a:lnTo>
                  <a:lnTo>
                    <a:pt x="343433" y="169303"/>
                  </a:lnTo>
                  <a:lnTo>
                    <a:pt x="331672" y="114149"/>
                  </a:lnTo>
                  <a:lnTo>
                    <a:pt x="313420" y="67468"/>
                  </a:lnTo>
                  <a:lnTo>
                    <a:pt x="289781" y="31434"/>
                  </a:lnTo>
                  <a:lnTo>
                    <a:pt x="230758" y="0"/>
                  </a:lnTo>
                  <a:lnTo>
                    <a:pt x="199123" y="8220"/>
                  </a:lnTo>
                  <a:lnTo>
                    <a:pt x="146986" y="67468"/>
                  </a:lnTo>
                  <a:lnTo>
                    <a:pt x="128622" y="114149"/>
                  </a:lnTo>
                  <a:lnTo>
                    <a:pt x="116820" y="169303"/>
                  </a:lnTo>
                  <a:lnTo>
                    <a:pt x="112648" y="230758"/>
                  </a:lnTo>
                  <a:lnTo>
                    <a:pt x="116820" y="291679"/>
                  </a:lnTo>
                  <a:lnTo>
                    <a:pt x="128622" y="346474"/>
                  </a:lnTo>
                  <a:lnTo>
                    <a:pt x="146986" y="392937"/>
                  </a:lnTo>
                  <a:lnTo>
                    <a:pt x="170843" y="428860"/>
                  </a:lnTo>
                  <a:lnTo>
                    <a:pt x="230758" y="460247"/>
                  </a:lnTo>
                  <a:close/>
                </a:path>
                <a:path w="460375" h="1478279">
                  <a:moveTo>
                    <a:pt x="11048" y="159384"/>
                  </a:moveTo>
                  <a:lnTo>
                    <a:pt x="264354" y="159384"/>
                  </a:lnTo>
                  <a:lnTo>
                    <a:pt x="394430" y="159384"/>
                  </a:lnTo>
                  <a:lnTo>
                    <a:pt x="442352" y="159384"/>
                  </a:lnTo>
                  <a:lnTo>
                    <a:pt x="449198" y="159384"/>
                  </a:lnTo>
                </a:path>
                <a:path w="460375" h="1478279">
                  <a:moveTo>
                    <a:pt x="12318" y="303656"/>
                  </a:moveTo>
                  <a:lnTo>
                    <a:pt x="264156" y="303656"/>
                  </a:lnTo>
                  <a:lnTo>
                    <a:pt x="393477" y="303656"/>
                  </a:lnTo>
                  <a:lnTo>
                    <a:pt x="441122" y="303656"/>
                  </a:lnTo>
                  <a:lnTo>
                    <a:pt x="447928" y="303656"/>
                  </a:lnTo>
                </a:path>
              </a:pathLst>
            </a:custGeom>
            <a:ln w="1524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0582" y="4586477"/>
              <a:ext cx="1126490" cy="0"/>
            </a:xfrm>
            <a:custGeom>
              <a:avLst/>
              <a:gdLst/>
              <a:ahLst/>
              <a:cxnLst/>
              <a:rect l="l" t="t" r="r" b="b"/>
              <a:pathLst>
                <a:path w="1126489">
                  <a:moveTo>
                    <a:pt x="0" y="0"/>
                  </a:moveTo>
                  <a:lnTo>
                    <a:pt x="1126363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6802" y="3385565"/>
              <a:ext cx="1587500" cy="893444"/>
            </a:xfrm>
            <a:custGeom>
              <a:avLst/>
              <a:gdLst/>
              <a:ahLst/>
              <a:cxnLst/>
              <a:rect l="l" t="t" r="r" b="b"/>
              <a:pathLst>
                <a:path w="1587500" h="893445">
                  <a:moveTo>
                    <a:pt x="0" y="892937"/>
                  </a:moveTo>
                  <a:lnTo>
                    <a:pt x="1419098" y="0"/>
                  </a:lnTo>
                </a:path>
                <a:path w="1587500" h="893445">
                  <a:moveTo>
                    <a:pt x="1587119" y="823722"/>
                  </a:moveTo>
                  <a:lnTo>
                    <a:pt x="1418844" y="0"/>
                  </a:lnTo>
                </a:path>
              </a:pathLst>
            </a:custGeom>
            <a:ln w="19812">
              <a:solidFill>
                <a:srgbClr val="BDB4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826" y="3733037"/>
              <a:ext cx="530225" cy="534670"/>
            </a:xfrm>
            <a:custGeom>
              <a:avLst/>
              <a:gdLst/>
              <a:ahLst/>
              <a:cxnLst/>
              <a:rect l="l" t="t" r="r" b="b"/>
              <a:pathLst>
                <a:path w="530225" h="534670">
                  <a:moveTo>
                    <a:pt x="529971" y="534162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588" y="3464051"/>
              <a:ext cx="3177540" cy="10210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7492" y="3457955"/>
              <a:ext cx="3190240" cy="1033780"/>
            </a:xfrm>
            <a:custGeom>
              <a:avLst/>
              <a:gdLst/>
              <a:ahLst/>
              <a:cxnLst/>
              <a:rect l="l" t="t" r="r" b="b"/>
              <a:pathLst>
                <a:path w="3190240" h="1033779">
                  <a:moveTo>
                    <a:pt x="0" y="1033272"/>
                  </a:moveTo>
                  <a:lnTo>
                    <a:pt x="3189732" y="1033272"/>
                  </a:lnTo>
                  <a:lnTo>
                    <a:pt x="3189732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67196" y="5876950"/>
            <a:ext cx="1693545" cy="4311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00" spc="-5" dirty="0">
                <a:latin typeface="Segoe UI"/>
                <a:cs typeface="Segoe UI"/>
              </a:rPr>
              <a:t>(1)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Turn on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Threat</a:t>
            </a:r>
            <a:r>
              <a:rPr sz="1000" spc="1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Detection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latin typeface="Segoe UI"/>
                <a:cs typeface="Segoe UI"/>
              </a:rPr>
              <a:t>(3)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Real-time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actionable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alerts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87267" y="1739773"/>
            <a:ext cx="1513840" cy="1198880"/>
            <a:chOff x="3287267" y="1739773"/>
            <a:chExt cx="1513840" cy="1198880"/>
          </a:xfrm>
        </p:grpSpPr>
        <p:sp>
          <p:nvSpPr>
            <p:cNvPr id="17" name="object 17"/>
            <p:cNvSpPr/>
            <p:nvPr/>
          </p:nvSpPr>
          <p:spPr>
            <a:xfrm>
              <a:off x="3428999" y="1970532"/>
              <a:ext cx="843280" cy="925194"/>
            </a:xfrm>
            <a:custGeom>
              <a:avLst/>
              <a:gdLst/>
              <a:ahLst/>
              <a:cxnLst/>
              <a:rect l="l" t="t" r="r" b="b"/>
              <a:pathLst>
                <a:path w="843279" h="925194">
                  <a:moveTo>
                    <a:pt x="421386" y="0"/>
                  </a:moveTo>
                  <a:lnTo>
                    <a:pt x="351409" y="18287"/>
                  </a:lnTo>
                  <a:lnTo>
                    <a:pt x="69976" y="179958"/>
                  </a:lnTo>
                  <a:lnTo>
                    <a:pt x="18605" y="230822"/>
                  </a:lnTo>
                  <a:lnTo>
                    <a:pt x="0" y="299973"/>
                  </a:lnTo>
                  <a:lnTo>
                    <a:pt x="0" y="623442"/>
                  </a:lnTo>
                  <a:lnTo>
                    <a:pt x="18605" y="693420"/>
                  </a:lnTo>
                  <a:lnTo>
                    <a:pt x="69976" y="745108"/>
                  </a:lnTo>
                  <a:lnTo>
                    <a:pt x="351409" y="906779"/>
                  </a:lnTo>
                  <a:lnTo>
                    <a:pt x="421386" y="925067"/>
                  </a:lnTo>
                  <a:lnTo>
                    <a:pt x="457207" y="920495"/>
                  </a:lnTo>
                  <a:lnTo>
                    <a:pt x="772795" y="745108"/>
                  </a:lnTo>
                  <a:lnTo>
                    <a:pt x="824166" y="693419"/>
                  </a:lnTo>
                  <a:lnTo>
                    <a:pt x="842772" y="623442"/>
                  </a:lnTo>
                  <a:lnTo>
                    <a:pt x="842772" y="299973"/>
                  </a:lnTo>
                  <a:lnTo>
                    <a:pt x="824166" y="230822"/>
                  </a:lnTo>
                  <a:lnTo>
                    <a:pt x="772795" y="179958"/>
                  </a:lnTo>
                  <a:lnTo>
                    <a:pt x="491363" y="18287"/>
                  </a:lnTo>
                  <a:lnTo>
                    <a:pt x="421386" y="0"/>
                  </a:lnTo>
                  <a:close/>
                </a:path>
              </a:pathLst>
            </a:custGeom>
            <a:solidFill>
              <a:srgbClr val="BDB4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4375" y="2546477"/>
              <a:ext cx="127635" cy="141605"/>
            </a:xfrm>
            <a:custGeom>
              <a:avLst/>
              <a:gdLst/>
              <a:ahLst/>
              <a:cxnLst/>
              <a:rect l="l" t="t" r="r" b="b"/>
              <a:pathLst>
                <a:path w="127635" h="141605">
                  <a:moveTo>
                    <a:pt x="112902" y="0"/>
                  </a:moveTo>
                  <a:lnTo>
                    <a:pt x="0" y="12446"/>
                  </a:lnTo>
                  <a:lnTo>
                    <a:pt x="14350" y="141605"/>
                  </a:lnTo>
                  <a:lnTo>
                    <a:pt x="127253" y="129159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1023" y="2435352"/>
              <a:ext cx="428625" cy="460375"/>
            </a:xfrm>
            <a:custGeom>
              <a:avLst/>
              <a:gdLst/>
              <a:ahLst/>
              <a:cxnLst/>
              <a:rect l="l" t="t" r="r" b="b"/>
              <a:pathLst>
                <a:path w="428625" h="460375">
                  <a:moveTo>
                    <a:pt x="428243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9003" y="442087"/>
                  </a:lnTo>
                  <a:lnTo>
                    <a:pt x="193194" y="455731"/>
                  </a:lnTo>
                  <a:lnTo>
                    <a:pt x="228980" y="460279"/>
                  </a:lnTo>
                  <a:lnTo>
                    <a:pt x="264767" y="455731"/>
                  </a:lnTo>
                  <a:lnTo>
                    <a:pt x="298958" y="442087"/>
                  </a:lnTo>
                  <a:lnTo>
                    <a:pt x="428243" y="367538"/>
                  </a:lnTo>
                  <a:lnTo>
                    <a:pt x="428243" y="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8351" y="2228088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43" y="0"/>
                  </a:moveTo>
                  <a:lnTo>
                    <a:pt x="127126" y="0"/>
                  </a:lnTo>
                  <a:lnTo>
                    <a:pt x="88703" y="7113"/>
                  </a:lnTo>
                  <a:lnTo>
                    <a:pt x="56149" y="26812"/>
                  </a:lnTo>
                  <a:lnTo>
                    <a:pt x="32097" y="56632"/>
                  </a:lnTo>
                  <a:lnTo>
                    <a:pt x="19176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1" y="94107"/>
                  </a:lnTo>
                  <a:lnTo>
                    <a:pt x="504322" y="56632"/>
                  </a:lnTo>
                  <a:lnTo>
                    <a:pt x="480075" y="26812"/>
                  </a:lnTo>
                  <a:lnTo>
                    <a:pt x="446994" y="7113"/>
                  </a:lnTo>
                  <a:lnTo>
                    <a:pt x="407543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4908" y="2220467"/>
              <a:ext cx="687705" cy="384175"/>
            </a:xfrm>
            <a:custGeom>
              <a:avLst/>
              <a:gdLst/>
              <a:ahLst/>
              <a:cxnLst/>
              <a:rect l="l" t="t" r="r" b="b"/>
              <a:pathLst>
                <a:path w="687704" h="384175">
                  <a:moveTo>
                    <a:pt x="687324" y="342900"/>
                  </a:moveTo>
                  <a:lnTo>
                    <a:pt x="659384" y="100965"/>
                  </a:lnTo>
                  <a:lnTo>
                    <a:pt x="645744" y="60223"/>
                  </a:lnTo>
                  <a:lnTo>
                    <a:pt x="619836" y="28295"/>
                  </a:lnTo>
                  <a:lnTo>
                    <a:pt x="584415" y="7454"/>
                  </a:lnTo>
                  <a:lnTo>
                    <a:pt x="542290" y="0"/>
                  </a:lnTo>
                  <a:lnTo>
                    <a:pt x="241808" y="0"/>
                  </a:lnTo>
                  <a:lnTo>
                    <a:pt x="235419" y="1130"/>
                  </a:lnTo>
                  <a:lnTo>
                    <a:pt x="235331" y="0"/>
                  </a:lnTo>
                  <a:lnTo>
                    <a:pt x="224917" y="0"/>
                  </a:lnTo>
                  <a:lnTo>
                    <a:pt x="180124" y="10160"/>
                  </a:lnTo>
                  <a:lnTo>
                    <a:pt x="141071" y="31724"/>
                  </a:lnTo>
                  <a:lnTo>
                    <a:pt x="109524" y="63055"/>
                  </a:lnTo>
                  <a:lnTo>
                    <a:pt x="87249" y="102489"/>
                  </a:lnTo>
                  <a:lnTo>
                    <a:pt x="67716" y="154546"/>
                  </a:lnTo>
                  <a:lnTo>
                    <a:pt x="47726" y="207149"/>
                  </a:lnTo>
                  <a:lnTo>
                    <a:pt x="28981" y="258406"/>
                  </a:lnTo>
                  <a:lnTo>
                    <a:pt x="13144" y="306412"/>
                  </a:lnTo>
                  <a:lnTo>
                    <a:pt x="1905" y="349250"/>
                  </a:lnTo>
                  <a:lnTo>
                    <a:pt x="0" y="366649"/>
                  </a:lnTo>
                  <a:lnTo>
                    <a:pt x="723" y="375183"/>
                  </a:lnTo>
                  <a:lnTo>
                    <a:pt x="1905" y="384048"/>
                  </a:lnTo>
                  <a:lnTo>
                    <a:pt x="137795" y="352806"/>
                  </a:lnTo>
                  <a:lnTo>
                    <a:pt x="142697" y="342900"/>
                  </a:lnTo>
                  <a:lnTo>
                    <a:pt x="687324" y="342900"/>
                  </a:lnTo>
                  <a:close/>
                </a:path>
              </a:pathLst>
            </a:custGeom>
            <a:solidFill>
              <a:srgbClr val="9FA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45407" y="2601468"/>
              <a:ext cx="1155700" cy="332740"/>
            </a:xfrm>
            <a:custGeom>
              <a:avLst/>
              <a:gdLst/>
              <a:ahLst/>
              <a:cxnLst/>
              <a:rect l="l" t="t" r="r" b="b"/>
              <a:pathLst>
                <a:path w="1155700" h="332739">
                  <a:moveTo>
                    <a:pt x="1155191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1155191" y="332232"/>
                  </a:lnTo>
                  <a:lnTo>
                    <a:pt x="1155191" y="0"/>
                  </a:lnTo>
                  <a:close/>
                </a:path>
              </a:pathLst>
            </a:custGeom>
            <a:solidFill>
              <a:srgbClr val="BD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0687" y="2693670"/>
              <a:ext cx="719836" cy="1501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039" y="2139696"/>
              <a:ext cx="196596" cy="1828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3916" y="1739773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29" y="0"/>
                  </a:moveTo>
                  <a:lnTo>
                    <a:pt x="165100" y="0"/>
                  </a:lnTo>
                  <a:lnTo>
                    <a:pt x="117989" y="9716"/>
                  </a:lnTo>
                  <a:lnTo>
                    <a:pt x="76717" y="30658"/>
                  </a:lnTo>
                  <a:lnTo>
                    <a:pt x="42783" y="60991"/>
                  </a:lnTo>
                  <a:lnTo>
                    <a:pt x="17685" y="98881"/>
                  </a:lnTo>
                  <a:lnTo>
                    <a:pt x="2925" y="142492"/>
                  </a:lnTo>
                  <a:lnTo>
                    <a:pt x="0" y="189991"/>
                  </a:lnTo>
                  <a:lnTo>
                    <a:pt x="6858" y="296290"/>
                  </a:lnTo>
                  <a:lnTo>
                    <a:pt x="364871" y="271906"/>
                  </a:lnTo>
                  <a:lnTo>
                    <a:pt x="357886" y="165607"/>
                  </a:lnTo>
                  <a:lnTo>
                    <a:pt x="348234" y="118327"/>
                  </a:lnTo>
                  <a:lnTo>
                    <a:pt x="327363" y="76924"/>
                  </a:lnTo>
                  <a:lnTo>
                    <a:pt x="297116" y="42894"/>
                  </a:lnTo>
                  <a:lnTo>
                    <a:pt x="259334" y="17732"/>
                  </a:lnTo>
                  <a:lnTo>
                    <a:pt x="215857" y="2936"/>
                  </a:lnTo>
                  <a:lnTo>
                    <a:pt x="168529" y="0"/>
                  </a:lnTo>
                  <a:close/>
                </a:path>
              </a:pathLst>
            </a:custGeom>
            <a:solidFill>
              <a:srgbClr val="7E7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7792" y="1867154"/>
              <a:ext cx="330835" cy="362585"/>
            </a:xfrm>
            <a:custGeom>
              <a:avLst/>
              <a:gdLst/>
              <a:ahLst/>
              <a:cxnLst/>
              <a:rect l="l" t="t" r="r" b="b"/>
              <a:pathLst>
                <a:path w="330835" h="362585">
                  <a:moveTo>
                    <a:pt x="250698" y="0"/>
                  </a:moveTo>
                  <a:lnTo>
                    <a:pt x="62737" y="12065"/>
                  </a:lnTo>
                  <a:lnTo>
                    <a:pt x="15700" y="37893"/>
                  </a:lnTo>
                  <a:lnTo>
                    <a:pt x="0" y="88392"/>
                  </a:lnTo>
                  <a:lnTo>
                    <a:pt x="6985" y="206375"/>
                  </a:lnTo>
                  <a:lnTo>
                    <a:pt x="16952" y="256192"/>
                  </a:lnTo>
                  <a:lnTo>
                    <a:pt x="42243" y="299354"/>
                  </a:lnTo>
                  <a:lnTo>
                    <a:pt x="79940" y="332444"/>
                  </a:lnTo>
                  <a:lnTo>
                    <a:pt x="127127" y="352044"/>
                  </a:lnTo>
                  <a:lnTo>
                    <a:pt x="189737" y="362458"/>
                  </a:lnTo>
                  <a:lnTo>
                    <a:pt x="222885" y="345059"/>
                  </a:lnTo>
                  <a:lnTo>
                    <a:pt x="268878" y="319625"/>
                  </a:lnTo>
                  <a:lnTo>
                    <a:pt x="304895" y="281987"/>
                  </a:lnTo>
                  <a:lnTo>
                    <a:pt x="326862" y="235563"/>
                  </a:lnTo>
                  <a:lnTo>
                    <a:pt x="330708" y="183769"/>
                  </a:lnTo>
                  <a:lnTo>
                    <a:pt x="322072" y="67563"/>
                  </a:lnTo>
                  <a:lnTo>
                    <a:pt x="315313" y="40683"/>
                  </a:lnTo>
                  <a:lnTo>
                    <a:pt x="299434" y="18827"/>
                  </a:lnTo>
                  <a:lnTo>
                    <a:pt x="277030" y="4448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D7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0875" y="1976755"/>
              <a:ext cx="68579" cy="65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23715" y="1917446"/>
              <a:ext cx="184785" cy="311150"/>
            </a:xfrm>
            <a:custGeom>
              <a:avLst/>
              <a:gdLst/>
              <a:ahLst/>
              <a:cxnLst/>
              <a:rect l="l" t="t" r="r" b="b"/>
              <a:pathLst>
                <a:path w="184785" h="311150">
                  <a:moveTo>
                    <a:pt x="139489" y="262000"/>
                  </a:moveTo>
                  <a:lnTo>
                    <a:pt x="52324" y="262000"/>
                  </a:lnTo>
                  <a:lnTo>
                    <a:pt x="59309" y="263778"/>
                  </a:lnTo>
                  <a:lnTo>
                    <a:pt x="64516" y="265556"/>
                  </a:lnTo>
                  <a:lnTo>
                    <a:pt x="61591" y="276244"/>
                  </a:lnTo>
                  <a:lnTo>
                    <a:pt x="57975" y="287432"/>
                  </a:lnTo>
                  <a:lnTo>
                    <a:pt x="53693" y="298954"/>
                  </a:lnTo>
                  <a:lnTo>
                    <a:pt x="48768" y="310641"/>
                  </a:lnTo>
                  <a:lnTo>
                    <a:pt x="88900" y="295020"/>
                  </a:lnTo>
                  <a:lnTo>
                    <a:pt x="133082" y="269567"/>
                  </a:lnTo>
                  <a:lnTo>
                    <a:pt x="139489" y="262000"/>
                  </a:lnTo>
                  <a:close/>
                </a:path>
                <a:path w="184785" h="311150">
                  <a:moveTo>
                    <a:pt x="52324" y="251587"/>
                  </a:moveTo>
                  <a:lnTo>
                    <a:pt x="43561" y="253364"/>
                  </a:lnTo>
                  <a:lnTo>
                    <a:pt x="32883" y="254877"/>
                  </a:lnTo>
                  <a:lnTo>
                    <a:pt x="24622" y="258984"/>
                  </a:lnTo>
                  <a:lnTo>
                    <a:pt x="19290" y="265045"/>
                  </a:lnTo>
                  <a:lnTo>
                    <a:pt x="17399" y="272414"/>
                  </a:lnTo>
                  <a:lnTo>
                    <a:pt x="22969" y="268868"/>
                  </a:lnTo>
                  <a:lnTo>
                    <a:pt x="29194" y="266144"/>
                  </a:lnTo>
                  <a:lnTo>
                    <a:pt x="36062" y="264396"/>
                  </a:lnTo>
                  <a:lnTo>
                    <a:pt x="43561" y="263778"/>
                  </a:lnTo>
                  <a:lnTo>
                    <a:pt x="52324" y="262000"/>
                  </a:lnTo>
                  <a:lnTo>
                    <a:pt x="139489" y="262000"/>
                  </a:lnTo>
                  <a:lnTo>
                    <a:pt x="140886" y="260350"/>
                  </a:lnTo>
                  <a:lnTo>
                    <a:pt x="66294" y="260350"/>
                  </a:lnTo>
                  <a:lnTo>
                    <a:pt x="61087" y="255142"/>
                  </a:lnTo>
                  <a:lnTo>
                    <a:pt x="52324" y="251587"/>
                  </a:lnTo>
                  <a:close/>
                </a:path>
                <a:path w="184785" h="311150">
                  <a:moveTo>
                    <a:pt x="127254" y="0"/>
                  </a:moveTo>
                  <a:lnTo>
                    <a:pt x="76708" y="3428"/>
                  </a:lnTo>
                  <a:lnTo>
                    <a:pt x="42052" y="20589"/>
                  </a:lnTo>
                  <a:lnTo>
                    <a:pt x="29591" y="57276"/>
                  </a:lnTo>
                  <a:lnTo>
                    <a:pt x="30200" y="65059"/>
                  </a:lnTo>
                  <a:lnTo>
                    <a:pt x="54101" y="119761"/>
                  </a:lnTo>
                  <a:lnTo>
                    <a:pt x="57531" y="124967"/>
                  </a:lnTo>
                  <a:lnTo>
                    <a:pt x="54101" y="131825"/>
                  </a:lnTo>
                  <a:lnTo>
                    <a:pt x="34925" y="131825"/>
                  </a:lnTo>
                  <a:lnTo>
                    <a:pt x="3429" y="135381"/>
                  </a:lnTo>
                  <a:lnTo>
                    <a:pt x="0" y="135381"/>
                  </a:lnTo>
                  <a:lnTo>
                    <a:pt x="3429" y="137032"/>
                  </a:lnTo>
                  <a:lnTo>
                    <a:pt x="8762" y="140588"/>
                  </a:lnTo>
                  <a:lnTo>
                    <a:pt x="15748" y="144017"/>
                  </a:lnTo>
                  <a:lnTo>
                    <a:pt x="20955" y="144017"/>
                  </a:lnTo>
                  <a:lnTo>
                    <a:pt x="39540" y="159748"/>
                  </a:lnTo>
                  <a:lnTo>
                    <a:pt x="57340" y="183943"/>
                  </a:lnTo>
                  <a:lnTo>
                    <a:pt x="68282" y="217259"/>
                  </a:lnTo>
                  <a:lnTo>
                    <a:pt x="66294" y="260350"/>
                  </a:lnTo>
                  <a:lnTo>
                    <a:pt x="140886" y="260350"/>
                  </a:lnTo>
                  <a:lnTo>
                    <a:pt x="164988" y="231886"/>
                  </a:lnTo>
                  <a:lnTo>
                    <a:pt x="182822" y="185418"/>
                  </a:lnTo>
                  <a:lnTo>
                    <a:pt x="184785" y="133603"/>
                  </a:lnTo>
                  <a:lnTo>
                    <a:pt x="176149" y="27686"/>
                  </a:lnTo>
                  <a:lnTo>
                    <a:pt x="167759" y="15823"/>
                  </a:lnTo>
                  <a:lnTo>
                    <a:pt x="156273" y="6699"/>
                  </a:lnTo>
                  <a:lnTo>
                    <a:pt x="142501" y="1146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B896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6931" y="1997964"/>
              <a:ext cx="68325" cy="685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09999" y="2115312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89" h="42544">
                  <a:moveTo>
                    <a:pt x="97536" y="0"/>
                  </a:moveTo>
                  <a:lnTo>
                    <a:pt x="0" y="6858"/>
                  </a:lnTo>
                  <a:lnTo>
                    <a:pt x="7673" y="21988"/>
                  </a:lnTo>
                  <a:lnTo>
                    <a:pt x="19573" y="33607"/>
                  </a:lnTo>
                  <a:lnTo>
                    <a:pt x="34736" y="40772"/>
                  </a:lnTo>
                  <a:lnTo>
                    <a:pt x="52197" y="42545"/>
                  </a:lnTo>
                  <a:lnTo>
                    <a:pt x="69318" y="38254"/>
                  </a:lnTo>
                  <a:lnTo>
                    <a:pt x="83343" y="28892"/>
                  </a:lnTo>
                  <a:lnTo>
                    <a:pt x="93130" y="15720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3424" y="1964435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5" h="38100">
                  <a:moveTo>
                    <a:pt x="32004" y="12700"/>
                  </a:moveTo>
                  <a:lnTo>
                    <a:pt x="24892" y="7620"/>
                  </a:lnTo>
                  <a:lnTo>
                    <a:pt x="7112" y="7620"/>
                  </a:lnTo>
                  <a:lnTo>
                    <a:pt x="0" y="16129"/>
                  </a:lnTo>
                  <a:lnTo>
                    <a:pt x="1778" y="22860"/>
                  </a:lnTo>
                  <a:lnTo>
                    <a:pt x="1778" y="31369"/>
                  </a:lnTo>
                  <a:lnTo>
                    <a:pt x="8890" y="38100"/>
                  </a:lnTo>
                  <a:lnTo>
                    <a:pt x="17780" y="36449"/>
                  </a:lnTo>
                  <a:lnTo>
                    <a:pt x="26670" y="36449"/>
                  </a:lnTo>
                  <a:lnTo>
                    <a:pt x="32004" y="29591"/>
                  </a:lnTo>
                  <a:lnTo>
                    <a:pt x="32004" y="21209"/>
                  </a:lnTo>
                  <a:lnTo>
                    <a:pt x="32004" y="12700"/>
                  </a:lnTo>
                  <a:close/>
                </a:path>
                <a:path w="163195" h="38100">
                  <a:moveTo>
                    <a:pt x="163068" y="4826"/>
                  </a:moveTo>
                  <a:lnTo>
                    <a:pt x="154559" y="0"/>
                  </a:lnTo>
                  <a:lnTo>
                    <a:pt x="139319" y="0"/>
                  </a:lnTo>
                  <a:lnTo>
                    <a:pt x="132588" y="8001"/>
                  </a:lnTo>
                  <a:lnTo>
                    <a:pt x="132588" y="14478"/>
                  </a:lnTo>
                  <a:lnTo>
                    <a:pt x="134239" y="22479"/>
                  </a:lnTo>
                  <a:lnTo>
                    <a:pt x="141097" y="28956"/>
                  </a:lnTo>
                  <a:lnTo>
                    <a:pt x="149479" y="27305"/>
                  </a:lnTo>
                  <a:lnTo>
                    <a:pt x="157988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3065" y="2002790"/>
              <a:ext cx="304165" cy="236854"/>
            </a:xfrm>
            <a:custGeom>
              <a:avLst/>
              <a:gdLst/>
              <a:ahLst/>
              <a:cxnLst/>
              <a:rect l="l" t="t" r="r" b="b"/>
              <a:pathLst>
                <a:path w="304164" h="236855">
                  <a:moveTo>
                    <a:pt x="155829" y="0"/>
                  </a:moveTo>
                  <a:lnTo>
                    <a:pt x="128464" y="43738"/>
                  </a:lnTo>
                  <a:lnTo>
                    <a:pt x="95362" y="67502"/>
                  </a:lnTo>
                  <a:lnTo>
                    <a:pt x="61245" y="79660"/>
                  </a:lnTo>
                  <a:lnTo>
                    <a:pt x="30832" y="88580"/>
                  </a:lnTo>
                  <a:lnTo>
                    <a:pt x="8844" y="102628"/>
                  </a:lnTo>
                  <a:lnTo>
                    <a:pt x="12197" y="163044"/>
                  </a:lnTo>
                  <a:lnTo>
                    <a:pt x="44145" y="193000"/>
                  </a:lnTo>
                  <a:lnTo>
                    <a:pt x="86822" y="217189"/>
                  </a:lnTo>
                  <a:lnTo>
                    <a:pt x="131206" y="232758"/>
                  </a:lnTo>
                  <a:lnTo>
                    <a:pt x="168275" y="236855"/>
                  </a:lnTo>
                  <a:lnTo>
                    <a:pt x="211254" y="222273"/>
                  </a:lnTo>
                  <a:lnTo>
                    <a:pt x="256174" y="190119"/>
                  </a:lnTo>
                  <a:lnTo>
                    <a:pt x="291022" y="148343"/>
                  </a:lnTo>
                  <a:lnTo>
                    <a:pt x="303784" y="104901"/>
                  </a:lnTo>
                  <a:lnTo>
                    <a:pt x="270432" y="92440"/>
                  </a:lnTo>
                  <a:lnTo>
                    <a:pt x="231187" y="69786"/>
                  </a:lnTo>
                  <a:lnTo>
                    <a:pt x="191252" y="38465"/>
                  </a:lnTo>
                  <a:lnTo>
                    <a:pt x="155829" y="0"/>
                  </a:lnTo>
                  <a:close/>
                </a:path>
              </a:pathLst>
            </a:custGeom>
            <a:solidFill>
              <a:srgbClr val="008B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9910" y="2003933"/>
              <a:ext cx="146938" cy="2357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87267" y="2827020"/>
              <a:ext cx="628015" cy="96520"/>
            </a:xfrm>
            <a:custGeom>
              <a:avLst/>
              <a:gdLst/>
              <a:ahLst/>
              <a:cxnLst/>
              <a:rect l="l" t="t" r="r" b="b"/>
              <a:pathLst>
                <a:path w="628014" h="96519">
                  <a:moveTo>
                    <a:pt x="2032" y="0"/>
                  </a:moveTo>
                  <a:lnTo>
                    <a:pt x="0" y="32638"/>
                  </a:lnTo>
                  <a:lnTo>
                    <a:pt x="623824" y="96012"/>
                  </a:lnTo>
                  <a:lnTo>
                    <a:pt x="627888" y="63372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343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93744" y="2447925"/>
              <a:ext cx="659130" cy="448945"/>
            </a:xfrm>
            <a:custGeom>
              <a:avLst/>
              <a:gdLst/>
              <a:ahLst/>
              <a:cxnLst/>
              <a:rect l="l" t="t" r="r" b="b"/>
              <a:pathLst>
                <a:path w="659129" h="448944">
                  <a:moveTo>
                    <a:pt x="65404" y="0"/>
                  </a:moveTo>
                  <a:lnTo>
                    <a:pt x="32638" y="26924"/>
                  </a:lnTo>
                  <a:lnTo>
                    <a:pt x="0" y="360552"/>
                  </a:lnTo>
                  <a:lnTo>
                    <a:pt x="974" y="371867"/>
                  </a:lnTo>
                  <a:lnTo>
                    <a:pt x="6270" y="381920"/>
                  </a:lnTo>
                  <a:lnTo>
                    <a:pt x="15162" y="389449"/>
                  </a:lnTo>
                  <a:lnTo>
                    <a:pt x="26924" y="393191"/>
                  </a:lnTo>
                  <a:lnTo>
                    <a:pt x="593725" y="448817"/>
                  </a:lnTo>
                  <a:lnTo>
                    <a:pt x="605059" y="447875"/>
                  </a:lnTo>
                  <a:lnTo>
                    <a:pt x="615156" y="442801"/>
                  </a:lnTo>
                  <a:lnTo>
                    <a:pt x="622728" y="434512"/>
                  </a:lnTo>
                  <a:lnTo>
                    <a:pt x="626490" y="423925"/>
                  </a:lnTo>
                  <a:lnTo>
                    <a:pt x="659129" y="90170"/>
                  </a:lnTo>
                  <a:lnTo>
                    <a:pt x="658185" y="77783"/>
                  </a:lnTo>
                  <a:lnTo>
                    <a:pt x="653097" y="67373"/>
                  </a:lnTo>
                  <a:lnTo>
                    <a:pt x="644771" y="60201"/>
                  </a:lnTo>
                  <a:lnTo>
                    <a:pt x="634110" y="57530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8E9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60291" y="2503932"/>
              <a:ext cx="92710" cy="393065"/>
            </a:xfrm>
            <a:custGeom>
              <a:avLst/>
              <a:gdLst/>
              <a:ahLst/>
              <a:cxnLst/>
              <a:rect l="l" t="t" r="r" b="b"/>
              <a:pathLst>
                <a:path w="92710" h="393064">
                  <a:moveTo>
                    <a:pt x="40512" y="0"/>
                  </a:moveTo>
                  <a:lnTo>
                    <a:pt x="52345" y="3720"/>
                  </a:lnTo>
                  <a:lnTo>
                    <a:pt x="61261" y="11191"/>
                  </a:lnTo>
                  <a:lnTo>
                    <a:pt x="66534" y="21163"/>
                  </a:lnTo>
                  <a:lnTo>
                    <a:pt x="67437" y="32384"/>
                  </a:lnTo>
                  <a:lnTo>
                    <a:pt x="32766" y="364235"/>
                  </a:lnTo>
                  <a:lnTo>
                    <a:pt x="29289" y="375904"/>
                  </a:lnTo>
                  <a:lnTo>
                    <a:pt x="22193" y="384714"/>
                  </a:lnTo>
                  <a:lnTo>
                    <a:pt x="12191" y="389953"/>
                  </a:lnTo>
                  <a:lnTo>
                    <a:pt x="0" y="390905"/>
                  </a:lnTo>
                  <a:lnTo>
                    <a:pt x="27050" y="392810"/>
                  </a:lnTo>
                  <a:lnTo>
                    <a:pt x="59817" y="368045"/>
                  </a:lnTo>
                  <a:lnTo>
                    <a:pt x="92583" y="36194"/>
                  </a:lnTo>
                  <a:lnTo>
                    <a:pt x="91636" y="23901"/>
                  </a:lnTo>
                  <a:lnTo>
                    <a:pt x="86534" y="13573"/>
                  </a:lnTo>
                  <a:lnTo>
                    <a:pt x="78170" y="6459"/>
                  </a:lnTo>
                  <a:lnTo>
                    <a:pt x="67437" y="3809"/>
                  </a:lnTo>
                  <a:lnTo>
                    <a:pt x="40512" y="0"/>
                  </a:lnTo>
                  <a:close/>
                </a:path>
              </a:pathLst>
            </a:custGeom>
            <a:solidFill>
              <a:srgbClr val="626E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4511" y="2810637"/>
              <a:ext cx="181355" cy="1275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0538" y="2566289"/>
              <a:ext cx="138430" cy="2174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56076" y="1938654"/>
              <a:ext cx="400685" cy="132080"/>
            </a:xfrm>
            <a:custGeom>
              <a:avLst/>
              <a:gdLst/>
              <a:ahLst/>
              <a:cxnLst/>
              <a:rect l="l" t="t" r="r" b="b"/>
              <a:pathLst>
                <a:path w="400685" h="132080">
                  <a:moveTo>
                    <a:pt x="400431" y="26670"/>
                  </a:moveTo>
                  <a:lnTo>
                    <a:pt x="398780" y="3810"/>
                  </a:lnTo>
                  <a:lnTo>
                    <a:pt x="394589" y="4064"/>
                  </a:lnTo>
                  <a:lnTo>
                    <a:pt x="392557" y="4318"/>
                  </a:lnTo>
                  <a:lnTo>
                    <a:pt x="389255" y="2921"/>
                  </a:lnTo>
                  <a:lnTo>
                    <a:pt x="388366" y="2540"/>
                  </a:lnTo>
                  <a:lnTo>
                    <a:pt x="382143" y="2921"/>
                  </a:lnTo>
                  <a:lnTo>
                    <a:pt x="378231" y="1905"/>
                  </a:lnTo>
                  <a:lnTo>
                    <a:pt x="375793" y="1270"/>
                  </a:lnTo>
                  <a:lnTo>
                    <a:pt x="367665" y="1905"/>
                  </a:lnTo>
                  <a:lnTo>
                    <a:pt x="359283" y="381"/>
                  </a:lnTo>
                  <a:lnTo>
                    <a:pt x="348043" y="0"/>
                  </a:lnTo>
                  <a:lnTo>
                    <a:pt x="336499" y="190"/>
                  </a:lnTo>
                  <a:lnTo>
                    <a:pt x="296595" y="3162"/>
                  </a:lnTo>
                  <a:lnTo>
                    <a:pt x="246507" y="12573"/>
                  </a:lnTo>
                  <a:lnTo>
                    <a:pt x="236321" y="14820"/>
                  </a:lnTo>
                  <a:lnTo>
                    <a:pt x="227914" y="16764"/>
                  </a:lnTo>
                  <a:lnTo>
                    <a:pt x="220091" y="18669"/>
                  </a:lnTo>
                  <a:lnTo>
                    <a:pt x="178943" y="21590"/>
                  </a:lnTo>
                  <a:lnTo>
                    <a:pt x="177050" y="21361"/>
                  </a:lnTo>
                  <a:lnTo>
                    <a:pt x="171653" y="20789"/>
                  </a:lnTo>
                  <a:lnTo>
                    <a:pt x="163131" y="20040"/>
                  </a:lnTo>
                  <a:lnTo>
                    <a:pt x="151892" y="19304"/>
                  </a:lnTo>
                  <a:lnTo>
                    <a:pt x="136486" y="17678"/>
                  </a:lnTo>
                  <a:lnTo>
                    <a:pt x="119405" y="16929"/>
                  </a:lnTo>
                  <a:lnTo>
                    <a:pt x="101981" y="16992"/>
                  </a:lnTo>
                  <a:lnTo>
                    <a:pt x="85598" y="17780"/>
                  </a:lnTo>
                  <a:lnTo>
                    <a:pt x="36449" y="23368"/>
                  </a:lnTo>
                  <a:lnTo>
                    <a:pt x="28448" y="26035"/>
                  </a:lnTo>
                  <a:lnTo>
                    <a:pt x="22225" y="26416"/>
                  </a:lnTo>
                  <a:lnTo>
                    <a:pt x="16256" y="28956"/>
                  </a:lnTo>
                  <a:lnTo>
                    <a:pt x="10033" y="29337"/>
                  </a:lnTo>
                  <a:lnTo>
                    <a:pt x="6096" y="31750"/>
                  </a:lnTo>
                  <a:lnTo>
                    <a:pt x="4064" y="31877"/>
                  </a:lnTo>
                  <a:lnTo>
                    <a:pt x="0" y="34290"/>
                  </a:lnTo>
                  <a:lnTo>
                    <a:pt x="381" y="38354"/>
                  </a:lnTo>
                  <a:lnTo>
                    <a:pt x="1524" y="54991"/>
                  </a:lnTo>
                  <a:lnTo>
                    <a:pt x="3683" y="56896"/>
                  </a:lnTo>
                  <a:lnTo>
                    <a:pt x="7874" y="56642"/>
                  </a:lnTo>
                  <a:lnTo>
                    <a:pt x="12065" y="58420"/>
                  </a:lnTo>
                  <a:lnTo>
                    <a:pt x="12192" y="60452"/>
                  </a:lnTo>
                  <a:lnTo>
                    <a:pt x="15735" y="66433"/>
                  </a:lnTo>
                  <a:lnTo>
                    <a:pt x="19596" y="77076"/>
                  </a:lnTo>
                  <a:lnTo>
                    <a:pt x="27686" y="103124"/>
                  </a:lnTo>
                  <a:lnTo>
                    <a:pt x="27940" y="107188"/>
                  </a:lnTo>
                  <a:lnTo>
                    <a:pt x="30226" y="109220"/>
                  </a:lnTo>
                  <a:lnTo>
                    <a:pt x="32512" y="113157"/>
                  </a:lnTo>
                  <a:lnTo>
                    <a:pt x="36957" y="116967"/>
                  </a:lnTo>
                  <a:lnTo>
                    <a:pt x="41275" y="120904"/>
                  </a:lnTo>
                  <a:lnTo>
                    <a:pt x="50609" y="126009"/>
                  </a:lnTo>
                  <a:lnTo>
                    <a:pt x="62357" y="129781"/>
                  </a:lnTo>
                  <a:lnTo>
                    <a:pt x="76669" y="131826"/>
                  </a:lnTo>
                  <a:lnTo>
                    <a:pt x="93726" y="131699"/>
                  </a:lnTo>
                  <a:lnTo>
                    <a:pt x="139077" y="122491"/>
                  </a:lnTo>
                  <a:lnTo>
                    <a:pt x="167767" y="97282"/>
                  </a:lnTo>
                  <a:lnTo>
                    <a:pt x="177812" y="78752"/>
                  </a:lnTo>
                  <a:lnTo>
                    <a:pt x="180594" y="73533"/>
                  </a:lnTo>
                  <a:lnTo>
                    <a:pt x="193294" y="49657"/>
                  </a:lnTo>
                  <a:lnTo>
                    <a:pt x="195199" y="47498"/>
                  </a:lnTo>
                  <a:lnTo>
                    <a:pt x="197231" y="47244"/>
                  </a:lnTo>
                  <a:lnTo>
                    <a:pt x="201422" y="46990"/>
                  </a:lnTo>
                  <a:lnTo>
                    <a:pt x="212991" y="50444"/>
                  </a:lnTo>
                  <a:lnTo>
                    <a:pt x="222008" y="60896"/>
                  </a:lnTo>
                  <a:lnTo>
                    <a:pt x="231330" y="75641"/>
                  </a:lnTo>
                  <a:lnTo>
                    <a:pt x="243840" y="91948"/>
                  </a:lnTo>
                  <a:lnTo>
                    <a:pt x="257822" y="105143"/>
                  </a:lnTo>
                  <a:lnTo>
                    <a:pt x="273964" y="112903"/>
                  </a:lnTo>
                  <a:lnTo>
                    <a:pt x="294055" y="116103"/>
                  </a:lnTo>
                  <a:lnTo>
                    <a:pt x="319913" y="115570"/>
                  </a:lnTo>
                  <a:lnTo>
                    <a:pt x="336804" y="113334"/>
                  </a:lnTo>
                  <a:lnTo>
                    <a:pt x="350685" y="109321"/>
                  </a:lnTo>
                  <a:lnTo>
                    <a:pt x="361784" y="103936"/>
                  </a:lnTo>
                  <a:lnTo>
                    <a:pt x="370332" y="97536"/>
                  </a:lnTo>
                  <a:lnTo>
                    <a:pt x="374269" y="95123"/>
                  </a:lnTo>
                  <a:lnTo>
                    <a:pt x="376174" y="92837"/>
                  </a:lnTo>
                  <a:lnTo>
                    <a:pt x="377952" y="88646"/>
                  </a:lnTo>
                  <a:lnTo>
                    <a:pt x="381889" y="86233"/>
                  </a:lnTo>
                  <a:lnTo>
                    <a:pt x="381635" y="82042"/>
                  </a:lnTo>
                  <a:lnTo>
                    <a:pt x="383286" y="77851"/>
                  </a:lnTo>
                  <a:lnTo>
                    <a:pt x="384251" y="64490"/>
                  </a:lnTo>
                  <a:lnTo>
                    <a:pt x="394462" y="31242"/>
                  </a:lnTo>
                  <a:lnTo>
                    <a:pt x="394335" y="29083"/>
                  </a:lnTo>
                  <a:lnTo>
                    <a:pt x="398399" y="28829"/>
                  </a:lnTo>
                  <a:lnTo>
                    <a:pt x="400431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63569" y="1954529"/>
              <a:ext cx="387985" cy="31750"/>
            </a:xfrm>
            <a:custGeom>
              <a:avLst/>
              <a:gdLst/>
              <a:ahLst/>
              <a:cxnLst/>
              <a:rect l="l" t="t" r="r" b="b"/>
              <a:pathLst>
                <a:path w="387985" h="31750">
                  <a:moveTo>
                    <a:pt x="17526" y="28194"/>
                  </a:moveTo>
                  <a:lnTo>
                    <a:pt x="15113" y="26162"/>
                  </a:lnTo>
                  <a:lnTo>
                    <a:pt x="10795" y="26543"/>
                  </a:lnTo>
                  <a:lnTo>
                    <a:pt x="2032" y="27051"/>
                  </a:lnTo>
                  <a:lnTo>
                    <a:pt x="0" y="29464"/>
                  </a:lnTo>
                  <a:lnTo>
                    <a:pt x="2286" y="31496"/>
                  </a:lnTo>
                  <a:lnTo>
                    <a:pt x="4445" y="31369"/>
                  </a:lnTo>
                  <a:lnTo>
                    <a:pt x="8890" y="30988"/>
                  </a:lnTo>
                  <a:lnTo>
                    <a:pt x="15494" y="30607"/>
                  </a:lnTo>
                  <a:lnTo>
                    <a:pt x="17526" y="28194"/>
                  </a:lnTo>
                  <a:close/>
                </a:path>
                <a:path w="387985" h="31750">
                  <a:moveTo>
                    <a:pt x="387858" y="1905"/>
                  </a:moveTo>
                  <a:lnTo>
                    <a:pt x="383794" y="0"/>
                  </a:lnTo>
                  <a:lnTo>
                    <a:pt x="374015" y="635"/>
                  </a:lnTo>
                  <a:lnTo>
                    <a:pt x="370332" y="3175"/>
                  </a:lnTo>
                  <a:lnTo>
                    <a:pt x="374396" y="5080"/>
                  </a:lnTo>
                  <a:lnTo>
                    <a:pt x="376301" y="4953"/>
                  </a:lnTo>
                  <a:lnTo>
                    <a:pt x="380238" y="4572"/>
                  </a:lnTo>
                  <a:lnTo>
                    <a:pt x="384048" y="4318"/>
                  </a:lnTo>
                  <a:lnTo>
                    <a:pt x="387858" y="1905"/>
                  </a:lnTo>
                  <a:close/>
                </a:path>
              </a:pathLst>
            </a:custGeom>
            <a:solidFill>
              <a:srgbClr val="B6B8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81247" y="3018789"/>
            <a:ext cx="1179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"/>
                <a:cs typeface="Segoe UI"/>
              </a:rPr>
              <a:t>(2) </a:t>
            </a:r>
            <a:r>
              <a:rPr sz="1000" spc="-10" dirty="0">
                <a:latin typeface="Segoe UI"/>
                <a:cs typeface="Segoe UI"/>
              </a:rPr>
              <a:t>Possible </a:t>
            </a:r>
            <a:r>
              <a:rPr sz="1000" spc="-5" dirty="0">
                <a:latin typeface="Segoe UI"/>
                <a:cs typeface="Segoe UI"/>
              </a:rPr>
              <a:t>threat to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access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/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breach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6551" y="2439289"/>
            <a:ext cx="6890384" cy="3454400"/>
            <a:chOff x="606551" y="2439289"/>
            <a:chExt cx="6890384" cy="3454400"/>
          </a:xfrm>
        </p:grpSpPr>
        <p:sp>
          <p:nvSpPr>
            <p:cNvPr id="43" name="object 43"/>
            <p:cNvSpPr/>
            <p:nvPr/>
          </p:nvSpPr>
          <p:spPr>
            <a:xfrm>
              <a:off x="5748528" y="4893627"/>
              <a:ext cx="852169" cy="934085"/>
            </a:xfrm>
            <a:custGeom>
              <a:avLst/>
              <a:gdLst/>
              <a:ahLst/>
              <a:cxnLst/>
              <a:rect l="l" t="t" r="r" b="b"/>
              <a:pathLst>
                <a:path w="852170" h="934085">
                  <a:moveTo>
                    <a:pt x="425957" y="0"/>
                  </a:moveTo>
                  <a:lnTo>
                    <a:pt x="355219" y="18478"/>
                  </a:lnTo>
                  <a:lnTo>
                    <a:pt x="70738" y="181673"/>
                  </a:lnTo>
                  <a:lnTo>
                    <a:pt x="18796" y="233060"/>
                  </a:lnTo>
                  <a:lnTo>
                    <a:pt x="0" y="302831"/>
                  </a:lnTo>
                  <a:lnTo>
                    <a:pt x="0" y="629475"/>
                  </a:lnTo>
                  <a:lnTo>
                    <a:pt x="18796" y="699923"/>
                  </a:lnTo>
                  <a:lnTo>
                    <a:pt x="70738" y="750608"/>
                  </a:lnTo>
                  <a:lnTo>
                    <a:pt x="355219" y="913904"/>
                  </a:lnTo>
                  <a:lnTo>
                    <a:pt x="425958" y="933659"/>
                  </a:lnTo>
                  <a:lnTo>
                    <a:pt x="462160" y="928720"/>
                  </a:lnTo>
                  <a:lnTo>
                    <a:pt x="781176" y="750608"/>
                  </a:lnTo>
                  <a:lnTo>
                    <a:pt x="833120" y="699923"/>
                  </a:lnTo>
                  <a:lnTo>
                    <a:pt x="851916" y="629475"/>
                  </a:lnTo>
                  <a:lnTo>
                    <a:pt x="851916" y="302831"/>
                  </a:lnTo>
                  <a:lnTo>
                    <a:pt x="833120" y="233060"/>
                  </a:lnTo>
                  <a:lnTo>
                    <a:pt x="781176" y="181673"/>
                  </a:lnTo>
                  <a:lnTo>
                    <a:pt x="496697" y="18478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A279AD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66460" y="5414772"/>
              <a:ext cx="390525" cy="412750"/>
            </a:xfrm>
            <a:custGeom>
              <a:avLst/>
              <a:gdLst/>
              <a:ahLst/>
              <a:cxnLst/>
              <a:rect l="l" t="t" r="r" b="b"/>
              <a:pathLst>
                <a:path w="390525" h="412750">
                  <a:moveTo>
                    <a:pt x="390143" y="0"/>
                  </a:moveTo>
                  <a:lnTo>
                    <a:pt x="0" y="0"/>
                  </a:lnTo>
                  <a:lnTo>
                    <a:pt x="0" y="313880"/>
                  </a:lnTo>
                  <a:lnTo>
                    <a:pt x="137667" y="392798"/>
                  </a:lnTo>
                  <a:lnTo>
                    <a:pt x="172182" y="407593"/>
                  </a:lnTo>
                  <a:lnTo>
                    <a:pt x="208327" y="412524"/>
                  </a:lnTo>
                  <a:lnTo>
                    <a:pt x="244449" y="407593"/>
                  </a:lnTo>
                  <a:lnTo>
                    <a:pt x="278891" y="392798"/>
                  </a:lnTo>
                  <a:lnTo>
                    <a:pt x="390143" y="329666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FFE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6544" y="5216651"/>
              <a:ext cx="586740" cy="553720"/>
            </a:xfrm>
            <a:custGeom>
              <a:avLst/>
              <a:gdLst/>
              <a:ahLst/>
              <a:cxnLst/>
              <a:rect l="l" t="t" r="r" b="b"/>
              <a:pathLst>
                <a:path w="586739" h="553720">
                  <a:moveTo>
                    <a:pt x="586740" y="372148"/>
                  </a:moveTo>
                  <a:lnTo>
                    <a:pt x="574979" y="269748"/>
                  </a:lnTo>
                  <a:lnTo>
                    <a:pt x="576072" y="269748"/>
                  </a:lnTo>
                  <a:lnTo>
                    <a:pt x="558419" y="100457"/>
                  </a:lnTo>
                  <a:lnTo>
                    <a:pt x="544639" y="60223"/>
                  </a:lnTo>
                  <a:lnTo>
                    <a:pt x="518642" y="28422"/>
                  </a:lnTo>
                  <a:lnTo>
                    <a:pt x="483387" y="7518"/>
                  </a:lnTo>
                  <a:lnTo>
                    <a:pt x="441833" y="0"/>
                  </a:lnTo>
                  <a:lnTo>
                    <a:pt x="141351" y="0"/>
                  </a:lnTo>
                  <a:lnTo>
                    <a:pt x="99771" y="7518"/>
                  </a:lnTo>
                  <a:lnTo>
                    <a:pt x="64477" y="28422"/>
                  </a:lnTo>
                  <a:lnTo>
                    <a:pt x="38481" y="60223"/>
                  </a:lnTo>
                  <a:lnTo>
                    <a:pt x="24765" y="100457"/>
                  </a:lnTo>
                  <a:lnTo>
                    <a:pt x="0" y="269748"/>
                  </a:lnTo>
                  <a:lnTo>
                    <a:pt x="473329" y="269748"/>
                  </a:lnTo>
                  <a:lnTo>
                    <a:pt x="485902" y="387972"/>
                  </a:lnTo>
                  <a:lnTo>
                    <a:pt x="438912" y="553212"/>
                  </a:lnTo>
                  <a:lnTo>
                    <a:pt x="560705" y="481139"/>
                  </a:lnTo>
                  <a:lnTo>
                    <a:pt x="583311" y="410819"/>
                  </a:lnTo>
                  <a:lnTo>
                    <a:pt x="585292" y="401320"/>
                  </a:lnTo>
                  <a:lnTo>
                    <a:pt x="586308" y="391490"/>
                  </a:lnTo>
                  <a:lnTo>
                    <a:pt x="586676" y="381660"/>
                  </a:lnTo>
                  <a:lnTo>
                    <a:pt x="586740" y="372148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76543" y="5216652"/>
              <a:ext cx="576580" cy="273050"/>
            </a:xfrm>
            <a:custGeom>
              <a:avLst/>
              <a:gdLst/>
              <a:ahLst/>
              <a:cxnLst/>
              <a:rect l="l" t="t" r="r" b="b"/>
              <a:pathLst>
                <a:path w="576579" h="273050">
                  <a:moveTo>
                    <a:pt x="441832" y="0"/>
                  </a:moveTo>
                  <a:lnTo>
                    <a:pt x="141350" y="0"/>
                  </a:lnTo>
                  <a:lnTo>
                    <a:pt x="99774" y="7451"/>
                  </a:lnTo>
                  <a:lnTo>
                    <a:pt x="64484" y="28178"/>
                  </a:lnTo>
                  <a:lnTo>
                    <a:pt x="38480" y="59739"/>
                  </a:lnTo>
                  <a:lnTo>
                    <a:pt x="24764" y="99695"/>
                  </a:lnTo>
                  <a:lnTo>
                    <a:pt x="0" y="267589"/>
                  </a:lnTo>
                  <a:lnTo>
                    <a:pt x="576071" y="272796"/>
                  </a:lnTo>
                  <a:lnTo>
                    <a:pt x="558418" y="99695"/>
                  </a:lnTo>
                  <a:lnTo>
                    <a:pt x="544649" y="59739"/>
                  </a:lnTo>
                  <a:lnTo>
                    <a:pt x="518652" y="28178"/>
                  </a:lnTo>
                  <a:lnTo>
                    <a:pt x="483391" y="7451"/>
                  </a:lnTo>
                  <a:lnTo>
                    <a:pt x="441832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71031" y="4756023"/>
              <a:ext cx="407670" cy="413384"/>
            </a:xfrm>
            <a:custGeom>
              <a:avLst/>
              <a:gdLst/>
              <a:ahLst/>
              <a:cxnLst/>
              <a:rect l="l" t="t" r="r" b="b"/>
              <a:pathLst>
                <a:path w="407670" h="413385">
                  <a:moveTo>
                    <a:pt x="226567" y="0"/>
                  </a:moveTo>
                  <a:lnTo>
                    <a:pt x="180518" y="1418"/>
                  </a:lnTo>
                  <a:lnTo>
                    <a:pt x="137312" y="12514"/>
                  </a:lnTo>
                  <a:lnTo>
                    <a:pt x="98285" y="32280"/>
                  </a:lnTo>
                  <a:lnTo>
                    <a:pt x="64772" y="59711"/>
                  </a:lnTo>
                  <a:lnTo>
                    <a:pt x="38108" y="93800"/>
                  </a:lnTo>
                  <a:lnTo>
                    <a:pt x="19628" y="133541"/>
                  </a:lnTo>
                  <a:lnTo>
                    <a:pt x="10667" y="177926"/>
                  </a:lnTo>
                  <a:lnTo>
                    <a:pt x="0" y="406400"/>
                  </a:lnTo>
                  <a:lnTo>
                    <a:pt x="46763" y="397119"/>
                  </a:lnTo>
                  <a:lnTo>
                    <a:pt x="80549" y="381777"/>
                  </a:lnTo>
                  <a:lnTo>
                    <a:pt x="101048" y="367412"/>
                  </a:lnTo>
                  <a:lnTo>
                    <a:pt x="107950" y="361060"/>
                  </a:lnTo>
                  <a:lnTo>
                    <a:pt x="129285" y="322706"/>
                  </a:lnTo>
                  <a:lnTo>
                    <a:pt x="278002" y="273812"/>
                  </a:lnTo>
                  <a:lnTo>
                    <a:pt x="295655" y="313944"/>
                  </a:lnTo>
                  <a:lnTo>
                    <a:pt x="319073" y="362592"/>
                  </a:lnTo>
                  <a:lnTo>
                    <a:pt x="351647" y="393096"/>
                  </a:lnTo>
                  <a:lnTo>
                    <a:pt x="393064" y="413384"/>
                  </a:lnTo>
                  <a:lnTo>
                    <a:pt x="407162" y="214502"/>
                  </a:lnTo>
                  <a:lnTo>
                    <a:pt x="405722" y="169137"/>
                  </a:lnTo>
                  <a:lnTo>
                    <a:pt x="394463" y="126535"/>
                  </a:lnTo>
                  <a:lnTo>
                    <a:pt x="374404" y="87983"/>
                  </a:lnTo>
                  <a:lnTo>
                    <a:pt x="346566" y="54767"/>
                  </a:lnTo>
                  <a:lnTo>
                    <a:pt x="311967" y="28174"/>
                  </a:lnTo>
                  <a:lnTo>
                    <a:pt x="271628" y="9489"/>
                  </a:lnTo>
                  <a:lnTo>
                    <a:pt x="226567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9611" y="5103876"/>
              <a:ext cx="254635" cy="239395"/>
            </a:xfrm>
            <a:custGeom>
              <a:avLst/>
              <a:gdLst/>
              <a:ahLst/>
              <a:cxnLst/>
              <a:rect l="l" t="t" r="r" b="b"/>
              <a:pathLst>
                <a:path w="254635" h="239395">
                  <a:moveTo>
                    <a:pt x="254508" y="112649"/>
                  </a:moveTo>
                  <a:lnTo>
                    <a:pt x="0" y="112649"/>
                  </a:lnTo>
                  <a:lnTo>
                    <a:pt x="9935" y="161365"/>
                  </a:lnTo>
                  <a:lnTo>
                    <a:pt x="37099" y="201676"/>
                  </a:lnTo>
                  <a:lnTo>
                    <a:pt x="77527" y="229127"/>
                  </a:lnTo>
                  <a:lnTo>
                    <a:pt x="127253" y="239268"/>
                  </a:lnTo>
                  <a:lnTo>
                    <a:pt x="176230" y="229127"/>
                  </a:lnTo>
                  <a:lnTo>
                    <a:pt x="216741" y="201676"/>
                  </a:lnTo>
                  <a:lnTo>
                    <a:pt x="244322" y="161365"/>
                  </a:lnTo>
                  <a:lnTo>
                    <a:pt x="254508" y="112649"/>
                  </a:lnTo>
                  <a:close/>
                </a:path>
                <a:path w="254635" h="239395">
                  <a:moveTo>
                    <a:pt x="212089" y="0"/>
                  </a:moveTo>
                  <a:lnTo>
                    <a:pt x="42417" y="0"/>
                  </a:lnTo>
                  <a:lnTo>
                    <a:pt x="42417" y="89662"/>
                  </a:lnTo>
                  <a:lnTo>
                    <a:pt x="40530" y="98450"/>
                  </a:lnTo>
                  <a:lnTo>
                    <a:pt x="35321" y="105775"/>
                  </a:lnTo>
                  <a:lnTo>
                    <a:pt x="27469" y="110789"/>
                  </a:lnTo>
                  <a:lnTo>
                    <a:pt x="17652" y="112649"/>
                  </a:lnTo>
                  <a:lnTo>
                    <a:pt x="235076" y="112649"/>
                  </a:lnTo>
                  <a:lnTo>
                    <a:pt x="226234" y="110789"/>
                  </a:lnTo>
                  <a:lnTo>
                    <a:pt x="218916" y="105775"/>
                  </a:lnTo>
                  <a:lnTo>
                    <a:pt x="213931" y="98450"/>
                  </a:lnTo>
                  <a:lnTo>
                    <a:pt x="212089" y="89662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807" y="5103876"/>
              <a:ext cx="182879" cy="11201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56122" y="4861560"/>
              <a:ext cx="291465" cy="323850"/>
            </a:xfrm>
            <a:custGeom>
              <a:avLst/>
              <a:gdLst/>
              <a:ahLst/>
              <a:cxnLst/>
              <a:rect l="l" t="t" r="r" b="b"/>
              <a:pathLst>
                <a:path w="291464" h="323850">
                  <a:moveTo>
                    <a:pt x="15875" y="0"/>
                  </a:moveTo>
                  <a:lnTo>
                    <a:pt x="0" y="168909"/>
                  </a:lnTo>
                  <a:lnTo>
                    <a:pt x="3940" y="218075"/>
                  </a:lnTo>
                  <a:lnTo>
                    <a:pt x="23656" y="259321"/>
                  </a:lnTo>
                  <a:lnTo>
                    <a:pt x="54992" y="291467"/>
                  </a:lnTo>
                  <a:lnTo>
                    <a:pt x="93788" y="313328"/>
                  </a:lnTo>
                  <a:lnTo>
                    <a:pt x="135889" y="323722"/>
                  </a:lnTo>
                  <a:lnTo>
                    <a:pt x="177057" y="319621"/>
                  </a:lnTo>
                  <a:lnTo>
                    <a:pt x="214042" y="301182"/>
                  </a:lnTo>
                  <a:lnTo>
                    <a:pt x="244401" y="271775"/>
                  </a:lnTo>
                  <a:lnTo>
                    <a:pt x="265690" y="234774"/>
                  </a:lnTo>
                  <a:lnTo>
                    <a:pt x="275463" y="193547"/>
                  </a:lnTo>
                  <a:lnTo>
                    <a:pt x="291338" y="26415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6480" y="4950206"/>
              <a:ext cx="216408" cy="2313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995542" y="4922520"/>
              <a:ext cx="27305" cy="85725"/>
            </a:xfrm>
            <a:custGeom>
              <a:avLst/>
              <a:gdLst/>
              <a:ahLst/>
              <a:cxnLst/>
              <a:rect l="l" t="t" r="r" b="b"/>
              <a:pathLst>
                <a:path w="27304" h="85725">
                  <a:moveTo>
                    <a:pt x="27305" y="0"/>
                  </a:moveTo>
                  <a:lnTo>
                    <a:pt x="16805" y="6750"/>
                  </a:lnTo>
                  <a:lnTo>
                    <a:pt x="8556" y="16097"/>
                  </a:lnTo>
                  <a:lnTo>
                    <a:pt x="2855" y="27396"/>
                  </a:lnTo>
                  <a:lnTo>
                    <a:pt x="0" y="40004"/>
                  </a:lnTo>
                  <a:lnTo>
                    <a:pt x="587" y="53715"/>
                  </a:lnTo>
                  <a:lnTo>
                    <a:pt x="4508" y="65960"/>
                  </a:lnTo>
                  <a:lnTo>
                    <a:pt x="11287" y="76563"/>
                  </a:lnTo>
                  <a:lnTo>
                    <a:pt x="20447" y="85343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F7D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90843" y="498652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1970" y="0"/>
                  </a:moveTo>
                  <a:lnTo>
                    <a:pt x="9143" y="0"/>
                  </a:lnTo>
                  <a:lnTo>
                    <a:pt x="5460" y="3175"/>
                  </a:lnTo>
                  <a:lnTo>
                    <a:pt x="3682" y="4826"/>
                  </a:lnTo>
                  <a:lnTo>
                    <a:pt x="0" y="8128"/>
                  </a:lnTo>
                  <a:lnTo>
                    <a:pt x="0" y="19304"/>
                  </a:lnTo>
                  <a:lnTo>
                    <a:pt x="5460" y="27432"/>
                  </a:lnTo>
                  <a:lnTo>
                    <a:pt x="21970" y="27432"/>
                  </a:lnTo>
                  <a:lnTo>
                    <a:pt x="25653" y="24257"/>
                  </a:lnTo>
                  <a:lnTo>
                    <a:pt x="27431" y="4826"/>
                  </a:lnTo>
                  <a:lnTo>
                    <a:pt x="23748" y="1651"/>
                  </a:lnTo>
                  <a:lnTo>
                    <a:pt x="21970" y="0"/>
                  </a:lnTo>
                  <a:close/>
                </a:path>
              </a:pathLst>
            </a:custGeom>
            <a:solidFill>
              <a:srgbClr val="ED4D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4851" y="4847844"/>
              <a:ext cx="295910" cy="109855"/>
            </a:xfrm>
            <a:custGeom>
              <a:avLst/>
              <a:gdLst/>
              <a:ahLst/>
              <a:cxnLst/>
              <a:rect l="l" t="t" r="r" b="b"/>
              <a:pathLst>
                <a:path w="295910" h="109854">
                  <a:moveTo>
                    <a:pt x="0" y="0"/>
                  </a:moveTo>
                  <a:lnTo>
                    <a:pt x="1905" y="90804"/>
                  </a:lnTo>
                  <a:lnTo>
                    <a:pt x="171323" y="102107"/>
                  </a:lnTo>
                  <a:lnTo>
                    <a:pt x="209042" y="66166"/>
                  </a:lnTo>
                  <a:lnTo>
                    <a:pt x="207137" y="104012"/>
                  </a:lnTo>
                  <a:lnTo>
                    <a:pt x="295656" y="109727"/>
                  </a:lnTo>
                  <a:lnTo>
                    <a:pt x="291846" y="24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96228" y="5396483"/>
              <a:ext cx="67310" cy="329565"/>
            </a:xfrm>
            <a:custGeom>
              <a:avLst/>
              <a:gdLst/>
              <a:ahLst/>
              <a:cxnLst/>
              <a:rect l="l" t="t" r="r" b="b"/>
              <a:pathLst>
                <a:path w="67310" h="329564">
                  <a:moveTo>
                    <a:pt x="67056" y="193636"/>
                  </a:moveTo>
                  <a:lnTo>
                    <a:pt x="60198" y="133731"/>
                  </a:lnTo>
                  <a:lnTo>
                    <a:pt x="47675" y="25742"/>
                  </a:lnTo>
                  <a:lnTo>
                    <a:pt x="44704" y="0"/>
                  </a:lnTo>
                  <a:lnTo>
                    <a:pt x="47459" y="24168"/>
                  </a:lnTo>
                  <a:lnTo>
                    <a:pt x="54991" y="89789"/>
                  </a:lnTo>
                  <a:lnTo>
                    <a:pt x="54991" y="94996"/>
                  </a:lnTo>
                  <a:lnTo>
                    <a:pt x="24130" y="94996"/>
                  </a:lnTo>
                  <a:lnTo>
                    <a:pt x="34417" y="197154"/>
                  </a:lnTo>
                  <a:lnTo>
                    <a:pt x="34417" y="211239"/>
                  </a:lnTo>
                  <a:lnTo>
                    <a:pt x="30988" y="218287"/>
                  </a:lnTo>
                  <a:lnTo>
                    <a:pt x="0" y="329184"/>
                  </a:lnTo>
                  <a:lnTo>
                    <a:pt x="41275" y="302780"/>
                  </a:lnTo>
                  <a:lnTo>
                    <a:pt x="63627" y="232359"/>
                  </a:lnTo>
                  <a:lnTo>
                    <a:pt x="67056" y="204203"/>
                  </a:lnTo>
                  <a:lnTo>
                    <a:pt x="67056" y="193636"/>
                  </a:lnTo>
                  <a:close/>
                </a:path>
              </a:pathLst>
            </a:custGeom>
            <a:solidFill>
              <a:srgbClr val="E6C8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97751" y="5248656"/>
              <a:ext cx="55244" cy="241300"/>
            </a:xfrm>
            <a:custGeom>
              <a:avLst/>
              <a:gdLst/>
              <a:ahLst/>
              <a:cxnLst/>
              <a:rect l="l" t="t" r="r" b="b"/>
              <a:pathLst>
                <a:path w="55245" h="241300">
                  <a:moveTo>
                    <a:pt x="0" y="0"/>
                  </a:moveTo>
                  <a:lnTo>
                    <a:pt x="22987" y="240792"/>
                  </a:lnTo>
                  <a:lnTo>
                    <a:pt x="54863" y="240792"/>
                  </a:lnTo>
                  <a:lnTo>
                    <a:pt x="54863" y="235585"/>
                  </a:lnTo>
                  <a:lnTo>
                    <a:pt x="44196" y="146558"/>
                  </a:lnTo>
                  <a:lnTo>
                    <a:pt x="37211" y="68072"/>
                  </a:lnTo>
                  <a:lnTo>
                    <a:pt x="31878" y="48095"/>
                  </a:lnTo>
                  <a:lnTo>
                    <a:pt x="23891" y="30083"/>
                  </a:lnTo>
                  <a:lnTo>
                    <a:pt x="13261" y="1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2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0175" y="5527548"/>
              <a:ext cx="1516380" cy="330835"/>
            </a:xfrm>
            <a:custGeom>
              <a:avLst/>
              <a:gdLst/>
              <a:ahLst/>
              <a:cxnLst/>
              <a:rect l="l" t="t" r="r" b="b"/>
              <a:pathLst>
                <a:path w="1516379" h="330835">
                  <a:moveTo>
                    <a:pt x="1516379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1516379" y="330707"/>
                  </a:lnTo>
                  <a:lnTo>
                    <a:pt x="1516379" y="0"/>
                  </a:lnTo>
                  <a:close/>
                </a:path>
              </a:pathLst>
            </a:custGeom>
            <a:solidFill>
              <a:srgbClr val="A279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7485" y="5619216"/>
              <a:ext cx="883539" cy="19368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36919" y="5728716"/>
              <a:ext cx="577850" cy="88900"/>
            </a:xfrm>
            <a:custGeom>
              <a:avLst/>
              <a:gdLst/>
              <a:ahLst/>
              <a:cxnLst/>
              <a:rect l="l" t="t" r="r" b="b"/>
              <a:pathLst>
                <a:path w="577850" h="88900">
                  <a:moveTo>
                    <a:pt x="1904" y="0"/>
                  </a:moveTo>
                  <a:lnTo>
                    <a:pt x="0" y="30086"/>
                  </a:lnTo>
                  <a:lnTo>
                    <a:pt x="573785" y="88392"/>
                  </a:lnTo>
                  <a:lnTo>
                    <a:pt x="577595" y="58305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43269" y="5379974"/>
              <a:ext cx="606425" cy="412750"/>
            </a:xfrm>
            <a:custGeom>
              <a:avLst/>
              <a:gdLst/>
              <a:ahLst/>
              <a:cxnLst/>
              <a:rect l="l" t="t" r="r" b="b"/>
              <a:pathLst>
                <a:path w="606425" h="412750">
                  <a:moveTo>
                    <a:pt x="60070" y="0"/>
                  </a:moveTo>
                  <a:lnTo>
                    <a:pt x="29971" y="24637"/>
                  </a:lnTo>
                  <a:lnTo>
                    <a:pt x="0" y="331419"/>
                  </a:lnTo>
                  <a:lnTo>
                    <a:pt x="869" y="341801"/>
                  </a:lnTo>
                  <a:lnTo>
                    <a:pt x="5714" y="351029"/>
                  </a:lnTo>
                  <a:lnTo>
                    <a:pt x="13894" y="357945"/>
                  </a:lnTo>
                  <a:lnTo>
                    <a:pt x="24764" y="361391"/>
                  </a:lnTo>
                  <a:lnTo>
                    <a:pt x="545972" y="412508"/>
                  </a:lnTo>
                  <a:lnTo>
                    <a:pt x="556373" y="411656"/>
                  </a:lnTo>
                  <a:lnTo>
                    <a:pt x="565642" y="407001"/>
                  </a:lnTo>
                  <a:lnTo>
                    <a:pt x="572601" y="399373"/>
                  </a:lnTo>
                  <a:lnTo>
                    <a:pt x="576071" y="389597"/>
                  </a:lnTo>
                  <a:lnTo>
                    <a:pt x="606043" y="82803"/>
                  </a:lnTo>
                  <a:lnTo>
                    <a:pt x="605202" y="71423"/>
                  </a:lnTo>
                  <a:lnTo>
                    <a:pt x="600551" y="61864"/>
                  </a:lnTo>
                  <a:lnTo>
                    <a:pt x="592899" y="55282"/>
                  </a:lnTo>
                  <a:lnTo>
                    <a:pt x="583056" y="52831"/>
                  </a:lnTo>
                  <a:lnTo>
                    <a:pt x="6007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3432" y="5430011"/>
              <a:ext cx="326390" cy="362585"/>
            </a:xfrm>
            <a:custGeom>
              <a:avLst/>
              <a:gdLst/>
              <a:ahLst/>
              <a:cxnLst/>
              <a:rect l="l" t="t" r="r" b="b"/>
              <a:pathLst>
                <a:path w="326389" h="362585">
                  <a:moveTo>
                    <a:pt x="22860" y="159004"/>
                  </a:moveTo>
                  <a:lnTo>
                    <a:pt x="1905" y="155448"/>
                  </a:lnTo>
                  <a:lnTo>
                    <a:pt x="0" y="175006"/>
                  </a:lnTo>
                  <a:lnTo>
                    <a:pt x="20955" y="176784"/>
                  </a:lnTo>
                  <a:lnTo>
                    <a:pt x="22860" y="159004"/>
                  </a:lnTo>
                  <a:close/>
                </a:path>
                <a:path w="326389" h="362585">
                  <a:moveTo>
                    <a:pt x="24384" y="134493"/>
                  </a:moveTo>
                  <a:lnTo>
                    <a:pt x="4826" y="132588"/>
                  </a:lnTo>
                  <a:lnTo>
                    <a:pt x="3048" y="153543"/>
                  </a:lnTo>
                  <a:lnTo>
                    <a:pt x="22606" y="155448"/>
                  </a:lnTo>
                  <a:lnTo>
                    <a:pt x="24384" y="134493"/>
                  </a:lnTo>
                  <a:close/>
                </a:path>
                <a:path w="326389" h="362585">
                  <a:moveTo>
                    <a:pt x="45720" y="158496"/>
                  </a:moveTo>
                  <a:lnTo>
                    <a:pt x="45339" y="158496"/>
                  </a:lnTo>
                  <a:lnTo>
                    <a:pt x="24765" y="158496"/>
                  </a:lnTo>
                  <a:lnTo>
                    <a:pt x="22860" y="177546"/>
                  </a:lnTo>
                  <a:lnTo>
                    <a:pt x="43815" y="181356"/>
                  </a:lnTo>
                  <a:lnTo>
                    <a:pt x="45720" y="158496"/>
                  </a:lnTo>
                  <a:close/>
                </a:path>
                <a:path w="326389" h="362585">
                  <a:moveTo>
                    <a:pt x="47244" y="136017"/>
                  </a:moveTo>
                  <a:lnTo>
                    <a:pt x="26289" y="134112"/>
                  </a:lnTo>
                  <a:lnTo>
                    <a:pt x="24384" y="156591"/>
                  </a:lnTo>
                  <a:lnTo>
                    <a:pt x="45339" y="158496"/>
                  </a:lnTo>
                  <a:lnTo>
                    <a:pt x="47244" y="136017"/>
                  </a:lnTo>
                  <a:close/>
                </a:path>
                <a:path w="326389" h="362585">
                  <a:moveTo>
                    <a:pt x="325882" y="33401"/>
                  </a:moveTo>
                  <a:lnTo>
                    <a:pt x="278003" y="0"/>
                  </a:lnTo>
                  <a:lnTo>
                    <a:pt x="288886" y="3454"/>
                  </a:lnTo>
                  <a:lnTo>
                    <a:pt x="297116" y="10375"/>
                  </a:lnTo>
                  <a:lnTo>
                    <a:pt x="302006" y="19596"/>
                  </a:lnTo>
                  <a:lnTo>
                    <a:pt x="302895" y="29972"/>
                  </a:lnTo>
                  <a:lnTo>
                    <a:pt x="270891" y="336080"/>
                  </a:lnTo>
                  <a:lnTo>
                    <a:pt x="267677" y="346862"/>
                  </a:lnTo>
                  <a:lnTo>
                    <a:pt x="261175" y="355003"/>
                  </a:lnTo>
                  <a:lnTo>
                    <a:pt x="251993" y="359841"/>
                  </a:lnTo>
                  <a:lnTo>
                    <a:pt x="240792" y="360718"/>
                  </a:lnTo>
                  <a:lnTo>
                    <a:pt x="265557" y="362470"/>
                  </a:lnTo>
                  <a:lnTo>
                    <a:pt x="276021" y="361632"/>
                  </a:lnTo>
                  <a:lnTo>
                    <a:pt x="285330" y="356984"/>
                  </a:lnTo>
                  <a:lnTo>
                    <a:pt x="292303" y="349364"/>
                  </a:lnTo>
                  <a:lnTo>
                    <a:pt x="295783" y="339598"/>
                  </a:lnTo>
                  <a:lnTo>
                    <a:pt x="325882" y="33401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1116" y="5711952"/>
              <a:ext cx="166116" cy="11776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5460" y="4541520"/>
              <a:ext cx="400812" cy="4023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06061" y="4615434"/>
              <a:ext cx="1339215" cy="1268730"/>
            </a:xfrm>
            <a:custGeom>
              <a:avLst/>
              <a:gdLst/>
              <a:ahLst/>
              <a:cxnLst/>
              <a:rect l="l" t="t" r="r" b="b"/>
              <a:pathLst>
                <a:path w="1339214" h="1268729">
                  <a:moveTo>
                    <a:pt x="1338707" y="1268260"/>
                  </a:moveTo>
                  <a:lnTo>
                    <a:pt x="1237741" y="1268260"/>
                  </a:lnTo>
                  <a:lnTo>
                    <a:pt x="1237741" y="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44A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6551" y="2670016"/>
              <a:ext cx="841375" cy="923925"/>
            </a:xfrm>
            <a:custGeom>
              <a:avLst/>
              <a:gdLst/>
              <a:ahLst/>
              <a:cxnLst/>
              <a:rect l="l" t="t" r="r" b="b"/>
              <a:pathLst>
                <a:path w="841375" h="923925">
                  <a:moveTo>
                    <a:pt x="420624" y="0"/>
                  </a:moveTo>
                  <a:lnTo>
                    <a:pt x="350812" y="18192"/>
                  </a:lnTo>
                  <a:lnTo>
                    <a:pt x="69811" y="179736"/>
                  </a:lnTo>
                  <a:lnTo>
                    <a:pt x="18542" y="230473"/>
                  </a:lnTo>
                  <a:lnTo>
                    <a:pt x="0" y="299497"/>
                  </a:lnTo>
                  <a:lnTo>
                    <a:pt x="0" y="622331"/>
                  </a:lnTo>
                  <a:lnTo>
                    <a:pt x="18541" y="692245"/>
                  </a:lnTo>
                  <a:lnTo>
                    <a:pt x="69811" y="743870"/>
                  </a:lnTo>
                  <a:lnTo>
                    <a:pt x="350812" y="905414"/>
                  </a:lnTo>
                  <a:lnTo>
                    <a:pt x="420624" y="923607"/>
                  </a:lnTo>
                  <a:lnTo>
                    <a:pt x="456346" y="919059"/>
                  </a:lnTo>
                  <a:lnTo>
                    <a:pt x="771398" y="743870"/>
                  </a:lnTo>
                  <a:lnTo>
                    <a:pt x="822706" y="692245"/>
                  </a:lnTo>
                  <a:lnTo>
                    <a:pt x="841248" y="622331"/>
                  </a:lnTo>
                  <a:lnTo>
                    <a:pt x="841248" y="299497"/>
                  </a:lnTo>
                  <a:lnTo>
                    <a:pt x="822706" y="230473"/>
                  </a:lnTo>
                  <a:lnTo>
                    <a:pt x="771398" y="179736"/>
                  </a:lnTo>
                  <a:lnTo>
                    <a:pt x="490435" y="18192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44A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8575" y="3133344"/>
              <a:ext cx="426720" cy="460375"/>
            </a:xfrm>
            <a:custGeom>
              <a:avLst/>
              <a:gdLst/>
              <a:ahLst/>
              <a:cxnLst/>
              <a:rect l="l" t="t" r="r" b="b"/>
              <a:pathLst>
                <a:path w="426719" h="460375">
                  <a:moveTo>
                    <a:pt x="426720" y="0"/>
                  </a:moveTo>
                  <a:lnTo>
                    <a:pt x="0" y="0"/>
                  </a:lnTo>
                  <a:lnTo>
                    <a:pt x="0" y="350138"/>
                  </a:lnTo>
                  <a:lnTo>
                    <a:pt x="158495" y="442086"/>
                  </a:lnTo>
                  <a:lnTo>
                    <a:pt x="192516" y="455731"/>
                  </a:lnTo>
                  <a:lnTo>
                    <a:pt x="228166" y="460279"/>
                  </a:lnTo>
                  <a:lnTo>
                    <a:pt x="263814" y="455731"/>
                  </a:lnTo>
                  <a:lnTo>
                    <a:pt x="297827" y="442086"/>
                  </a:lnTo>
                  <a:lnTo>
                    <a:pt x="426720" y="367538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5903" y="2927604"/>
              <a:ext cx="536575" cy="230504"/>
            </a:xfrm>
            <a:custGeom>
              <a:avLst/>
              <a:gdLst/>
              <a:ahLst/>
              <a:cxnLst/>
              <a:rect l="l" t="t" r="r" b="b"/>
              <a:pathLst>
                <a:path w="536575" h="230505">
                  <a:moveTo>
                    <a:pt x="407555" y="0"/>
                  </a:moveTo>
                  <a:lnTo>
                    <a:pt x="127139" y="0"/>
                  </a:lnTo>
                  <a:lnTo>
                    <a:pt x="88715" y="7113"/>
                  </a:lnTo>
                  <a:lnTo>
                    <a:pt x="56168" y="26812"/>
                  </a:lnTo>
                  <a:lnTo>
                    <a:pt x="32113" y="56632"/>
                  </a:lnTo>
                  <a:lnTo>
                    <a:pt x="19164" y="94107"/>
                  </a:lnTo>
                  <a:lnTo>
                    <a:pt x="0" y="230124"/>
                  </a:lnTo>
                  <a:lnTo>
                    <a:pt x="536448" y="230124"/>
                  </a:lnTo>
                  <a:lnTo>
                    <a:pt x="517270" y="94107"/>
                  </a:lnTo>
                  <a:lnTo>
                    <a:pt x="504301" y="56632"/>
                  </a:lnTo>
                  <a:lnTo>
                    <a:pt x="480058" y="26812"/>
                  </a:lnTo>
                  <a:lnTo>
                    <a:pt x="446992" y="7113"/>
                  </a:lnTo>
                  <a:lnTo>
                    <a:pt x="407555" y="0"/>
                  </a:lnTo>
                  <a:close/>
                </a:path>
              </a:pathLst>
            </a:custGeom>
            <a:solidFill>
              <a:srgbClr val="7945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4567" y="2919984"/>
              <a:ext cx="584200" cy="341630"/>
            </a:xfrm>
            <a:custGeom>
              <a:avLst/>
              <a:gdLst/>
              <a:ahLst/>
              <a:cxnLst/>
              <a:rect l="l" t="t" r="r" b="b"/>
              <a:pathLst>
                <a:path w="584200" h="341629">
                  <a:moveTo>
                    <a:pt x="439077" y="0"/>
                  </a:moveTo>
                  <a:lnTo>
                    <a:pt x="139395" y="0"/>
                  </a:lnTo>
                  <a:lnTo>
                    <a:pt x="97383" y="7409"/>
                  </a:lnTo>
                  <a:lnTo>
                    <a:pt x="62071" y="28130"/>
                  </a:lnTo>
                  <a:lnTo>
                    <a:pt x="36235" y="59900"/>
                  </a:lnTo>
                  <a:lnTo>
                    <a:pt x="22656" y="100456"/>
                  </a:lnTo>
                  <a:lnTo>
                    <a:pt x="0" y="341375"/>
                  </a:lnTo>
                  <a:lnTo>
                    <a:pt x="583691" y="341375"/>
                  </a:lnTo>
                  <a:lnTo>
                    <a:pt x="555751" y="100456"/>
                  </a:lnTo>
                  <a:lnTo>
                    <a:pt x="542207" y="59900"/>
                  </a:lnTo>
                  <a:lnTo>
                    <a:pt x="516388" y="28130"/>
                  </a:lnTo>
                  <a:lnTo>
                    <a:pt x="481081" y="7409"/>
                  </a:lnTo>
                  <a:lnTo>
                    <a:pt x="439077" y="0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591" y="2837688"/>
              <a:ext cx="195072" cy="18440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31430" y="2439289"/>
              <a:ext cx="365125" cy="296545"/>
            </a:xfrm>
            <a:custGeom>
              <a:avLst/>
              <a:gdLst/>
              <a:ahLst/>
              <a:cxnLst/>
              <a:rect l="l" t="t" r="r" b="b"/>
              <a:pathLst>
                <a:path w="365125" h="296544">
                  <a:moveTo>
                    <a:pt x="168554" y="0"/>
                  </a:moveTo>
                  <a:lnTo>
                    <a:pt x="165074" y="0"/>
                  </a:lnTo>
                  <a:lnTo>
                    <a:pt x="117977" y="9716"/>
                  </a:lnTo>
                  <a:lnTo>
                    <a:pt x="76718" y="30658"/>
                  </a:lnTo>
                  <a:lnTo>
                    <a:pt x="42794" y="60991"/>
                  </a:lnTo>
                  <a:lnTo>
                    <a:pt x="17701" y="98881"/>
                  </a:lnTo>
                  <a:lnTo>
                    <a:pt x="2938" y="142492"/>
                  </a:lnTo>
                  <a:lnTo>
                    <a:pt x="0" y="189991"/>
                  </a:lnTo>
                  <a:lnTo>
                    <a:pt x="6959" y="296290"/>
                  </a:lnTo>
                  <a:lnTo>
                    <a:pt x="364909" y="271907"/>
                  </a:lnTo>
                  <a:lnTo>
                    <a:pt x="357962" y="165608"/>
                  </a:lnTo>
                  <a:lnTo>
                    <a:pt x="348272" y="118327"/>
                  </a:lnTo>
                  <a:lnTo>
                    <a:pt x="327387" y="76924"/>
                  </a:lnTo>
                  <a:lnTo>
                    <a:pt x="297138" y="42894"/>
                  </a:lnTo>
                  <a:lnTo>
                    <a:pt x="259361" y="17732"/>
                  </a:lnTo>
                  <a:lnTo>
                    <a:pt x="215888" y="2936"/>
                  </a:lnTo>
                  <a:lnTo>
                    <a:pt x="168554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5383" y="2566670"/>
              <a:ext cx="329565" cy="362585"/>
            </a:xfrm>
            <a:custGeom>
              <a:avLst/>
              <a:gdLst/>
              <a:ahLst/>
              <a:cxnLst/>
              <a:rect l="l" t="t" r="r" b="b"/>
              <a:pathLst>
                <a:path w="329565" h="362585">
                  <a:moveTo>
                    <a:pt x="249529" y="0"/>
                  </a:moveTo>
                  <a:lnTo>
                    <a:pt x="62382" y="12064"/>
                  </a:lnTo>
                  <a:lnTo>
                    <a:pt x="15594" y="37893"/>
                  </a:lnTo>
                  <a:lnTo>
                    <a:pt x="0" y="88391"/>
                  </a:lnTo>
                  <a:lnTo>
                    <a:pt x="6934" y="206375"/>
                  </a:lnTo>
                  <a:lnTo>
                    <a:pt x="16840" y="256192"/>
                  </a:lnTo>
                  <a:lnTo>
                    <a:pt x="42021" y="299354"/>
                  </a:lnTo>
                  <a:lnTo>
                    <a:pt x="79550" y="332444"/>
                  </a:lnTo>
                  <a:lnTo>
                    <a:pt x="126504" y="352043"/>
                  </a:lnTo>
                  <a:lnTo>
                    <a:pt x="188887" y="362457"/>
                  </a:lnTo>
                  <a:lnTo>
                    <a:pt x="221805" y="345058"/>
                  </a:lnTo>
                  <a:lnTo>
                    <a:pt x="267591" y="319625"/>
                  </a:lnTo>
                  <a:lnTo>
                    <a:pt x="303468" y="281987"/>
                  </a:lnTo>
                  <a:lnTo>
                    <a:pt x="325373" y="235563"/>
                  </a:lnTo>
                  <a:lnTo>
                    <a:pt x="329247" y="183768"/>
                  </a:lnTo>
                  <a:lnTo>
                    <a:pt x="320586" y="67563"/>
                  </a:lnTo>
                  <a:lnTo>
                    <a:pt x="313867" y="40683"/>
                  </a:lnTo>
                  <a:lnTo>
                    <a:pt x="298054" y="18827"/>
                  </a:lnTo>
                  <a:lnTo>
                    <a:pt x="275742" y="4448"/>
                  </a:lnTo>
                  <a:lnTo>
                    <a:pt x="249529" y="0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427" y="2676271"/>
              <a:ext cx="68580" cy="651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01267" y="2616962"/>
              <a:ext cx="183515" cy="311150"/>
            </a:xfrm>
            <a:custGeom>
              <a:avLst/>
              <a:gdLst/>
              <a:ahLst/>
              <a:cxnLst/>
              <a:rect l="l" t="t" r="r" b="b"/>
              <a:pathLst>
                <a:path w="183515" h="311150">
                  <a:moveTo>
                    <a:pt x="138398" y="262000"/>
                  </a:moveTo>
                  <a:lnTo>
                    <a:pt x="51892" y="262000"/>
                  </a:lnTo>
                  <a:lnTo>
                    <a:pt x="58813" y="263778"/>
                  </a:lnTo>
                  <a:lnTo>
                    <a:pt x="64007" y="265557"/>
                  </a:lnTo>
                  <a:lnTo>
                    <a:pt x="61091" y="276244"/>
                  </a:lnTo>
                  <a:lnTo>
                    <a:pt x="57523" y="287432"/>
                  </a:lnTo>
                  <a:lnTo>
                    <a:pt x="53304" y="298954"/>
                  </a:lnTo>
                  <a:lnTo>
                    <a:pt x="48437" y="310641"/>
                  </a:lnTo>
                  <a:lnTo>
                    <a:pt x="88226" y="295021"/>
                  </a:lnTo>
                  <a:lnTo>
                    <a:pt x="132042" y="269567"/>
                  </a:lnTo>
                  <a:lnTo>
                    <a:pt x="138398" y="262000"/>
                  </a:lnTo>
                  <a:close/>
                </a:path>
                <a:path w="183515" h="311150">
                  <a:moveTo>
                    <a:pt x="51892" y="251587"/>
                  </a:moveTo>
                  <a:lnTo>
                    <a:pt x="43243" y="253364"/>
                  </a:lnTo>
                  <a:lnTo>
                    <a:pt x="32620" y="254877"/>
                  </a:lnTo>
                  <a:lnTo>
                    <a:pt x="24431" y="258984"/>
                  </a:lnTo>
                  <a:lnTo>
                    <a:pt x="19161" y="265045"/>
                  </a:lnTo>
                  <a:lnTo>
                    <a:pt x="17297" y="272414"/>
                  </a:lnTo>
                  <a:lnTo>
                    <a:pt x="22812" y="268868"/>
                  </a:lnTo>
                  <a:lnTo>
                    <a:pt x="28975" y="266144"/>
                  </a:lnTo>
                  <a:lnTo>
                    <a:pt x="35785" y="264396"/>
                  </a:lnTo>
                  <a:lnTo>
                    <a:pt x="43243" y="263778"/>
                  </a:lnTo>
                  <a:lnTo>
                    <a:pt x="51892" y="262000"/>
                  </a:lnTo>
                  <a:lnTo>
                    <a:pt x="138398" y="262000"/>
                  </a:lnTo>
                  <a:lnTo>
                    <a:pt x="139784" y="260350"/>
                  </a:lnTo>
                  <a:lnTo>
                    <a:pt x="65735" y="260350"/>
                  </a:lnTo>
                  <a:lnTo>
                    <a:pt x="60553" y="255142"/>
                  </a:lnTo>
                  <a:lnTo>
                    <a:pt x="51892" y="251587"/>
                  </a:lnTo>
                  <a:close/>
                </a:path>
                <a:path w="183515" h="311150">
                  <a:moveTo>
                    <a:pt x="126288" y="0"/>
                  </a:moveTo>
                  <a:lnTo>
                    <a:pt x="76123" y="3428"/>
                  </a:lnTo>
                  <a:lnTo>
                    <a:pt x="41733" y="20589"/>
                  </a:lnTo>
                  <a:lnTo>
                    <a:pt x="29413" y="57276"/>
                  </a:lnTo>
                  <a:lnTo>
                    <a:pt x="30007" y="65059"/>
                  </a:lnTo>
                  <a:lnTo>
                    <a:pt x="53632" y="119761"/>
                  </a:lnTo>
                  <a:lnTo>
                    <a:pt x="57086" y="124967"/>
                  </a:lnTo>
                  <a:lnTo>
                    <a:pt x="53632" y="131825"/>
                  </a:lnTo>
                  <a:lnTo>
                    <a:pt x="34594" y="131825"/>
                  </a:lnTo>
                  <a:lnTo>
                    <a:pt x="3454" y="135382"/>
                  </a:lnTo>
                  <a:lnTo>
                    <a:pt x="0" y="135382"/>
                  </a:lnTo>
                  <a:lnTo>
                    <a:pt x="3454" y="137033"/>
                  </a:lnTo>
                  <a:lnTo>
                    <a:pt x="8648" y="140588"/>
                  </a:lnTo>
                  <a:lnTo>
                    <a:pt x="15570" y="144017"/>
                  </a:lnTo>
                  <a:lnTo>
                    <a:pt x="20764" y="144017"/>
                  </a:lnTo>
                  <a:lnTo>
                    <a:pt x="39221" y="159748"/>
                  </a:lnTo>
                  <a:lnTo>
                    <a:pt x="56870" y="183943"/>
                  </a:lnTo>
                  <a:lnTo>
                    <a:pt x="67709" y="217259"/>
                  </a:lnTo>
                  <a:lnTo>
                    <a:pt x="65735" y="260350"/>
                  </a:lnTo>
                  <a:lnTo>
                    <a:pt x="139784" y="260350"/>
                  </a:lnTo>
                  <a:lnTo>
                    <a:pt x="163695" y="231886"/>
                  </a:lnTo>
                  <a:lnTo>
                    <a:pt x="181401" y="185418"/>
                  </a:lnTo>
                  <a:lnTo>
                    <a:pt x="183375" y="133603"/>
                  </a:lnTo>
                  <a:lnTo>
                    <a:pt x="174726" y="27686"/>
                  </a:lnTo>
                  <a:lnTo>
                    <a:pt x="166427" y="15823"/>
                  </a:lnTo>
                  <a:lnTo>
                    <a:pt x="155046" y="6699"/>
                  </a:lnTo>
                  <a:lnTo>
                    <a:pt x="141395" y="1146"/>
                  </a:lnTo>
                  <a:lnTo>
                    <a:pt x="126288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4483" y="2695956"/>
              <a:ext cx="68351" cy="7010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56487" y="2660904"/>
              <a:ext cx="330200" cy="268605"/>
            </a:xfrm>
            <a:custGeom>
              <a:avLst/>
              <a:gdLst/>
              <a:ahLst/>
              <a:cxnLst/>
              <a:rect l="l" t="t" r="r" b="b"/>
              <a:pathLst>
                <a:path w="330200" h="268605">
                  <a:moveTo>
                    <a:pt x="0" y="24257"/>
                  </a:moveTo>
                  <a:lnTo>
                    <a:pt x="5206" y="112522"/>
                  </a:lnTo>
                  <a:lnTo>
                    <a:pt x="34424" y="201787"/>
                  </a:lnTo>
                  <a:lnTo>
                    <a:pt x="97007" y="248094"/>
                  </a:lnTo>
                  <a:lnTo>
                    <a:pt x="159263" y="265541"/>
                  </a:lnTo>
                  <a:lnTo>
                    <a:pt x="187502" y="268224"/>
                  </a:lnTo>
                  <a:lnTo>
                    <a:pt x="232638" y="250951"/>
                  </a:lnTo>
                  <a:lnTo>
                    <a:pt x="276639" y="225567"/>
                  </a:lnTo>
                  <a:lnTo>
                    <a:pt x="308594" y="188182"/>
                  </a:lnTo>
                  <a:lnTo>
                    <a:pt x="324290" y="148844"/>
                  </a:lnTo>
                  <a:lnTo>
                    <a:pt x="109372" y="148844"/>
                  </a:lnTo>
                  <a:lnTo>
                    <a:pt x="71287" y="128609"/>
                  </a:lnTo>
                  <a:lnTo>
                    <a:pt x="37760" y="100123"/>
                  </a:lnTo>
                  <a:lnTo>
                    <a:pt x="12696" y="64851"/>
                  </a:lnTo>
                  <a:lnTo>
                    <a:pt x="0" y="24257"/>
                  </a:lnTo>
                  <a:close/>
                </a:path>
                <a:path w="330200" h="268605">
                  <a:moveTo>
                    <a:pt x="177088" y="108966"/>
                  </a:moveTo>
                  <a:lnTo>
                    <a:pt x="175348" y="108966"/>
                  </a:lnTo>
                  <a:lnTo>
                    <a:pt x="155276" y="112785"/>
                  </a:lnTo>
                  <a:lnTo>
                    <a:pt x="137155" y="121142"/>
                  </a:lnTo>
                  <a:lnTo>
                    <a:pt x="121636" y="133379"/>
                  </a:lnTo>
                  <a:lnTo>
                    <a:pt x="109372" y="148844"/>
                  </a:lnTo>
                  <a:lnTo>
                    <a:pt x="324290" y="148844"/>
                  </a:lnTo>
                  <a:lnTo>
                    <a:pt x="326875" y="142367"/>
                  </a:lnTo>
                  <a:lnTo>
                    <a:pt x="327002" y="140208"/>
                  </a:lnTo>
                  <a:lnTo>
                    <a:pt x="246532" y="140208"/>
                  </a:lnTo>
                  <a:lnTo>
                    <a:pt x="232992" y="126057"/>
                  </a:lnTo>
                  <a:lnTo>
                    <a:pt x="216363" y="115490"/>
                  </a:lnTo>
                  <a:lnTo>
                    <a:pt x="197458" y="109472"/>
                  </a:lnTo>
                  <a:lnTo>
                    <a:pt x="177088" y="108966"/>
                  </a:lnTo>
                  <a:close/>
                </a:path>
                <a:path w="330200" h="268605">
                  <a:moveTo>
                    <a:pt x="322910" y="0"/>
                  </a:moveTo>
                  <a:lnTo>
                    <a:pt x="318789" y="42820"/>
                  </a:lnTo>
                  <a:lnTo>
                    <a:pt x="304252" y="81772"/>
                  </a:lnTo>
                  <a:lnTo>
                    <a:pt x="279949" y="114889"/>
                  </a:lnTo>
                  <a:lnTo>
                    <a:pt x="246532" y="140208"/>
                  </a:lnTo>
                  <a:lnTo>
                    <a:pt x="327002" y="140208"/>
                  </a:lnTo>
                  <a:lnTo>
                    <a:pt x="329857" y="91694"/>
                  </a:lnTo>
                  <a:lnTo>
                    <a:pt x="322910" y="0"/>
                  </a:lnTo>
                  <a:close/>
                </a:path>
              </a:pathLst>
            </a:custGeom>
            <a:solidFill>
              <a:srgbClr val="00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87551" y="2813304"/>
              <a:ext cx="97790" cy="42545"/>
            </a:xfrm>
            <a:custGeom>
              <a:avLst/>
              <a:gdLst/>
              <a:ahLst/>
              <a:cxnLst/>
              <a:rect l="l" t="t" r="r" b="b"/>
              <a:pathLst>
                <a:path w="97790" h="42544">
                  <a:moveTo>
                    <a:pt x="97535" y="0"/>
                  </a:moveTo>
                  <a:lnTo>
                    <a:pt x="0" y="6858"/>
                  </a:lnTo>
                  <a:lnTo>
                    <a:pt x="7676" y="21988"/>
                  </a:lnTo>
                  <a:lnTo>
                    <a:pt x="19594" y="33607"/>
                  </a:lnTo>
                  <a:lnTo>
                    <a:pt x="34777" y="40772"/>
                  </a:lnTo>
                  <a:lnTo>
                    <a:pt x="52247" y="42545"/>
                  </a:lnTo>
                  <a:lnTo>
                    <a:pt x="69366" y="38254"/>
                  </a:lnTo>
                  <a:lnTo>
                    <a:pt x="83383" y="28892"/>
                  </a:lnTo>
                  <a:lnTo>
                    <a:pt x="93154" y="15720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0976" y="2663951"/>
              <a:ext cx="163195" cy="38100"/>
            </a:xfrm>
            <a:custGeom>
              <a:avLst/>
              <a:gdLst/>
              <a:ahLst/>
              <a:cxnLst/>
              <a:rect l="l" t="t" r="r" b="b"/>
              <a:pathLst>
                <a:path w="163194" h="38100">
                  <a:moveTo>
                    <a:pt x="32004" y="11430"/>
                  </a:moveTo>
                  <a:lnTo>
                    <a:pt x="24892" y="6096"/>
                  </a:lnTo>
                  <a:lnTo>
                    <a:pt x="7112" y="6096"/>
                  </a:lnTo>
                  <a:lnTo>
                    <a:pt x="0" y="14986"/>
                  </a:lnTo>
                  <a:lnTo>
                    <a:pt x="1778" y="22098"/>
                  </a:lnTo>
                  <a:lnTo>
                    <a:pt x="1778" y="30988"/>
                  </a:lnTo>
                  <a:lnTo>
                    <a:pt x="8890" y="38100"/>
                  </a:lnTo>
                  <a:lnTo>
                    <a:pt x="17780" y="36322"/>
                  </a:lnTo>
                  <a:lnTo>
                    <a:pt x="26670" y="36322"/>
                  </a:lnTo>
                  <a:lnTo>
                    <a:pt x="32004" y="29210"/>
                  </a:lnTo>
                  <a:lnTo>
                    <a:pt x="32004" y="20320"/>
                  </a:lnTo>
                  <a:lnTo>
                    <a:pt x="32004" y="11430"/>
                  </a:lnTo>
                  <a:close/>
                </a:path>
                <a:path w="163194" h="38100">
                  <a:moveTo>
                    <a:pt x="163068" y="4826"/>
                  </a:moveTo>
                  <a:lnTo>
                    <a:pt x="154178" y="0"/>
                  </a:lnTo>
                  <a:lnTo>
                    <a:pt x="138176" y="0"/>
                  </a:lnTo>
                  <a:lnTo>
                    <a:pt x="131064" y="8001"/>
                  </a:lnTo>
                  <a:lnTo>
                    <a:pt x="131064" y="14478"/>
                  </a:lnTo>
                  <a:lnTo>
                    <a:pt x="132842" y="22479"/>
                  </a:lnTo>
                  <a:lnTo>
                    <a:pt x="139954" y="28956"/>
                  </a:lnTo>
                  <a:lnTo>
                    <a:pt x="148844" y="27305"/>
                  </a:lnTo>
                  <a:lnTo>
                    <a:pt x="157734" y="27305"/>
                  </a:lnTo>
                  <a:lnTo>
                    <a:pt x="163068" y="20955"/>
                  </a:lnTo>
                  <a:lnTo>
                    <a:pt x="163068" y="12827"/>
                  </a:lnTo>
                  <a:lnTo>
                    <a:pt x="163068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25295" y="2953940"/>
              <a:ext cx="311150" cy="447675"/>
            </a:xfrm>
            <a:custGeom>
              <a:avLst/>
              <a:gdLst/>
              <a:ahLst/>
              <a:cxnLst/>
              <a:rect l="l" t="t" r="r" b="b"/>
              <a:pathLst>
                <a:path w="311150" h="447675">
                  <a:moveTo>
                    <a:pt x="159773" y="1367"/>
                  </a:moveTo>
                  <a:lnTo>
                    <a:pt x="144779" y="4016"/>
                  </a:lnTo>
                  <a:lnTo>
                    <a:pt x="145216" y="48690"/>
                  </a:lnTo>
                  <a:lnTo>
                    <a:pt x="143224" y="72898"/>
                  </a:lnTo>
                  <a:lnTo>
                    <a:pt x="141565" y="87366"/>
                  </a:lnTo>
                  <a:lnTo>
                    <a:pt x="143001" y="102822"/>
                  </a:lnTo>
                  <a:lnTo>
                    <a:pt x="143001" y="106251"/>
                  </a:lnTo>
                  <a:lnTo>
                    <a:pt x="151765" y="120094"/>
                  </a:lnTo>
                  <a:lnTo>
                    <a:pt x="153542" y="121872"/>
                  </a:lnTo>
                  <a:lnTo>
                    <a:pt x="151765" y="121872"/>
                  </a:lnTo>
                  <a:lnTo>
                    <a:pt x="0" y="307165"/>
                  </a:lnTo>
                  <a:lnTo>
                    <a:pt x="0" y="447373"/>
                  </a:lnTo>
                  <a:lnTo>
                    <a:pt x="20929" y="447373"/>
                  </a:lnTo>
                  <a:lnTo>
                    <a:pt x="45586" y="445500"/>
                  </a:lnTo>
                  <a:lnTo>
                    <a:pt x="68926" y="437435"/>
                  </a:lnTo>
                  <a:lnTo>
                    <a:pt x="89641" y="423513"/>
                  </a:lnTo>
                  <a:lnTo>
                    <a:pt x="106425" y="404066"/>
                  </a:lnTo>
                  <a:lnTo>
                    <a:pt x="235457" y="175466"/>
                  </a:lnTo>
                  <a:lnTo>
                    <a:pt x="287781" y="118316"/>
                  </a:lnTo>
                  <a:lnTo>
                    <a:pt x="308737" y="83772"/>
                  </a:lnTo>
                  <a:lnTo>
                    <a:pt x="311074" y="78025"/>
                  </a:lnTo>
                  <a:lnTo>
                    <a:pt x="310483" y="71802"/>
                  </a:lnTo>
                  <a:lnTo>
                    <a:pt x="307272" y="65912"/>
                  </a:lnTo>
                  <a:lnTo>
                    <a:pt x="305887" y="64722"/>
                  </a:lnTo>
                  <a:lnTo>
                    <a:pt x="179704" y="64722"/>
                  </a:lnTo>
                  <a:lnTo>
                    <a:pt x="179704" y="19637"/>
                  </a:lnTo>
                  <a:lnTo>
                    <a:pt x="177426" y="15499"/>
                  </a:lnTo>
                  <a:lnTo>
                    <a:pt x="170719" y="7302"/>
                  </a:lnTo>
                  <a:lnTo>
                    <a:pt x="159773" y="1367"/>
                  </a:lnTo>
                  <a:close/>
                </a:path>
                <a:path w="311150" h="447675">
                  <a:moveTo>
                    <a:pt x="237444" y="0"/>
                  </a:moveTo>
                  <a:lnTo>
                    <a:pt x="230679" y="396"/>
                  </a:lnTo>
                  <a:lnTo>
                    <a:pt x="224557" y="3079"/>
                  </a:lnTo>
                  <a:lnTo>
                    <a:pt x="219709" y="7572"/>
                  </a:lnTo>
                  <a:lnTo>
                    <a:pt x="205866" y="31829"/>
                  </a:lnTo>
                  <a:lnTo>
                    <a:pt x="179704" y="64722"/>
                  </a:lnTo>
                  <a:lnTo>
                    <a:pt x="305887" y="64722"/>
                  </a:lnTo>
                  <a:lnTo>
                    <a:pt x="301751" y="61166"/>
                  </a:lnTo>
                  <a:lnTo>
                    <a:pt x="299973" y="59515"/>
                  </a:lnTo>
                  <a:lnTo>
                    <a:pt x="296544" y="57737"/>
                  </a:lnTo>
                  <a:lnTo>
                    <a:pt x="292988" y="57737"/>
                  </a:lnTo>
                  <a:lnTo>
                    <a:pt x="296544" y="50879"/>
                  </a:lnTo>
                  <a:lnTo>
                    <a:pt x="292988" y="40465"/>
                  </a:lnTo>
                  <a:lnTo>
                    <a:pt x="286003" y="37036"/>
                  </a:lnTo>
                  <a:lnTo>
                    <a:pt x="282575" y="35258"/>
                  </a:lnTo>
                  <a:lnTo>
                    <a:pt x="279019" y="33480"/>
                  </a:lnTo>
                  <a:lnTo>
                    <a:pt x="275590" y="33480"/>
                  </a:lnTo>
                  <a:lnTo>
                    <a:pt x="277927" y="26779"/>
                  </a:lnTo>
                  <a:lnTo>
                    <a:pt x="277336" y="20065"/>
                  </a:lnTo>
                  <a:lnTo>
                    <a:pt x="274125" y="13995"/>
                  </a:lnTo>
                  <a:lnTo>
                    <a:pt x="270661" y="11001"/>
                  </a:lnTo>
                  <a:lnTo>
                    <a:pt x="251206" y="11001"/>
                  </a:lnTo>
                  <a:lnTo>
                    <a:pt x="249428" y="7572"/>
                  </a:lnTo>
                  <a:lnTo>
                    <a:pt x="247650" y="4016"/>
                  </a:lnTo>
                  <a:lnTo>
                    <a:pt x="244220" y="2365"/>
                  </a:lnTo>
                  <a:lnTo>
                    <a:pt x="237444" y="0"/>
                  </a:lnTo>
                  <a:close/>
                </a:path>
                <a:path w="311150" h="447675">
                  <a:moveTo>
                    <a:pt x="263397" y="5794"/>
                  </a:moveTo>
                  <a:lnTo>
                    <a:pt x="256412" y="7572"/>
                  </a:lnTo>
                  <a:lnTo>
                    <a:pt x="251206" y="11001"/>
                  </a:lnTo>
                  <a:lnTo>
                    <a:pt x="270661" y="11001"/>
                  </a:lnTo>
                  <a:lnTo>
                    <a:pt x="268604" y="9223"/>
                  </a:lnTo>
                  <a:lnTo>
                    <a:pt x="263397" y="5794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25295" y="2955288"/>
              <a:ext cx="294640" cy="342900"/>
            </a:xfrm>
            <a:custGeom>
              <a:avLst/>
              <a:gdLst/>
              <a:ahLst/>
              <a:cxnLst/>
              <a:rect l="l" t="t" r="r" b="b"/>
              <a:pathLst>
                <a:path w="294640" h="342900">
                  <a:moveTo>
                    <a:pt x="160355" y="0"/>
                  </a:moveTo>
                  <a:lnTo>
                    <a:pt x="145287" y="2668"/>
                  </a:lnTo>
                  <a:lnTo>
                    <a:pt x="145778" y="47194"/>
                  </a:lnTo>
                  <a:lnTo>
                    <a:pt x="143767" y="71415"/>
                  </a:lnTo>
                  <a:lnTo>
                    <a:pt x="142091" y="85715"/>
                  </a:lnTo>
                  <a:lnTo>
                    <a:pt x="143509" y="101093"/>
                  </a:lnTo>
                  <a:lnTo>
                    <a:pt x="143509" y="104522"/>
                  </a:lnTo>
                  <a:lnTo>
                    <a:pt x="152272" y="118365"/>
                  </a:lnTo>
                  <a:lnTo>
                    <a:pt x="154050" y="120016"/>
                  </a:lnTo>
                  <a:lnTo>
                    <a:pt x="152272" y="120016"/>
                  </a:lnTo>
                  <a:lnTo>
                    <a:pt x="0" y="304674"/>
                  </a:lnTo>
                  <a:lnTo>
                    <a:pt x="0" y="342647"/>
                  </a:lnTo>
                  <a:lnTo>
                    <a:pt x="155828" y="154560"/>
                  </a:lnTo>
                  <a:lnTo>
                    <a:pt x="173739" y="149486"/>
                  </a:lnTo>
                  <a:lnTo>
                    <a:pt x="192817" y="146353"/>
                  </a:lnTo>
                  <a:lnTo>
                    <a:pt x="212228" y="143863"/>
                  </a:lnTo>
                  <a:lnTo>
                    <a:pt x="231140" y="140717"/>
                  </a:lnTo>
                  <a:lnTo>
                    <a:pt x="268269" y="127859"/>
                  </a:lnTo>
                  <a:lnTo>
                    <a:pt x="283591" y="111380"/>
                  </a:lnTo>
                  <a:lnTo>
                    <a:pt x="287147" y="106173"/>
                  </a:lnTo>
                  <a:lnTo>
                    <a:pt x="288925" y="102744"/>
                  </a:lnTo>
                  <a:lnTo>
                    <a:pt x="292353" y="97537"/>
                  </a:lnTo>
                  <a:lnTo>
                    <a:pt x="294131" y="94108"/>
                  </a:lnTo>
                  <a:lnTo>
                    <a:pt x="287587" y="89999"/>
                  </a:lnTo>
                  <a:lnTo>
                    <a:pt x="281209" y="85520"/>
                  </a:lnTo>
                  <a:lnTo>
                    <a:pt x="269620" y="76836"/>
                  </a:lnTo>
                  <a:lnTo>
                    <a:pt x="250110" y="65660"/>
                  </a:lnTo>
                  <a:lnTo>
                    <a:pt x="245565" y="63120"/>
                  </a:lnTo>
                  <a:lnTo>
                    <a:pt x="180340" y="63120"/>
                  </a:lnTo>
                  <a:lnTo>
                    <a:pt x="180340" y="18162"/>
                  </a:lnTo>
                  <a:lnTo>
                    <a:pt x="178059" y="14045"/>
                  </a:lnTo>
                  <a:lnTo>
                    <a:pt x="171338" y="5891"/>
                  </a:lnTo>
                  <a:lnTo>
                    <a:pt x="160355" y="0"/>
                  </a:lnTo>
                  <a:close/>
                </a:path>
                <a:path w="294640" h="342900">
                  <a:moveTo>
                    <a:pt x="229362" y="54484"/>
                  </a:moveTo>
                  <a:lnTo>
                    <a:pt x="187325" y="54484"/>
                  </a:lnTo>
                  <a:lnTo>
                    <a:pt x="180340" y="63120"/>
                  </a:lnTo>
                  <a:lnTo>
                    <a:pt x="245565" y="63120"/>
                  </a:lnTo>
                  <a:lnTo>
                    <a:pt x="239813" y="59906"/>
                  </a:lnTo>
                  <a:lnTo>
                    <a:pt x="229362" y="54484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639" y="2913888"/>
              <a:ext cx="272796" cy="21488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32458" y="2919984"/>
              <a:ext cx="254635" cy="382905"/>
            </a:xfrm>
            <a:custGeom>
              <a:avLst/>
              <a:gdLst/>
              <a:ahLst/>
              <a:cxnLst/>
              <a:rect l="l" t="t" r="r" b="b"/>
              <a:pathLst>
                <a:path w="254634" h="382904">
                  <a:moveTo>
                    <a:pt x="235345" y="0"/>
                  </a:moveTo>
                  <a:lnTo>
                    <a:pt x="224905" y="0"/>
                  </a:lnTo>
                  <a:lnTo>
                    <a:pt x="180132" y="10114"/>
                  </a:lnTo>
                  <a:lnTo>
                    <a:pt x="141077" y="31575"/>
                  </a:lnTo>
                  <a:lnTo>
                    <a:pt x="109536" y="62775"/>
                  </a:lnTo>
                  <a:lnTo>
                    <a:pt x="87301" y="102107"/>
                  </a:lnTo>
                  <a:lnTo>
                    <a:pt x="67727" y="153939"/>
                  </a:lnTo>
                  <a:lnTo>
                    <a:pt x="47732" y="206349"/>
                  </a:lnTo>
                  <a:lnTo>
                    <a:pt x="28990" y="257418"/>
                  </a:lnTo>
                  <a:lnTo>
                    <a:pt x="13174" y="305226"/>
                  </a:lnTo>
                  <a:lnTo>
                    <a:pt x="1957" y="347852"/>
                  </a:lnTo>
                  <a:lnTo>
                    <a:pt x="0" y="365236"/>
                  </a:lnTo>
                  <a:lnTo>
                    <a:pt x="734" y="373731"/>
                  </a:lnTo>
                  <a:lnTo>
                    <a:pt x="1957" y="382524"/>
                  </a:lnTo>
                  <a:lnTo>
                    <a:pt x="137809" y="351408"/>
                  </a:lnTo>
                  <a:lnTo>
                    <a:pt x="221413" y="183514"/>
                  </a:lnTo>
                  <a:lnTo>
                    <a:pt x="251731" y="183514"/>
                  </a:lnTo>
                  <a:lnTo>
                    <a:pt x="235345" y="0"/>
                  </a:lnTo>
                  <a:close/>
                </a:path>
                <a:path w="254634" h="382904">
                  <a:moveTo>
                    <a:pt x="251731" y="183514"/>
                  </a:moveTo>
                  <a:lnTo>
                    <a:pt x="221413" y="183514"/>
                  </a:lnTo>
                  <a:lnTo>
                    <a:pt x="233605" y="219837"/>
                  </a:lnTo>
                  <a:lnTo>
                    <a:pt x="254509" y="214629"/>
                  </a:lnTo>
                  <a:lnTo>
                    <a:pt x="251731" y="183514"/>
                  </a:lnTo>
                  <a:close/>
                </a:path>
              </a:pathLst>
            </a:custGeom>
            <a:solidFill>
              <a:srgbClr val="6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939" y="2971800"/>
              <a:ext cx="110156" cy="8970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54023" y="3299460"/>
              <a:ext cx="680085" cy="332740"/>
            </a:xfrm>
            <a:custGeom>
              <a:avLst/>
              <a:gdLst/>
              <a:ahLst/>
              <a:cxnLst/>
              <a:rect l="l" t="t" r="r" b="b"/>
              <a:pathLst>
                <a:path w="680085" h="332739">
                  <a:moveTo>
                    <a:pt x="679704" y="0"/>
                  </a:moveTo>
                  <a:lnTo>
                    <a:pt x="0" y="0"/>
                  </a:lnTo>
                  <a:lnTo>
                    <a:pt x="0" y="332231"/>
                  </a:lnTo>
                  <a:lnTo>
                    <a:pt x="679704" y="332231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44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564" y="3399663"/>
              <a:ext cx="379260" cy="1421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24839" y="3098292"/>
              <a:ext cx="562610" cy="581025"/>
            </a:xfrm>
            <a:custGeom>
              <a:avLst/>
              <a:gdLst/>
              <a:ahLst/>
              <a:cxnLst/>
              <a:rect l="l" t="t" r="r" b="b"/>
              <a:pathLst>
                <a:path w="562610" h="581025">
                  <a:moveTo>
                    <a:pt x="291655" y="0"/>
                  </a:moveTo>
                  <a:lnTo>
                    <a:pt x="286423" y="0"/>
                  </a:lnTo>
                  <a:lnTo>
                    <a:pt x="282930" y="5207"/>
                  </a:lnTo>
                  <a:lnTo>
                    <a:pt x="3492" y="366395"/>
                  </a:lnTo>
                  <a:lnTo>
                    <a:pt x="0" y="371602"/>
                  </a:lnTo>
                  <a:lnTo>
                    <a:pt x="0" y="376682"/>
                  </a:lnTo>
                  <a:lnTo>
                    <a:pt x="5245" y="380238"/>
                  </a:lnTo>
                  <a:lnTo>
                    <a:pt x="265455" y="577215"/>
                  </a:lnTo>
                  <a:lnTo>
                    <a:pt x="268947" y="580644"/>
                  </a:lnTo>
                  <a:lnTo>
                    <a:pt x="275932" y="580644"/>
                  </a:lnTo>
                  <a:lnTo>
                    <a:pt x="279425" y="575437"/>
                  </a:lnTo>
                  <a:lnTo>
                    <a:pt x="558863" y="212598"/>
                  </a:lnTo>
                  <a:lnTo>
                    <a:pt x="562356" y="209042"/>
                  </a:lnTo>
                  <a:lnTo>
                    <a:pt x="560603" y="202184"/>
                  </a:lnTo>
                  <a:lnTo>
                    <a:pt x="557110" y="198755"/>
                  </a:lnTo>
                  <a:lnTo>
                    <a:pt x="296900" y="3429"/>
                  </a:lnTo>
                  <a:lnTo>
                    <a:pt x="291655" y="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56843" y="3131820"/>
              <a:ext cx="494030" cy="513715"/>
            </a:xfrm>
            <a:custGeom>
              <a:avLst/>
              <a:gdLst/>
              <a:ahLst/>
              <a:cxnLst/>
              <a:rect l="l" t="t" r="r" b="b"/>
              <a:pathLst>
                <a:path w="494030" h="513714">
                  <a:moveTo>
                    <a:pt x="258025" y="0"/>
                  </a:moveTo>
                  <a:lnTo>
                    <a:pt x="0" y="335533"/>
                  </a:lnTo>
                  <a:lnTo>
                    <a:pt x="235750" y="513587"/>
                  </a:lnTo>
                  <a:lnTo>
                    <a:pt x="493775" y="178053"/>
                  </a:lnTo>
                  <a:lnTo>
                    <a:pt x="258025" y="0"/>
                  </a:lnTo>
                  <a:close/>
                </a:path>
              </a:pathLst>
            </a:custGeom>
            <a:solidFill>
              <a:srgbClr val="C5E7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3063" y="3131820"/>
              <a:ext cx="257810" cy="513715"/>
            </a:xfrm>
            <a:custGeom>
              <a:avLst/>
              <a:gdLst/>
              <a:ahLst/>
              <a:cxnLst/>
              <a:rect l="l" t="t" r="r" b="b"/>
              <a:pathLst>
                <a:path w="257809" h="513714">
                  <a:moveTo>
                    <a:pt x="22237" y="0"/>
                  </a:moveTo>
                  <a:lnTo>
                    <a:pt x="0" y="513587"/>
                  </a:lnTo>
                  <a:lnTo>
                    <a:pt x="257556" y="178053"/>
                  </a:lnTo>
                  <a:lnTo>
                    <a:pt x="22237" y="0"/>
                  </a:lnTo>
                  <a:close/>
                </a:path>
              </a:pathLst>
            </a:custGeom>
            <a:solidFill>
              <a:srgbClr val="D1E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31" y="3171444"/>
              <a:ext cx="400812" cy="41300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32904" y="3270504"/>
              <a:ext cx="435609" cy="321945"/>
            </a:xfrm>
            <a:custGeom>
              <a:avLst/>
              <a:gdLst/>
              <a:ahLst/>
              <a:cxnLst/>
              <a:rect l="l" t="t" r="r" b="b"/>
              <a:pathLst>
                <a:path w="435609" h="321945">
                  <a:moveTo>
                    <a:pt x="13793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0" y="3429"/>
                  </a:lnTo>
                  <a:lnTo>
                    <a:pt x="572" y="28029"/>
                  </a:lnTo>
                  <a:lnTo>
                    <a:pt x="7202" y="51641"/>
                  </a:lnTo>
                  <a:lnTo>
                    <a:pt x="19397" y="73277"/>
                  </a:lnTo>
                  <a:lnTo>
                    <a:pt x="36664" y="91948"/>
                  </a:lnTo>
                  <a:lnTo>
                    <a:pt x="256667" y="236093"/>
                  </a:lnTo>
                  <a:lnTo>
                    <a:pt x="319519" y="302006"/>
                  </a:lnTo>
                  <a:lnTo>
                    <a:pt x="354431" y="319405"/>
                  </a:lnTo>
                  <a:lnTo>
                    <a:pt x="361201" y="321742"/>
                  </a:lnTo>
                  <a:lnTo>
                    <a:pt x="367969" y="321151"/>
                  </a:lnTo>
                  <a:lnTo>
                    <a:pt x="374080" y="317940"/>
                  </a:lnTo>
                  <a:lnTo>
                    <a:pt x="378879" y="312420"/>
                  </a:lnTo>
                  <a:lnTo>
                    <a:pt x="380631" y="308991"/>
                  </a:lnTo>
                  <a:lnTo>
                    <a:pt x="380631" y="302006"/>
                  </a:lnTo>
                  <a:lnTo>
                    <a:pt x="398081" y="302006"/>
                  </a:lnTo>
                  <a:lnTo>
                    <a:pt x="401573" y="295148"/>
                  </a:lnTo>
                  <a:lnTo>
                    <a:pt x="403326" y="291592"/>
                  </a:lnTo>
                  <a:lnTo>
                    <a:pt x="403326" y="284734"/>
                  </a:lnTo>
                  <a:lnTo>
                    <a:pt x="417197" y="284734"/>
                  </a:lnTo>
                  <a:lnTo>
                    <a:pt x="422968" y="281519"/>
                  </a:lnTo>
                  <a:lnTo>
                    <a:pt x="427774" y="275971"/>
                  </a:lnTo>
                  <a:lnTo>
                    <a:pt x="431266" y="270763"/>
                  </a:lnTo>
                  <a:lnTo>
                    <a:pt x="429514" y="263906"/>
                  </a:lnTo>
                  <a:lnTo>
                    <a:pt x="426021" y="258699"/>
                  </a:lnTo>
                  <a:lnTo>
                    <a:pt x="429514" y="256921"/>
                  </a:lnTo>
                  <a:lnTo>
                    <a:pt x="431266" y="253492"/>
                  </a:lnTo>
                  <a:lnTo>
                    <a:pt x="433006" y="249936"/>
                  </a:lnTo>
                  <a:lnTo>
                    <a:pt x="435356" y="243262"/>
                  </a:lnTo>
                  <a:lnTo>
                    <a:pt x="434757" y="236743"/>
                  </a:lnTo>
                  <a:lnTo>
                    <a:pt x="431536" y="231201"/>
                  </a:lnTo>
                  <a:lnTo>
                    <a:pt x="426021" y="227457"/>
                  </a:lnTo>
                  <a:lnTo>
                    <a:pt x="401573" y="215265"/>
                  </a:lnTo>
                  <a:lnTo>
                    <a:pt x="366661" y="191008"/>
                  </a:lnTo>
                  <a:lnTo>
                    <a:pt x="412051" y="187451"/>
                  </a:lnTo>
                  <a:lnTo>
                    <a:pt x="416198" y="184963"/>
                  </a:lnTo>
                  <a:lnTo>
                    <a:pt x="424275" y="177926"/>
                  </a:lnTo>
                  <a:lnTo>
                    <a:pt x="429732" y="166985"/>
                  </a:lnTo>
                  <a:lnTo>
                    <a:pt x="427813" y="159638"/>
                  </a:lnTo>
                  <a:lnTo>
                    <a:pt x="317766" y="159638"/>
                  </a:lnTo>
                  <a:lnTo>
                    <a:pt x="317766" y="157987"/>
                  </a:lnTo>
                  <a:lnTo>
                    <a:pt x="137934" y="0"/>
                  </a:lnTo>
                  <a:close/>
                </a:path>
                <a:path w="435609" h="321945">
                  <a:moveTo>
                    <a:pt x="398081" y="302006"/>
                  </a:moveTo>
                  <a:lnTo>
                    <a:pt x="380631" y="302006"/>
                  </a:lnTo>
                  <a:lnTo>
                    <a:pt x="389356" y="305562"/>
                  </a:lnTo>
                  <a:lnTo>
                    <a:pt x="398081" y="302006"/>
                  </a:lnTo>
                  <a:close/>
                </a:path>
                <a:path w="435609" h="321945">
                  <a:moveTo>
                    <a:pt x="417197" y="284734"/>
                  </a:moveTo>
                  <a:lnTo>
                    <a:pt x="403326" y="284734"/>
                  </a:lnTo>
                  <a:lnTo>
                    <a:pt x="410089" y="286043"/>
                  </a:lnTo>
                  <a:lnTo>
                    <a:pt x="416855" y="284924"/>
                  </a:lnTo>
                  <a:lnTo>
                    <a:pt x="417197" y="284734"/>
                  </a:lnTo>
                  <a:close/>
                </a:path>
                <a:path w="435609" h="321945">
                  <a:moveTo>
                    <a:pt x="340580" y="154691"/>
                  </a:moveTo>
                  <a:lnTo>
                    <a:pt x="324751" y="156210"/>
                  </a:lnTo>
                  <a:lnTo>
                    <a:pt x="321259" y="157987"/>
                  </a:lnTo>
                  <a:lnTo>
                    <a:pt x="319519" y="157987"/>
                  </a:lnTo>
                  <a:lnTo>
                    <a:pt x="317766" y="159638"/>
                  </a:lnTo>
                  <a:lnTo>
                    <a:pt x="427813" y="159638"/>
                  </a:lnTo>
                  <a:lnTo>
                    <a:pt x="426921" y="156227"/>
                  </a:lnTo>
                  <a:lnTo>
                    <a:pt x="380739" y="156227"/>
                  </a:lnTo>
                  <a:lnTo>
                    <a:pt x="355750" y="155781"/>
                  </a:lnTo>
                  <a:lnTo>
                    <a:pt x="340580" y="154691"/>
                  </a:lnTo>
                  <a:close/>
                </a:path>
                <a:path w="435609" h="321945">
                  <a:moveTo>
                    <a:pt x="426021" y="152781"/>
                  </a:moveTo>
                  <a:lnTo>
                    <a:pt x="380739" y="156227"/>
                  </a:lnTo>
                  <a:lnTo>
                    <a:pt x="426921" y="156227"/>
                  </a:lnTo>
                  <a:lnTo>
                    <a:pt x="426021" y="152781"/>
                  </a:lnTo>
                  <a:close/>
                </a:path>
              </a:pathLst>
            </a:custGeom>
            <a:solidFill>
              <a:srgbClr val="9F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2904" y="3270504"/>
              <a:ext cx="381000" cy="321945"/>
            </a:xfrm>
            <a:custGeom>
              <a:avLst/>
              <a:gdLst/>
              <a:ahLst/>
              <a:cxnLst/>
              <a:rect l="l" t="t" r="r" b="b"/>
              <a:pathLst>
                <a:path w="381000" h="321945">
                  <a:moveTo>
                    <a:pt x="38404" y="0"/>
                  </a:moveTo>
                  <a:lnTo>
                    <a:pt x="1739" y="0"/>
                  </a:lnTo>
                  <a:lnTo>
                    <a:pt x="0" y="1778"/>
                  </a:lnTo>
                  <a:lnTo>
                    <a:pt x="7200" y="51641"/>
                  </a:lnTo>
                  <a:lnTo>
                    <a:pt x="36652" y="91948"/>
                  </a:lnTo>
                  <a:lnTo>
                    <a:pt x="256616" y="236093"/>
                  </a:lnTo>
                  <a:lnTo>
                    <a:pt x="319455" y="302006"/>
                  </a:lnTo>
                  <a:lnTo>
                    <a:pt x="354368" y="319405"/>
                  </a:lnTo>
                  <a:lnTo>
                    <a:pt x="361131" y="321742"/>
                  </a:lnTo>
                  <a:lnTo>
                    <a:pt x="367896" y="321151"/>
                  </a:lnTo>
                  <a:lnTo>
                    <a:pt x="374009" y="317940"/>
                  </a:lnTo>
                  <a:lnTo>
                    <a:pt x="378815" y="312420"/>
                  </a:lnTo>
                  <a:lnTo>
                    <a:pt x="380555" y="308991"/>
                  </a:lnTo>
                  <a:lnTo>
                    <a:pt x="380555" y="302006"/>
                  </a:lnTo>
                  <a:lnTo>
                    <a:pt x="272326" y="215265"/>
                  </a:lnTo>
                  <a:lnTo>
                    <a:pt x="135070" y="123760"/>
                  </a:lnTo>
                  <a:lnTo>
                    <a:pt x="100325" y="100034"/>
                  </a:lnTo>
                  <a:lnTo>
                    <a:pt x="76809" y="83312"/>
                  </a:lnTo>
                  <a:lnTo>
                    <a:pt x="50926" y="55667"/>
                  </a:lnTo>
                  <a:lnTo>
                    <a:pt x="39933" y="28654"/>
                  </a:lnTo>
                  <a:lnTo>
                    <a:pt x="37777" y="8141"/>
                  </a:lnTo>
                  <a:lnTo>
                    <a:pt x="38404" y="0"/>
                  </a:lnTo>
                  <a:close/>
                </a:path>
              </a:pathLst>
            </a:custGeom>
            <a:solidFill>
              <a:srgbClr val="915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24072" y="4204716"/>
              <a:ext cx="544068" cy="542544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852029" y="2015335"/>
            <a:ext cx="3516629" cy="14865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potential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SQL</a:t>
            </a:r>
            <a:r>
              <a:rPr sz="1800" spc="-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injection</a:t>
            </a:r>
            <a:endParaRPr sz="1800">
              <a:latin typeface="Segoe UI Semibold"/>
              <a:cs typeface="Segoe UI Semibold"/>
            </a:endParaRPr>
          </a:p>
          <a:p>
            <a:pPr marL="2990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Segoe UI Semibold"/>
                <a:cs typeface="Segoe UI Semibold"/>
              </a:rPr>
              <a:t>attacks</a:t>
            </a:r>
            <a:endParaRPr sz="1800">
              <a:latin typeface="Segoe UI Semibold"/>
              <a:cs typeface="Segoe UI Semibold"/>
            </a:endParaRPr>
          </a:p>
          <a:p>
            <a:pPr marL="299085" marR="91440" indent="-287020">
              <a:lnSpc>
                <a:spcPct val="110000"/>
              </a:lnSpc>
              <a:spcBef>
                <a:spcPts val="1989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Detects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unusual</a:t>
            </a:r>
            <a:r>
              <a:rPr sz="1800" spc="-4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access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exfiltration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activities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52029" y="3731132"/>
            <a:ext cx="3911600" cy="148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51130" indent="-287020">
              <a:lnSpc>
                <a:spcPct val="110000"/>
              </a:lnSpc>
              <a:spcBef>
                <a:spcPts val="1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Actionable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5" dirty="0">
                <a:latin typeface="Segoe UI Semibold"/>
                <a:cs typeface="Segoe UI Semibold"/>
              </a:rPr>
              <a:t>alerts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investigate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&amp;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remediate</a:t>
            </a:r>
            <a:endParaRPr sz="1800">
              <a:latin typeface="Segoe UI Semibold"/>
              <a:cs typeface="Segoe UI Semibold"/>
            </a:endParaRPr>
          </a:p>
          <a:p>
            <a:pPr marL="299085" marR="5080" indent="-287020">
              <a:lnSpc>
                <a:spcPct val="110000"/>
              </a:lnSpc>
              <a:spcBef>
                <a:spcPts val="200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View </a:t>
            </a:r>
            <a:r>
              <a:rPr sz="1800" spc="5" dirty="0">
                <a:latin typeface="Segoe UI Semibold"/>
                <a:cs typeface="Segoe UI Semibold"/>
              </a:rPr>
              <a:t>alerts </a:t>
            </a:r>
            <a:r>
              <a:rPr sz="1800" dirty="0">
                <a:latin typeface="Segoe UI Semibold"/>
                <a:cs typeface="Segoe UI Semibold"/>
              </a:rPr>
              <a:t>for </a:t>
            </a:r>
            <a:r>
              <a:rPr sz="1800" spc="-5" dirty="0">
                <a:latin typeface="Segoe UI Semibold"/>
                <a:cs typeface="Segoe UI Semibold"/>
              </a:rPr>
              <a:t>your entire Azure 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tenant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Azure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Security</a:t>
            </a:r>
            <a:r>
              <a:rPr sz="1800" spc="-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Center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413715" y="194810"/>
            <a:ext cx="7143115" cy="11836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150" dirty="0">
                <a:latin typeface="Segoe UI"/>
                <a:cs typeface="Segoe UI"/>
              </a:rPr>
              <a:t>e</a:t>
            </a:r>
            <a:r>
              <a:rPr sz="2800" b="0" spc="-145" dirty="0">
                <a:latin typeface="Segoe UI"/>
                <a:cs typeface="Segoe UI"/>
              </a:rPr>
              <a:t>c</a:t>
            </a:r>
            <a:r>
              <a:rPr sz="2800" b="0" spc="-5" dirty="0">
                <a:latin typeface="Segoe UI"/>
                <a:cs typeface="Segoe UI"/>
              </a:rPr>
              <a:t>t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5" dirty="0">
                <a:latin typeface="Segoe UI"/>
                <a:cs typeface="Segoe UI"/>
              </a:rPr>
              <a:t>d</a:t>
            </a:r>
            <a:r>
              <a:rPr sz="2800" b="0" spc="-30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60" dirty="0">
                <a:latin typeface="Segoe UI"/>
                <a:cs typeface="Segoe UI"/>
              </a:rPr>
              <a:t>v</a:t>
            </a:r>
            <a:r>
              <a:rPr sz="2800" b="0" spc="-150" dirty="0">
                <a:latin typeface="Segoe UI"/>
                <a:cs typeface="Segoe UI"/>
              </a:rPr>
              <a:t>est</a:t>
            </a:r>
            <a:r>
              <a:rPr sz="2800" b="0" spc="-155" dirty="0">
                <a:latin typeface="Segoe UI"/>
                <a:cs typeface="Segoe UI"/>
              </a:rPr>
              <a:t>ig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75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n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m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5" dirty="0">
                <a:latin typeface="Segoe UI"/>
                <a:cs typeface="Segoe UI"/>
              </a:rPr>
              <a:t>l</a:t>
            </a:r>
            <a:r>
              <a:rPr sz="2800" b="0" spc="-145" dirty="0">
                <a:latin typeface="Segoe UI"/>
                <a:cs typeface="Segoe UI"/>
              </a:rPr>
              <a:t>o</a:t>
            </a:r>
            <a:r>
              <a:rPr sz="2800" b="0" spc="-150" dirty="0">
                <a:latin typeface="Segoe UI"/>
                <a:cs typeface="Segoe UI"/>
              </a:rPr>
              <a:t>u</a:t>
            </a:r>
            <a:r>
              <a:rPr sz="2800" b="0" spc="-5" dirty="0">
                <a:latin typeface="Segoe UI"/>
                <a:cs typeface="Segoe UI"/>
              </a:rPr>
              <a:t>s</a:t>
            </a:r>
            <a:r>
              <a:rPr sz="2800" b="0" spc="-335" dirty="0">
                <a:latin typeface="Segoe UI"/>
                <a:cs typeface="Segoe UI"/>
              </a:rPr>
              <a:t> </a:t>
            </a:r>
            <a:r>
              <a:rPr sz="2800" b="0" spc="-155" dirty="0">
                <a:latin typeface="Segoe UI"/>
                <a:cs typeface="Segoe UI"/>
              </a:rPr>
              <a:t>d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85" dirty="0">
                <a:latin typeface="Segoe UI"/>
                <a:cs typeface="Segoe UI"/>
              </a:rPr>
              <a:t>b</a:t>
            </a:r>
            <a:r>
              <a:rPr sz="2800" b="0" spc="-145" dirty="0">
                <a:latin typeface="Segoe UI"/>
                <a:cs typeface="Segoe UI"/>
              </a:rPr>
              <a:t>a</a:t>
            </a:r>
            <a:r>
              <a:rPr sz="2800" b="0" spc="-150" dirty="0">
                <a:latin typeface="Segoe UI"/>
                <a:cs typeface="Segoe UI"/>
              </a:rPr>
              <a:t>s</a:t>
            </a:r>
            <a:r>
              <a:rPr sz="2800" b="0" spc="-5" dirty="0">
                <a:latin typeface="Segoe UI"/>
                <a:cs typeface="Segoe UI"/>
              </a:rPr>
              <a:t>e</a:t>
            </a:r>
            <a:r>
              <a:rPr sz="2800" b="0" spc="-31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ac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45" dirty="0">
                <a:latin typeface="Segoe UI"/>
                <a:cs typeface="Segoe UI"/>
              </a:rPr>
              <a:t>v</a:t>
            </a:r>
            <a:r>
              <a:rPr sz="2800" b="0" spc="-155" dirty="0">
                <a:latin typeface="Segoe UI"/>
                <a:cs typeface="Segoe UI"/>
              </a:rPr>
              <a:t>i</a:t>
            </a:r>
            <a:r>
              <a:rPr sz="2800" b="0" spc="-150" dirty="0">
                <a:latin typeface="Segoe UI"/>
                <a:cs typeface="Segoe UI"/>
              </a:rPr>
              <a:t>t</a:t>
            </a:r>
            <a:r>
              <a:rPr sz="2800" b="0" spc="-5" dirty="0">
                <a:latin typeface="Segoe UI"/>
                <a:cs typeface="Segoe UI"/>
              </a:rPr>
              <a:t>y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6" name="object 9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9649" y="89281"/>
              <a:ext cx="367381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527" y="1574291"/>
            <a:ext cx="5942330" cy="4944110"/>
            <a:chOff x="414527" y="1574291"/>
            <a:chExt cx="5942330" cy="4944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1586483"/>
              <a:ext cx="5550408" cy="39700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0623" y="1580387"/>
              <a:ext cx="5562600" cy="3982720"/>
            </a:xfrm>
            <a:custGeom>
              <a:avLst/>
              <a:gdLst/>
              <a:ahLst/>
              <a:cxnLst/>
              <a:rect l="l" t="t" r="r" b="b"/>
              <a:pathLst>
                <a:path w="5562600" h="3982720">
                  <a:moveTo>
                    <a:pt x="0" y="3982212"/>
                  </a:moveTo>
                  <a:lnTo>
                    <a:pt x="5562600" y="3982212"/>
                  </a:lnTo>
                  <a:lnTo>
                    <a:pt x="5562600" y="0"/>
                  </a:lnTo>
                  <a:lnTo>
                    <a:pt x="0" y="0"/>
                  </a:lnTo>
                  <a:lnTo>
                    <a:pt x="0" y="3982212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4300727"/>
              <a:ext cx="4866132" cy="22052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72183" y="4294631"/>
              <a:ext cx="4878705" cy="2217420"/>
            </a:xfrm>
            <a:custGeom>
              <a:avLst/>
              <a:gdLst/>
              <a:ahLst/>
              <a:cxnLst/>
              <a:rect l="l" t="t" r="r" b="b"/>
              <a:pathLst>
                <a:path w="4878705" h="2217420">
                  <a:moveTo>
                    <a:pt x="0" y="2217420"/>
                  </a:moveTo>
                  <a:lnTo>
                    <a:pt x="4878324" y="2217420"/>
                  </a:lnTo>
                  <a:lnTo>
                    <a:pt x="4878324" y="0"/>
                  </a:lnTo>
                  <a:lnTo>
                    <a:pt x="0" y="0"/>
                  </a:lnTo>
                  <a:lnTo>
                    <a:pt x="0" y="2217420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33158" y="2015335"/>
            <a:ext cx="4927600" cy="25996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320"/>
              </a:spcBef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Automatic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discovery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latin typeface="Segoe UI Semibold"/>
                <a:cs typeface="Segoe UI Semibold"/>
              </a:rPr>
              <a:t>of</a:t>
            </a:r>
            <a:r>
              <a:rPr sz="1800" spc="-5" dirty="0">
                <a:latin typeface="Segoe UI Semibold"/>
                <a:cs typeface="Segoe UI Semibold"/>
              </a:rPr>
              <a:t> columns </a:t>
            </a:r>
            <a:r>
              <a:rPr sz="1800" spc="-10" dirty="0">
                <a:latin typeface="Segoe UI Semibold"/>
                <a:cs typeface="Segoe UI Semibold"/>
              </a:rPr>
              <a:t>with</a:t>
            </a:r>
            <a:endParaRPr sz="1800">
              <a:latin typeface="Segoe UI Semibold"/>
              <a:cs typeface="Segoe UI Semibold"/>
            </a:endParaRPr>
          </a:p>
          <a:p>
            <a:pPr marL="2990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spc="-3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latin typeface="Segoe UI Semibold"/>
                <a:cs typeface="Segoe UI Semibold"/>
              </a:rPr>
              <a:t>Add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persistent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 labels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1650">
              <a:latin typeface="Segoe UI Semibold"/>
              <a:cs typeface="Segoe UI Semibold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Audit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and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detect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access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to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sensitive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marL="299085" marR="158115" indent="-287020">
              <a:lnSpc>
                <a:spcPct val="110000"/>
              </a:lnSpc>
              <a:spcBef>
                <a:spcPts val="2010"/>
              </a:spcBef>
              <a:buClr>
                <a:srgbClr val="000000"/>
              </a:buClr>
              <a:buSzPct val="88888"/>
              <a:buFont typeface="Wingdings"/>
              <a:buChar char=""/>
              <a:tabLst>
                <a:tab pos="299720" algn="l"/>
              </a:tabLst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Manage labels </a:t>
            </a:r>
            <a:r>
              <a:rPr sz="1800" dirty="0">
                <a:latin typeface="Segoe UI Semibold"/>
                <a:cs typeface="Segoe UI Semibold"/>
              </a:rPr>
              <a:t>for </a:t>
            </a:r>
            <a:r>
              <a:rPr sz="1800" spc="-5" dirty="0">
                <a:latin typeface="Segoe UI Semibold"/>
                <a:cs typeface="Segoe UI Semibold"/>
              </a:rPr>
              <a:t>your entire Azure tenant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spc="-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Azure Security</a:t>
            </a:r>
            <a:r>
              <a:rPr sz="1800" spc="-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Center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040370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2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Disco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ts val="3200"/>
              </a:lnSpc>
            </a:pPr>
            <a:r>
              <a:rPr sz="2800" b="0" spc="-160" dirty="0">
                <a:latin typeface="Segoe UI"/>
                <a:cs typeface="Segoe UI"/>
              </a:rPr>
              <a:t>Discover,</a:t>
            </a:r>
            <a:r>
              <a:rPr sz="2800" b="0" spc="-330" dirty="0">
                <a:latin typeface="Segoe UI"/>
                <a:cs typeface="Segoe UI"/>
              </a:rPr>
              <a:t> </a:t>
            </a:r>
            <a:r>
              <a:rPr sz="2800" b="0" spc="-145" dirty="0">
                <a:latin typeface="Segoe UI"/>
                <a:cs typeface="Segoe UI"/>
              </a:rPr>
              <a:t>classify,</a:t>
            </a:r>
            <a:r>
              <a:rPr sz="2800" b="0" spc="-325" dirty="0">
                <a:latin typeface="Segoe UI"/>
                <a:cs typeface="Segoe UI"/>
              </a:rPr>
              <a:t> </a:t>
            </a:r>
            <a:r>
              <a:rPr sz="2800" b="0" spc="-135" dirty="0">
                <a:latin typeface="Segoe UI"/>
                <a:cs typeface="Segoe UI"/>
              </a:rPr>
              <a:t>protect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00" dirty="0">
                <a:latin typeface="Segoe UI"/>
                <a:cs typeface="Segoe UI"/>
              </a:rPr>
              <a:t>and</a:t>
            </a:r>
            <a:r>
              <a:rPr sz="2800" b="0" spc="-290" dirty="0">
                <a:latin typeface="Segoe UI"/>
                <a:cs typeface="Segoe UI"/>
              </a:rPr>
              <a:t> </a:t>
            </a:r>
            <a:r>
              <a:rPr sz="2800" b="0" spc="-120" dirty="0">
                <a:latin typeface="Segoe UI"/>
                <a:cs typeface="Segoe UI"/>
              </a:rPr>
              <a:t>track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25" dirty="0">
                <a:latin typeface="Segoe UI"/>
                <a:cs typeface="Segoe UI"/>
              </a:rPr>
              <a:t>access</a:t>
            </a:r>
            <a:r>
              <a:rPr sz="2800" b="0" spc="-330" dirty="0">
                <a:latin typeface="Segoe UI"/>
                <a:cs typeface="Segoe UI"/>
              </a:rPr>
              <a:t> </a:t>
            </a:r>
            <a:r>
              <a:rPr sz="2800" b="0" spc="-90" dirty="0">
                <a:latin typeface="Segoe UI"/>
                <a:cs typeface="Segoe UI"/>
              </a:rPr>
              <a:t>to</a:t>
            </a:r>
            <a:r>
              <a:rPr sz="2800" b="0" spc="-280" dirty="0">
                <a:latin typeface="Segoe UI"/>
                <a:cs typeface="Segoe UI"/>
              </a:rPr>
              <a:t> </a:t>
            </a:r>
            <a:r>
              <a:rPr sz="2800" b="0" spc="-135" dirty="0">
                <a:latin typeface="Segoe UI"/>
                <a:cs typeface="Segoe UI"/>
              </a:rPr>
              <a:t>sensitive</a:t>
            </a:r>
            <a:r>
              <a:rPr sz="2800" b="0" spc="-315" dirty="0">
                <a:latin typeface="Segoe UI"/>
                <a:cs typeface="Segoe UI"/>
              </a:rPr>
              <a:t> </a:t>
            </a:r>
            <a:r>
              <a:rPr sz="2800" b="0" spc="-114" dirty="0">
                <a:latin typeface="Segoe UI"/>
                <a:cs typeface="Segoe UI"/>
              </a:rPr>
              <a:t>data</a:t>
            </a:r>
            <a:endParaRPr sz="28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" name="object 3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057" y="89281"/>
              <a:ext cx="1382649" cy="95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681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Disco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6051" y="1708404"/>
            <a:ext cx="4109085" cy="3633470"/>
            <a:chOff x="416051" y="1708404"/>
            <a:chExt cx="4109085" cy="36334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1717548"/>
              <a:ext cx="4088891" cy="3614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2147" y="1712976"/>
              <a:ext cx="4098290" cy="3624579"/>
            </a:xfrm>
            <a:custGeom>
              <a:avLst/>
              <a:gdLst/>
              <a:ahLst/>
              <a:cxnLst/>
              <a:rect l="l" t="t" r="r" b="b"/>
              <a:pathLst>
                <a:path w="4098290" h="3624579">
                  <a:moveTo>
                    <a:pt x="0" y="3624072"/>
                  </a:moveTo>
                  <a:lnTo>
                    <a:pt x="4098036" y="3624072"/>
                  </a:lnTo>
                  <a:lnTo>
                    <a:pt x="4098036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481" y="2506218"/>
              <a:ext cx="2630805" cy="1685925"/>
            </a:xfrm>
            <a:custGeom>
              <a:avLst/>
              <a:gdLst/>
              <a:ahLst/>
              <a:cxnLst/>
              <a:rect l="l" t="t" r="r" b="b"/>
              <a:pathLst>
                <a:path w="2630805" h="1685925">
                  <a:moveTo>
                    <a:pt x="1249680" y="237743"/>
                  </a:moveTo>
                  <a:lnTo>
                    <a:pt x="2630424" y="237743"/>
                  </a:lnTo>
                  <a:lnTo>
                    <a:pt x="2630424" y="0"/>
                  </a:lnTo>
                  <a:lnTo>
                    <a:pt x="1249680" y="0"/>
                  </a:lnTo>
                  <a:lnTo>
                    <a:pt x="1249680" y="237743"/>
                  </a:lnTo>
                  <a:close/>
                </a:path>
                <a:path w="2630805" h="1685925">
                  <a:moveTo>
                    <a:pt x="0" y="1685543"/>
                  </a:moveTo>
                  <a:lnTo>
                    <a:pt x="1059180" y="1685543"/>
                  </a:lnTo>
                  <a:lnTo>
                    <a:pt x="1059180" y="1533143"/>
                  </a:lnTo>
                  <a:lnTo>
                    <a:pt x="0" y="1533143"/>
                  </a:lnTo>
                  <a:lnTo>
                    <a:pt x="0" y="1685543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2612" y="1153769"/>
            <a:ext cx="302704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1: </a:t>
            </a:r>
            <a:r>
              <a:rPr sz="1400" dirty="0">
                <a:latin typeface="Segoe UI"/>
                <a:cs typeface="Segoe UI"/>
              </a:rPr>
              <a:t>Enable </a:t>
            </a:r>
            <a:r>
              <a:rPr sz="1400" spc="-5" dirty="0">
                <a:latin typeface="Segoe UI"/>
                <a:cs typeface="Segoe UI"/>
              </a:rPr>
              <a:t>Advanced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logical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5" dirty="0">
                <a:latin typeface="Segoe UI"/>
                <a:cs typeface="Segoe UI"/>
              </a:rPr>
              <a:t> Server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2473" y="1153769"/>
            <a:ext cx="483743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2: </a:t>
            </a:r>
            <a:r>
              <a:rPr sz="1400" dirty="0">
                <a:latin typeface="Segoe UI"/>
                <a:cs typeface="Segoe UI"/>
              </a:rPr>
              <a:t>Use </a:t>
            </a:r>
            <a:r>
              <a:rPr sz="1400" spc="-5" dirty="0">
                <a:latin typeface="Segoe UI"/>
                <a:cs typeface="Segoe UI"/>
              </a:rPr>
              <a:t>recommendations </a:t>
            </a:r>
            <a:r>
              <a:rPr sz="1400" dirty="0">
                <a:latin typeface="Segoe UI"/>
                <a:cs typeface="Segoe UI"/>
              </a:rPr>
              <a:t>and/or manual </a:t>
            </a:r>
            <a:r>
              <a:rPr sz="1400" spc="-5" dirty="0">
                <a:latin typeface="Segoe UI"/>
                <a:cs typeface="Segoe UI"/>
              </a:rPr>
              <a:t>classification to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classify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sensitive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columns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tables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4920" y="1708404"/>
            <a:ext cx="5584190" cy="3633470"/>
            <a:chOff x="5074920" y="1708404"/>
            <a:chExt cx="5584190" cy="363347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5588" y="1717548"/>
              <a:ext cx="5564123" cy="29091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81016" y="1712976"/>
              <a:ext cx="5573395" cy="3624579"/>
            </a:xfrm>
            <a:custGeom>
              <a:avLst/>
              <a:gdLst/>
              <a:ahLst/>
              <a:cxnLst/>
              <a:rect l="l" t="t" r="r" b="b"/>
              <a:pathLst>
                <a:path w="5573395" h="3624579">
                  <a:moveTo>
                    <a:pt x="0" y="3624072"/>
                  </a:moveTo>
                  <a:lnTo>
                    <a:pt x="5573268" y="3624072"/>
                  </a:lnTo>
                  <a:lnTo>
                    <a:pt x="5573268" y="0"/>
                  </a:lnTo>
                  <a:lnTo>
                    <a:pt x="0" y="0"/>
                  </a:lnTo>
                  <a:lnTo>
                    <a:pt x="0" y="3624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6350" y="1972818"/>
              <a:ext cx="1781810" cy="1237615"/>
            </a:xfrm>
            <a:custGeom>
              <a:avLst/>
              <a:gdLst/>
              <a:ahLst/>
              <a:cxnLst/>
              <a:rect l="l" t="t" r="r" b="b"/>
              <a:pathLst>
                <a:path w="1781809" h="1237614">
                  <a:moveTo>
                    <a:pt x="943355" y="228600"/>
                  </a:moveTo>
                  <a:lnTo>
                    <a:pt x="1781555" y="228600"/>
                  </a:lnTo>
                  <a:lnTo>
                    <a:pt x="1781555" y="0"/>
                  </a:lnTo>
                  <a:lnTo>
                    <a:pt x="943355" y="0"/>
                  </a:lnTo>
                  <a:lnTo>
                    <a:pt x="943355" y="228600"/>
                  </a:lnTo>
                  <a:close/>
                </a:path>
                <a:path w="1781809" h="1237614">
                  <a:moveTo>
                    <a:pt x="0" y="1237488"/>
                  </a:moveTo>
                  <a:lnTo>
                    <a:pt x="1562100" y="1237488"/>
                  </a:lnTo>
                  <a:lnTo>
                    <a:pt x="1562100" y="932688"/>
                  </a:lnTo>
                  <a:lnTo>
                    <a:pt x="0" y="932688"/>
                  </a:lnTo>
                  <a:lnTo>
                    <a:pt x="0" y="1237488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" name="object 3"/>
            <p:cNvSpPr/>
            <p:nvPr/>
          </p:nvSpPr>
          <p:spPr>
            <a:xfrm>
              <a:off x="10180319" y="0"/>
              <a:ext cx="2011680" cy="287020"/>
            </a:xfrm>
            <a:custGeom>
              <a:avLst/>
              <a:gdLst/>
              <a:ahLst/>
              <a:cxnLst/>
              <a:rect l="l" t="t" r="r" b="b"/>
              <a:pathLst>
                <a:path w="2011679" h="287020">
                  <a:moveTo>
                    <a:pt x="20116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011679" y="286511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057" y="89281"/>
              <a:ext cx="1382649" cy="95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71430" cy="287020"/>
            </a:xfrm>
            <a:custGeom>
              <a:avLst/>
              <a:gdLst/>
              <a:ahLst/>
              <a:cxnLst/>
              <a:rect l="l" t="t" r="r" b="b"/>
              <a:pathLst>
                <a:path w="10171430" h="287020">
                  <a:moveTo>
                    <a:pt x="10171176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0171176" y="286511"/>
                  </a:lnTo>
                  <a:lnTo>
                    <a:pt x="10171176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7884"/>
              <a:ext cx="4499825" cy="1247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1378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00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4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Discovery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Classification</a:t>
            </a:r>
            <a:r>
              <a:rPr sz="3400" b="0" spc="-3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audit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sensitive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512" y="907135"/>
            <a:ext cx="563245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1: </a:t>
            </a:r>
            <a:r>
              <a:rPr sz="1400" spc="-5" dirty="0">
                <a:latin typeface="Segoe UI"/>
                <a:cs typeface="Segoe UI"/>
              </a:rPr>
              <a:t>Configure </a:t>
            </a:r>
            <a:r>
              <a:rPr sz="1400" dirty="0">
                <a:latin typeface="Segoe UI"/>
                <a:cs typeface="Segoe UI"/>
              </a:rPr>
              <a:t>auditing for </a:t>
            </a:r>
            <a:r>
              <a:rPr sz="1400" spc="-5" dirty="0">
                <a:latin typeface="Segoe UI"/>
                <a:cs typeface="Segoe UI"/>
              </a:rPr>
              <a:t>your target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warehouse. This </a:t>
            </a:r>
            <a:r>
              <a:rPr sz="1400" dirty="0">
                <a:latin typeface="Segoe UI"/>
                <a:cs typeface="Segoe UI"/>
              </a:rPr>
              <a:t>can be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configured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</a:t>
            </a:r>
            <a:r>
              <a:rPr sz="1400" spc="-5" dirty="0">
                <a:latin typeface="Segoe UI"/>
                <a:cs typeface="Segoe UI"/>
              </a:rPr>
              <a:t> 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single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all</a:t>
            </a:r>
            <a:r>
              <a:rPr sz="1400" spc="-5" dirty="0">
                <a:latin typeface="Segoe UI"/>
                <a:cs typeface="Segoe UI"/>
              </a:rPr>
              <a:t> databases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server.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512" y="4038447"/>
            <a:ext cx="420624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2: </a:t>
            </a:r>
            <a:r>
              <a:rPr sz="1400" dirty="0">
                <a:latin typeface="Segoe UI"/>
                <a:cs typeface="Segoe UI"/>
              </a:rPr>
              <a:t>Navigate </a:t>
            </a:r>
            <a:r>
              <a:rPr sz="1400" spc="-5" dirty="0">
                <a:latin typeface="Segoe UI"/>
                <a:cs typeface="Segoe UI"/>
              </a:rPr>
              <a:t>to audit logs in </a:t>
            </a:r>
            <a:r>
              <a:rPr sz="1400" dirty="0">
                <a:latin typeface="Segoe UI"/>
                <a:cs typeface="Segoe UI"/>
              </a:rPr>
              <a:t>storage account and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download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‘xel’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log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files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local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machine.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6051" y="1476755"/>
            <a:ext cx="3896995" cy="2414270"/>
            <a:chOff x="416051" y="1476755"/>
            <a:chExt cx="3896995" cy="24142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1485899"/>
              <a:ext cx="3877055" cy="23957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2147" y="1481327"/>
              <a:ext cx="3886200" cy="2405380"/>
            </a:xfrm>
            <a:custGeom>
              <a:avLst/>
              <a:gdLst/>
              <a:ahLst/>
              <a:cxnLst/>
              <a:rect l="l" t="t" r="r" b="b"/>
              <a:pathLst>
                <a:path w="3886200" h="2405379">
                  <a:moveTo>
                    <a:pt x="0" y="2404872"/>
                  </a:moveTo>
                  <a:lnTo>
                    <a:pt x="3886200" y="24048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404872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481" y="2367533"/>
              <a:ext cx="1828800" cy="1270000"/>
            </a:xfrm>
            <a:custGeom>
              <a:avLst/>
              <a:gdLst/>
              <a:ahLst/>
              <a:cxnLst/>
              <a:rect l="l" t="t" r="r" b="b"/>
              <a:pathLst>
                <a:path w="1828800" h="1270000">
                  <a:moveTo>
                    <a:pt x="0" y="1269491"/>
                  </a:moveTo>
                  <a:lnTo>
                    <a:pt x="1127760" y="1269491"/>
                  </a:lnTo>
                  <a:lnTo>
                    <a:pt x="1127760" y="1133855"/>
                  </a:lnTo>
                  <a:lnTo>
                    <a:pt x="0" y="1133855"/>
                  </a:lnTo>
                  <a:lnTo>
                    <a:pt x="0" y="1269491"/>
                  </a:lnTo>
                  <a:close/>
                </a:path>
                <a:path w="1828800" h="1270000">
                  <a:moveTo>
                    <a:pt x="1127760" y="204215"/>
                  </a:moveTo>
                  <a:lnTo>
                    <a:pt x="1828800" y="204215"/>
                  </a:lnTo>
                  <a:lnTo>
                    <a:pt x="1828800" y="0"/>
                  </a:lnTo>
                  <a:lnTo>
                    <a:pt x="1127760" y="0"/>
                  </a:lnTo>
                  <a:lnTo>
                    <a:pt x="1127760" y="204215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16991" y="4523232"/>
            <a:ext cx="5963920" cy="2257425"/>
            <a:chOff x="316991" y="4523232"/>
            <a:chExt cx="5963920" cy="22574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135" y="4532374"/>
              <a:ext cx="5945124" cy="22387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563" y="4527804"/>
              <a:ext cx="5954395" cy="2247900"/>
            </a:xfrm>
            <a:custGeom>
              <a:avLst/>
              <a:gdLst/>
              <a:ahLst/>
              <a:cxnLst/>
              <a:rect l="l" t="t" r="r" b="b"/>
              <a:pathLst>
                <a:path w="5954395" h="2247900">
                  <a:moveTo>
                    <a:pt x="0" y="2247900"/>
                  </a:moveTo>
                  <a:lnTo>
                    <a:pt x="5954268" y="2247900"/>
                  </a:lnTo>
                  <a:lnTo>
                    <a:pt x="5954268" y="0"/>
                  </a:lnTo>
                  <a:lnTo>
                    <a:pt x="0" y="0"/>
                  </a:lnTo>
                  <a:lnTo>
                    <a:pt x="0" y="224790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11188" y="907135"/>
            <a:ext cx="510667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15" dirty="0">
                <a:solidFill>
                  <a:srgbClr val="006FC0"/>
                </a:solidFill>
                <a:latin typeface="Segoe UI Semibold"/>
                <a:cs typeface="Segoe UI Semibold"/>
              </a:rPr>
              <a:t>Step</a:t>
            </a:r>
            <a:r>
              <a:rPr sz="1400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Segoe UI Semibold"/>
                <a:cs typeface="Segoe UI Semibold"/>
              </a:rPr>
              <a:t>3:</a:t>
            </a:r>
            <a:r>
              <a:rPr sz="140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latin typeface="Segoe UI"/>
                <a:cs typeface="Segoe UI"/>
              </a:rPr>
              <a:t>Open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logs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using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extended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events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SSMS.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Configure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viewer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include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‘data_sensitivity_information’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column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51319" y="1485900"/>
            <a:ext cx="5221605" cy="5183505"/>
            <a:chOff x="6751319" y="1485900"/>
            <a:chExt cx="5221605" cy="51835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1987" y="1485900"/>
              <a:ext cx="5210556" cy="5183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62749" y="1722881"/>
              <a:ext cx="4680585" cy="4041775"/>
            </a:xfrm>
            <a:custGeom>
              <a:avLst/>
              <a:gdLst/>
              <a:ahLst/>
              <a:cxnLst/>
              <a:rect l="l" t="t" r="r" b="b"/>
              <a:pathLst>
                <a:path w="4680584" h="4041775">
                  <a:moveTo>
                    <a:pt x="3822192" y="181355"/>
                  </a:moveTo>
                  <a:lnTo>
                    <a:pt x="4680204" y="181355"/>
                  </a:lnTo>
                  <a:lnTo>
                    <a:pt x="4680204" y="0"/>
                  </a:lnTo>
                  <a:lnTo>
                    <a:pt x="3822192" y="0"/>
                  </a:lnTo>
                  <a:lnTo>
                    <a:pt x="3822192" y="181355"/>
                  </a:lnTo>
                  <a:close/>
                </a:path>
                <a:path w="4680584" h="4041775">
                  <a:moveTo>
                    <a:pt x="0" y="4041648"/>
                  </a:moveTo>
                  <a:lnTo>
                    <a:pt x="2429255" y="4041648"/>
                  </a:lnTo>
                  <a:lnTo>
                    <a:pt x="2429255" y="3816095"/>
                  </a:lnTo>
                  <a:lnTo>
                    <a:pt x="0" y="3816095"/>
                  </a:lnTo>
                  <a:lnTo>
                    <a:pt x="0" y="4041648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475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2050" y="4940046"/>
            <a:ext cx="1609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6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Security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2366" y="2434844"/>
            <a:ext cx="2649220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051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implement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isolation?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dirty="0">
                <a:latin typeface="Segoe UI"/>
                <a:cs typeface="Segoe UI"/>
              </a:rPr>
              <a:t>Data at </a:t>
            </a:r>
            <a:r>
              <a:rPr sz="1400" spc="-5" dirty="0">
                <a:latin typeface="Segoe UI"/>
                <a:cs typeface="Segoe UI"/>
              </a:rPr>
              <a:t>different levels </a:t>
            </a:r>
            <a:r>
              <a:rPr sz="1400" spc="-10" dirty="0">
                <a:latin typeface="Segoe UI"/>
                <a:cs typeface="Segoe UI"/>
              </a:rPr>
              <a:t>of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accessed</a:t>
            </a:r>
            <a:r>
              <a:rPr sz="1400" spc="-5" dirty="0">
                <a:latin typeface="Segoe UI"/>
                <a:cs typeface="Segoe UI"/>
              </a:rPr>
              <a:t> from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different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locations.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253" y="2434844"/>
            <a:ext cx="2474595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005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achieve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separation?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1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Disallowing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to entities </a:t>
            </a:r>
            <a:r>
              <a:rPr sz="1400" dirty="0">
                <a:latin typeface="Segoe UI"/>
                <a:cs typeface="Segoe UI"/>
              </a:rPr>
              <a:t> outside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company’s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network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security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boundary.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63108" y="1620006"/>
            <a:ext cx="519430" cy="594360"/>
            <a:chOff x="3563108" y="1620006"/>
            <a:chExt cx="519430" cy="594360"/>
          </a:xfrm>
        </p:grpSpPr>
        <p:sp>
          <p:nvSpPr>
            <p:cNvPr id="16" name="object 16"/>
            <p:cNvSpPr/>
            <p:nvPr/>
          </p:nvSpPr>
          <p:spPr>
            <a:xfrm>
              <a:off x="3563108" y="2083836"/>
              <a:ext cx="55880" cy="130175"/>
            </a:xfrm>
            <a:custGeom>
              <a:avLst/>
              <a:gdLst/>
              <a:ahLst/>
              <a:cxnLst/>
              <a:rect l="l" t="t" r="r" b="b"/>
              <a:pathLst>
                <a:path w="55879" h="130175">
                  <a:moveTo>
                    <a:pt x="55666" y="0"/>
                  </a:moveTo>
                  <a:lnTo>
                    <a:pt x="0" y="0"/>
                  </a:lnTo>
                  <a:lnTo>
                    <a:pt x="0" y="130100"/>
                  </a:lnTo>
                  <a:lnTo>
                    <a:pt x="55666" y="130100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55740" y="1991158"/>
              <a:ext cx="55880" cy="222885"/>
            </a:xfrm>
            <a:custGeom>
              <a:avLst/>
              <a:gdLst/>
              <a:ahLst/>
              <a:cxnLst/>
              <a:rect l="l" t="t" r="r" b="b"/>
              <a:pathLst>
                <a:path w="55879" h="222885">
                  <a:moveTo>
                    <a:pt x="55666" y="0"/>
                  </a:moveTo>
                  <a:lnTo>
                    <a:pt x="0" y="0"/>
                  </a:lnTo>
                  <a:lnTo>
                    <a:pt x="0" y="222778"/>
                  </a:lnTo>
                  <a:lnTo>
                    <a:pt x="55666" y="222778"/>
                  </a:lnTo>
                  <a:lnTo>
                    <a:pt x="556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8367" y="1620011"/>
              <a:ext cx="334010" cy="594360"/>
            </a:xfrm>
            <a:custGeom>
              <a:avLst/>
              <a:gdLst/>
              <a:ahLst/>
              <a:cxnLst/>
              <a:rect l="l" t="t" r="r" b="b"/>
              <a:pathLst>
                <a:path w="334010" h="594360">
                  <a:moveTo>
                    <a:pt x="55664" y="278472"/>
                  </a:moveTo>
                  <a:lnTo>
                    <a:pt x="0" y="278472"/>
                  </a:lnTo>
                  <a:lnTo>
                    <a:pt x="0" y="593928"/>
                  </a:lnTo>
                  <a:lnTo>
                    <a:pt x="55664" y="593928"/>
                  </a:lnTo>
                  <a:lnTo>
                    <a:pt x="55664" y="278472"/>
                  </a:lnTo>
                  <a:close/>
                </a:path>
                <a:path w="334010" h="594360">
                  <a:moveTo>
                    <a:pt x="148729" y="185356"/>
                  </a:moveTo>
                  <a:lnTo>
                    <a:pt x="93065" y="185356"/>
                  </a:lnTo>
                  <a:lnTo>
                    <a:pt x="93065" y="593928"/>
                  </a:lnTo>
                  <a:lnTo>
                    <a:pt x="148729" y="593928"/>
                  </a:lnTo>
                  <a:lnTo>
                    <a:pt x="148729" y="185356"/>
                  </a:lnTo>
                  <a:close/>
                </a:path>
                <a:path w="334010" h="594360">
                  <a:moveTo>
                    <a:pt x="241363" y="92684"/>
                  </a:moveTo>
                  <a:lnTo>
                    <a:pt x="185686" y="92684"/>
                  </a:lnTo>
                  <a:lnTo>
                    <a:pt x="185686" y="593928"/>
                  </a:lnTo>
                  <a:lnTo>
                    <a:pt x="241363" y="593928"/>
                  </a:lnTo>
                  <a:lnTo>
                    <a:pt x="241363" y="92684"/>
                  </a:lnTo>
                  <a:close/>
                </a:path>
                <a:path w="334010" h="594360">
                  <a:moveTo>
                    <a:pt x="333984" y="0"/>
                  </a:moveTo>
                  <a:lnTo>
                    <a:pt x="278320" y="0"/>
                  </a:lnTo>
                  <a:lnTo>
                    <a:pt x="278320" y="593928"/>
                  </a:lnTo>
                  <a:lnTo>
                    <a:pt x="333984" y="593928"/>
                  </a:lnTo>
                  <a:lnTo>
                    <a:pt x="333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20" name="object 20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5016334" cy="123317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48978" y="1048511"/>
            <a:ext cx="475487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353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: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-a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6675" y="3280917"/>
            <a:ext cx="193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Access</a:t>
            </a:r>
            <a:r>
              <a:rPr sz="1200" spc="-40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to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Synapse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Analytics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9876" y="2874264"/>
            <a:ext cx="457200" cy="457200"/>
            <a:chOff x="3579876" y="2874264"/>
            <a:chExt cx="457200" cy="457200"/>
          </a:xfrm>
        </p:grpSpPr>
        <p:sp>
          <p:nvSpPr>
            <p:cNvPr id="5" name="object 5"/>
            <p:cNvSpPr/>
            <p:nvPr/>
          </p:nvSpPr>
          <p:spPr>
            <a:xfrm>
              <a:off x="3579876" y="287426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1773" y="3011424"/>
              <a:ext cx="59562" cy="16370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98264" y="4492752"/>
            <a:ext cx="457200" cy="457200"/>
            <a:chOff x="4398264" y="4492752"/>
            <a:chExt cx="457200" cy="457200"/>
          </a:xfrm>
        </p:grpSpPr>
        <p:sp>
          <p:nvSpPr>
            <p:cNvPr id="8" name="object 8"/>
            <p:cNvSpPr/>
            <p:nvPr/>
          </p:nvSpPr>
          <p:spPr>
            <a:xfrm>
              <a:off x="4398264" y="449275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6826" y="4630293"/>
              <a:ext cx="96774" cy="16535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977883" y="2040635"/>
            <a:ext cx="457200" cy="457200"/>
            <a:chOff x="8977883" y="2040635"/>
            <a:chExt cx="457200" cy="457200"/>
          </a:xfrm>
        </p:grpSpPr>
        <p:sp>
          <p:nvSpPr>
            <p:cNvPr id="11" name="object 11"/>
            <p:cNvSpPr/>
            <p:nvPr/>
          </p:nvSpPr>
          <p:spPr>
            <a:xfrm>
              <a:off x="8977883" y="204063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3524" y="2177414"/>
              <a:ext cx="100456" cy="1628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19301" y="3847846"/>
            <a:ext cx="1364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1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ndp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14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14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nt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1682" y="1410969"/>
            <a:ext cx="7570470" cy="4683760"/>
            <a:chOff x="1011682" y="1410969"/>
            <a:chExt cx="7570470" cy="4683760"/>
          </a:xfrm>
        </p:grpSpPr>
        <p:sp>
          <p:nvSpPr>
            <p:cNvPr id="15" name="object 15"/>
            <p:cNvSpPr/>
            <p:nvPr/>
          </p:nvSpPr>
          <p:spPr>
            <a:xfrm>
              <a:off x="1018032" y="1417319"/>
              <a:ext cx="7557770" cy="2811780"/>
            </a:xfrm>
            <a:custGeom>
              <a:avLst/>
              <a:gdLst/>
              <a:ahLst/>
              <a:cxnLst/>
              <a:rect l="l" t="t" r="r" b="b"/>
              <a:pathLst>
                <a:path w="7557770" h="2811779">
                  <a:moveTo>
                    <a:pt x="0" y="2811779"/>
                  </a:moveTo>
                  <a:lnTo>
                    <a:pt x="7557516" y="2811779"/>
                  </a:lnTo>
                  <a:lnTo>
                    <a:pt x="7557516" y="0"/>
                  </a:lnTo>
                  <a:lnTo>
                    <a:pt x="0" y="0"/>
                  </a:lnTo>
                  <a:lnTo>
                    <a:pt x="0" y="2811779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3802" y="3946397"/>
              <a:ext cx="0" cy="2111375"/>
            </a:xfrm>
            <a:custGeom>
              <a:avLst/>
              <a:gdLst/>
              <a:ahLst/>
              <a:cxnLst/>
              <a:rect l="l" t="t" r="r" b="b"/>
              <a:pathLst>
                <a:path h="2111375">
                  <a:moveTo>
                    <a:pt x="0" y="2110905"/>
                  </a:moveTo>
                  <a:lnTo>
                    <a:pt x="0" y="0"/>
                  </a:lnTo>
                </a:path>
              </a:pathLst>
            </a:custGeom>
            <a:ln w="41148">
              <a:solidFill>
                <a:srgbClr val="00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5316" y="3945636"/>
              <a:ext cx="155575" cy="2111375"/>
            </a:xfrm>
            <a:custGeom>
              <a:avLst/>
              <a:gdLst/>
              <a:ahLst/>
              <a:cxnLst/>
              <a:rect l="l" t="t" r="r" b="b"/>
              <a:pathLst>
                <a:path w="155575" h="2111375">
                  <a:moveTo>
                    <a:pt x="0" y="2110905"/>
                  </a:moveTo>
                  <a:lnTo>
                    <a:pt x="0" y="0"/>
                  </a:lnTo>
                </a:path>
                <a:path w="155575" h="2111375">
                  <a:moveTo>
                    <a:pt x="155448" y="2110905"/>
                  </a:moveTo>
                  <a:lnTo>
                    <a:pt x="1554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630300"/>
              <a:ext cx="347472" cy="20242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72759" y="4576952"/>
            <a:ext cx="1129665" cy="100774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4615" marR="86995" indent="-635" algn="ctr">
              <a:lnSpc>
                <a:spcPts val="1510"/>
              </a:lnSpc>
              <a:spcBef>
                <a:spcPts val="295"/>
              </a:spcBef>
            </a:pPr>
            <a:r>
              <a:rPr sz="1400" spc="-45" dirty="0">
                <a:latin typeface="Segoe UI Semibold"/>
                <a:cs typeface="Segoe UI Semibold"/>
              </a:rPr>
              <a:t>Backend 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C</a:t>
            </a:r>
            <a:r>
              <a:rPr sz="1400" spc="-50" dirty="0">
                <a:latin typeface="Segoe UI Semibold"/>
                <a:cs typeface="Segoe UI Semibold"/>
              </a:rPr>
              <a:t>o</a:t>
            </a:r>
            <a:r>
              <a:rPr sz="1400" spc="-55" dirty="0">
                <a:latin typeface="Segoe UI Semibold"/>
                <a:cs typeface="Segoe UI Semibold"/>
              </a:rPr>
              <a:t>nn</a:t>
            </a:r>
            <a:r>
              <a:rPr sz="1400" spc="-50" dirty="0">
                <a:latin typeface="Segoe UI Semibold"/>
                <a:cs typeface="Segoe UI Semibold"/>
              </a:rPr>
              <a:t>ec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v</a:t>
            </a:r>
            <a:r>
              <a:rPr sz="1400" spc="-45" dirty="0">
                <a:latin typeface="Segoe UI Semibold"/>
                <a:cs typeface="Segoe UI Semibold"/>
              </a:rPr>
              <a:t>i</a:t>
            </a:r>
            <a:r>
              <a:rPr sz="1400" spc="-55" dirty="0">
                <a:latin typeface="Segoe UI Semibold"/>
                <a:cs typeface="Segoe UI Semibold"/>
              </a:rPr>
              <a:t>t</a:t>
            </a:r>
            <a:r>
              <a:rPr sz="1400" dirty="0">
                <a:latin typeface="Segoe UI Semibold"/>
                <a:cs typeface="Segoe UI Semibold"/>
              </a:rPr>
              <a:t>y</a:t>
            </a:r>
            <a:endParaRPr sz="1400">
              <a:latin typeface="Segoe UI Semibold"/>
              <a:cs typeface="Segoe UI Semibold"/>
            </a:endParaRPr>
          </a:p>
          <a:p>
            <a:pPr marL="12065" marR="5080" indent="-2540" algn="ctr">
              <a:lnSpc>
                <a:spcPts val="1510"/>
              </a:lnSpc>
              <a:spcBef>
                <a:spcPts val="1515"/>
              </a:spcBef>
            </a:pPr>
            <a:r>
              <a:rPr sz="1400" spc="-55" dirty="0">
                <a:latin typeface="Segoe UI Semibold"/>
                <a:cs typeface="Segoe UI Semibold"/>
              </a:rPr>
              <a:t>ExpressRoute </a:t>
            </a:r>
            <a:r>
              <a:rPr sz="1400" spc="-50" dirty="0">
                <a:latin typeface="Segoe UI Semibold"/>
                <a:cs typeface="Segoe UI Semibold"/>
              </a:rPr>
              <a:t> V</a:t>
            </a:r>
            <a:r>
              <a:rPr sz="1400" spc="-55" dirty="0">
                <a:latin typeface="Segoe UI Semibold"/>
                <a:cs typeface="Segoe UI Semibold"/>
              </a:rPr>
              <a:t>P</a:t>
            </a:r>
            <a:r>
              <a:rPr sz="1400" dirty="0">
                <a:latin typeface="Segoe UI Semibold"/>
                <a:cs typeface="Segoe UI Semibold"/>
              </a:rPr>
              <a:t>N</a:t>
            </a:r>
            <a:r>
              <a:rPr sz="1400" spc="-110" dirty="0">
                <a:latin typeface="Segoe UI Semibold"/>
                <a:cs typeface="Segoe UI Semibold"/>
              </a:rPr>
              <a:t> </a:t>
            </a:r>
            <a:r>
              <a:rPr sz="1400" spc="-45" dirty="0">
                <a:latin typeface="Segoe UI Semibold"/>
                <a:cs typeface="Segoe UI Semibold"/>
              </a:rPr>
              <a:t>G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65" dirty="0">
                <a:latin typeface="Segoe UI Semibold"/>
                <a:cs typeface="Segoe UI Semibold"/>
              </a:rPr>
              <a:t>t</a:t>
            </a:r>
            <a:r>
              <a:rPr sz="1400" spc="-50" dirty="0">
                <a:latin typeface="Segoe UI Semibold"/>
                <a:cs typeface="Segoe UI Semibold"/>
              </a:rPr>
              <a:t>e</a:t>
            </a:r>
            <a:r>
              <a:rPr sz="1400" spc="-55" dirty="0">
                <a:latin typeface="Segoe UI Semibold"/>
                <a:cs typeface="Segoe UI Semibold"/>
              </a:rPr>
              <a:t>w</a:t>
            </a:r>
            <a:r>
              <a:rPr sz="1400" spc="-50" dirty="0">
                <a:latin typeface="Segoe UI Semibold"/>
                <a:cs typeface="Segoe UI Semibold"/>
              </a:rPr>
              <a:t>a</a:t>
            </a:r>
            <a:r>
              <a:rPr sz="1400" spc="-55" dirty="0">
                <a:latin typeface="Segoe UI Semibold"/>
                <a:cs typeface="Segoe UI Semibold"/>
              </a:rPr>
              <a:t>y</a:t>
            </a:r>
            <a:r>
              <a:rPr sz="1400" dirty="0"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8143" y="4556832"/>
            <a:ext cx="394716" cy="25283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945371" y="2534539"/>
            <a:ext cx="53022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Segoe UI Semibold"/>
                <a:cs typeface="Segoe UI Semibold"/>
              </a:rPr>
              <a:t>Users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200" spc="-5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62473" y="1625854"/>
            <a:ext cx="3114040" cy="3836670"/>
            <a:chOff x="5062473" y="1625854"/>
            <a:chExt cx="3114040" cy="3836670"/>
          </a:xfrm>
        </p:grpSpPr>
        <p:sp>
          <p:nvSpPr>
            <p:cNvPr id="23" name="object 23"/>
            <p:cNvSpPr/>
            <p:nvPr/>
          </p:nvSpPr>
          <p:spPr>
            <a:xfrm>
              <a:off x="7077455" y="3907536"/>
              <a:ext cx="76200" cy="1554480"/>
            </a:xfrm>
            <a:custGeom>
              <a:avLst/>
              <a:gdLst/>
              <a:ahLst/>
              <a:cxnLst/>
              <a:rect l="l" t="t" r="r" b="b"/>
              <a:pathLst>
                <a:path w="76200" h="1554479">
                  <a:moveTo>
                    <a:pt x="31750" y="1478280"/>
                  </a:moveTo>
                  <a:lnTo>
                    <a:pt x="0" y="1478280"/>
                  </a:lnTo>
                  <a:lnTo>
                    <a:pt x="38100" y="1554480"/>
                  </a:lnTo>
                  <a:lnTo>
                    <a:pt x="66675" y="1497330"/>
                  </a:lnTo>
                  <a:lnTo>
                    <a:pt x="34544" y="1497330"/>
                  </a:lnTo>
                  <a:lnTo>
                    <a:pt x="31750" y="1494536"/>
                  </a:lnTo>
                  <a:lnTo>
                    <a:pt x="31750" y="1478280"/>
                  </a:lnTo>
                  <a:close/>
                </a:path>
                <a:path w="76200" h="1554479">
                  <a:moveTo>
                    <a:pt x="41655" y="57150"/>
                  </a:moveTo>
                  <a:lnTo>
                    <a:pt x="34544" y="57150"/>
                  </a:lnTo>
                  <a:lnTo>
                    <a:pt x="31750" y="59943"/>
                  </a:lnTo>
                  <a:lnTo>
                    <a:pt x="31750" y="1494536"/>
                  </a:lnTo>
                  <a:lnTo>
                    <a:pt x="34544" y="1497330"/>
                  </a:lnTo>
                  <a:lnTo>
                    <a:pt x="41655" y="1497330"/>
                  </a:lnTo>
                  <a:lnTo>
                    <a:pt x="44450" y="1494536"/>
                  </a:lnTo>
                  <a:lnTo>
                    <a:pt x="44450" y="59943"/>
                  </a:lnTo>
                  <a:lnTo>
                    <a:pt x="41655" y="57150"/>
                  </a:lnTo>
                  <a:close/>
                </a:path>
                <a:path w="76200" h="1554479">
                  <a:moveTo>
                    <a:pt x="76200" y="1478280"/>
                  </a:moveTo>
                  <a:lnTo>
                    <a:pt x="44450" y="1478280"/>
                  </a:lnTo>
                  <a:lnTo>
                    <a:pt x="44450" y="1494536"/>
                  </a:lnTo>
                  <a:lnTo>
                    <a:pt x="41655" y="1497330"/>
                  </a:lnTo>
                  <a:lnTo>
                    <a:pt x="66675" y="1497330"/>
                  </a:lnTo>
                  <a:lnTo>
                    <a:pt x="76200" y="1478280"/>
                  </a:lnTo>
                  <a:close/>
                </a:path>
                <a:path w="76200" h="155447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59943"/>
                  </a:lnTo>
                  <a:lnTo>
                    <a:pt x="34544" y="57150"/>
                  </a:lnTo>
                  <a:lnTo>
                    <a:pt x="66675" y="57150"/>
                  </a:lnTo>
                  <a:lnTo>
                    <a:pt x="38100" y="0"/>
                  </a:lnTo>
                  <a:close/>
                </a:path>
                <a:path w="76200" h="1554479">
                  <a:moveTo>
                    <a:pt x="66675" y="57150"/>
                  </a:moveTo>
                  <a:lnTo>
                    <a:pt x="41655" y="57150"/>
                  </a:lnTo>
                  <a:lnTo>
                    <a:pt x="44450" y="59943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6675" y="571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3101339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3101339" y="2258568"/>
                  </a:lnTo>
                  <a:lnTo>
                    <a:pt x="310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8823" y="1632204"/>
              <a:ext cx="3101340" cy="2258695"/>
            </a:xfrm>
            <a:custGeom>
              <a:avLst/>
              <a:gdLst/>
              <a:ahLst/>
              <a:cxnLst/>
              <a:rect l="l" t="t" r="r" b="b"/>
              <a:pathLst>
                <a:path w="3101340" h="2258695">
                  <a:moveTo>
                    <a:pt x="0" y="2258568"/>
                  </a:moveTo>
                  <a:lnTo>
                    <a:pt x="3101339" y="2258568"/>
                  </a:lnTo>
                  <a:lnTo>
                    <a:pt x="3101339" y="0"/>
                  </a:lnTo>
                  <a:lnTo>
                    <a:pt x="0" y="0"/>
                  </a:lnTo>
                  <a:lnTo>
                    <a:pt x="0" y="2258568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56909" y="1769491"/>
            <a:ext cx="1727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4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Virtual</a:t>
            </a:r>
            <a:r>
              <a:rPr sz="14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Network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27868" y="2461260"/>
            <a:ext cx="8636635" cy="4119879"/>
            <a:chOff x="1827868" y="2461260"/>
            <a:chExt cx="8636635" cy="4119879"/>
          </a:xfrm>
        </p:grpSpPr>
        <p:sp>
          <p:nvSpPr>
            <p:cNvPr id="28" name="object 28"/>
            <p:cNvSpPr/>
            <p:nvPr/>
          </p:nvSpPr>
          <p:spPr>
            <a:xfrm>
              <a:off x="8131302" y="2789682"/>
              <a:ext cx="2332990" cy="76200"/>
            </a:xfrm>
            <a:custGeom>
              <a:avLst/>
              <a:gdLst/>
              <a:ahLst/>
              <a:cxnLst/>
              <a:rect l="l" t="t" r="r" b="b"/>
              <a:pathLst>
                <a:path w="23329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58039" y="48005"/>
                  </a:lnTo>
                  <a:lnTo>
                    <a:pt x="53594" y="43560"/>
                  </a:lnTo>
                  <a:lnTo>
                    <a:pt x="53594" y="32638"/>
                  </a:lnTo>
                  <a:lnTo>
                    <a:pt x="58039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2332990" h="76200">
                  <a:moveTo>
                    <a:pt x="68961" y="28193"/>
                  </a:moveTo>
                  <a:lnTo>
                    <a:pt x="58039" y="28193"/>
                  </a:lnTo>
                  <a:lnTo>
                    <a:pt x="53594" y="32638"/>
                  </a:lnTo>
                  <a:lnTo>
                    <a:pt x="53594" y="43560"/>
                  </a:lnTo>
                  <a:lnTo>
                    <a:pt x="58039" y="48005"/>
                  </a:lnTo>
                  <a:lnTo>
                    <a:pt x="68961" y="48005"/>
                  </a:lnTo>
                  <a:lnTo>
                    <a:pt x="73405" y="43560"/>
                  </a:lnTo>
                  <a:lnTo>
                    <a:pt x="73405" y="32638"/>
                  </a:lnTo>
                  <a:lnTo>
                    <a:pt x="68961" y="28193"/>
                  </a:lnTo>
                  <a:close/>
                </a:path>
                <a:path w="2332990" h="76200">
                  <a:moveTo>
                    <a:pt x="76200" y="28193"/>
                  </a:moveTo>
                  <a:lnTo>
                    <a:pt x="68961" y="28193"/>
                  </a:lnTo>
                  <a:lnTo>
                    <a:pt x="73405" y="32638"/>
                  </a:lnTo>
                  <a:lnTo>
                    <a:pt x="73405" y="43560"/>
                  </a:lnTo>
                  <a:lnTo>
                    <a:pt x="68961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2332990" h="76200">
                  <a:moveTo>
                    <a:pt x="108584" y="28193"/>
                  </a:moveTo>
                  <a:lnTo>
                    <a:pt x="97663" y="28193"/>
                  </a:lnTo>
                  <a:lnTo>
                    <a:pt x="93218" y="32638"/>
                  </a:lnTo>
                  <a:lnTo>
                    <a:pt x="93218" y="43560"/>
                  </a:lnTo>
                  <a:lnTo>
                    <a:pt x="97663" y="48005"/>
                  </a:lnTo>
                  <a:lnTo>
                    <a:pt x="108584" y="48005"/>
                  </a:lnTo>
                  <a:lnTo>
                    <a:pt x="113029" y="43560"/>
                  </a:lnTo>
                  <a:lnTo>
                    <a:pt x="113029" y="32638"/>
                  </a:lnTo>
                  <a:lnTo>
                    <a:pt x="108584" y="28193"/>
                  </a:lnTo>
                  <a:close/>
                </a:path>
                <a:path w="2332990" h="76200">
                  <a:moveTo>
                    <a:pt x="148336" y="28193"/>
                  </a:moveTo>
                  <a:lnTo>
                    <a:pt x="137287" y="28193"/>
                  </a:lnTo>
                  <a:lnTo>
                    <a:pt x="132842" y="32638"/>
                  </a:lnTo>
                  <a:lnTo>
                    <a:pt x="132842" y="43560"/>
                  </a:lnTo>
                  <a:lnTo>
                    <a:pt x="137287" y="48005"/>
                  </a:lnTo>
                  <a:lnTo>
                    <a:pt x="148336" y="48005"/>
                  </a:lnTo>
                  <a:lnTo>
                    <a:pt x="152653" y="43560"/>
                  </a:lnTo>
                  <a:lnTo>
                    <a:pt x="152653" y="32638"/>
                  </a:lnTo>
                  <a:lnTo>
                    <a:pt x="148336" y="28193"/>
                  </a:lnTo>
                  <a:close/>
                </a:path>
                <a:path w="2332990" h="76200">
                  <a:moveTo>
                    <a:pt x="187959" y="28193"/>
                  </a:moveTo>
                  <a:lnTo>
                    <a:pt x="176911" y="28193"/>
                  </a:lnTo>
                  <a:lnTo>
                    <a:pt x="172466" y="32638"/>
                  </a:lnTo>
                  <a:lnTo>
                    <a:pt x="172466" y="43560"/>
                  </a:lnTo>
                  <a:lnTo>
                    <a:pt x="176911" y="48005"/>
                  </a:lnTo>
                  <a:lnTo>
                    <a:pt x="187959" y="48005"/>
                  </a:lnTo>
                  <a:lnTo>
                    <a:pt x="192404" y="43560"/>
                  </a:lnTo>
                  <a:lnTo>
                    <a:pt x="192404" y="32638"/>
                  </a:lnTo>
                  <a:lnTo>
                    <a:pt x="187959" y="28193"/>
                  </a:lnTo>
                  <a:close/>
                </a:path>
                <a:path w="2332990" h="76200">
                  <a:moveTo>
                    <a:pt x="227583" y="28193"/>
                  </a:moveTo>
                  <a:lnTo>
                    <a:pt x="216662" y="28193"/>
                  </a:lnTo>
                  <a:lnTo>
                    <a:pt x="212217" y="32638"/>
                  </a:lnTo>
                  <a:lnTo>
                    <a:pt x="212217" y="43560"/>
                  </a:lnTo>
                  <a:lnTo>
                    <a:pt x="216662" y="48005"/>
                  </a:lnTo>
                  <a:lnTo>
                    <a:pt x="227583" y="48005"/>
                  </a:lnTo>
                  <a:lnTo>
                    <a:pt x="232028" y="43560"/>
                  </a:lnTo>
                  <a:lnTo>
                    <a:pt x="232028" y="32638"/>
                  </a:lnTo>
                  <a:lnTo>
                    <a:pt x="227583" y="28193"/>
                  </a:lnTo>
                  <a:close/>
                </a:path>
                <a:path w="2332990" h="76200">
                  <a:moveTo>
                    <a:pt x="267207" y="28193"/>
                  </a:moveTo>
                  <a:lnTo>
                    <a:pt x="256286" y="28193"/>
                  </a:lnTo>
                  <a:lnTo>
                    <a:pt x="251841" y="32638"/>
                  </a:lnTo>
                  <a:lnTo>
                    <a:pt x="251841" y="43560"/>
                  </a:lnTo>
                  <a:lnTo>
                    <a:pt x="256286" y="48005"/>
                  </a:lnTo>
                  <a:lnTo>
                    <a:pt x="267207" y="48005"/>
                  </a:lnTo>
                  <a:lnTo>
                    <a:pt x="271652" y="43560"/>
                  </a:lnTo>
                  <a:lnTo>
                    <a:pt x="271652" y="32638"/>
                  </a:lnTo>
                  <a:lnTo>
                    <a:pt x="267207" y="28193"/>
                  </a:lnTo>
                  <a:close/>
                </a:path>
                <a:path w="2332990" h="76200">
                  <a:moveTo>
                    <a:pt x="306831" y="28193"/>
                  </a:moveTo>
                  <a:lnTo>
                    <a:pt x="295909" y="28193"/>
                  </a:lnTo>
                  <a:lnTo>
                    <a:pt x="291465" y="32638"/>
                  </a:lnTo>
                  <a:lnTo>
                    <a:pt x="291465" y="43560"/>
                  </a:lnTo>
                  <a:lnTo>
                    <a:pt x="295909" y="48005"/>
                  </a:lnTo>
                  <a:lnTo>
                    <a:pt x="306831" y="48005"/>
                  </a:lnTo>
                  <a:lnTo>
                    <a:pt x="311276" y="43560"/>
                  </a:lnTo>
                  <a:lnTo>
                    <a:pt x="311276" y="32638"/>
                  </a:lnTo>
                  <a:lnTo>
                    <a:pt x="306831" y="28193"/>
                  </a:lnTo>
                  <a:close/>
                </a:path>
                <a:path w="2332990" h="76200">
                  <a:moveTo>
                    <a:pt x="346455" y="28193"/>
                  </a:moveTo>
                  <a:lnTo>
                    <a:pt x="335533" y="28193"/>
                  </a:lnTo>
                  <a:lnTo>
                    <a:pt x="331089" y="32638"/>
                  </a:lnTo>
                  <a:lnTo>
                    <a:pt x="331089" y="43560"/>
                  </a:lnTo>
                  <a:lnTo>
                    <a:pt x="335533" y="48005"/>
                  </a:lnTo>
                  <a:lnTo>
                    <a:pt x="346455" y="48005"/>
                  </a:lnTo>
                  <a:lnTo>
                    <a:pt x="350900" y="43560"/>
                  </a:lnTo>
                  <a:lnTo>
                    <a:pt x="350900" y="32638"/>
                  </a:lnTo>
                  <a:lnTo>
                    <a:pt x="346455" y="28193"/>
                  </a:lnTo>
                  <a:close/>
                </a:path>
                <a:path w="2332990" h="76200">
                  <a:moveTo>
                    <a:pt x="386079" y="28193"/>
                  </a:moveTo>
                  <a:lnTo>
                    <a:pt x="375157" y="28193"/>
                  </a:lnTo>
                  <a:lnTo>
                    <a:pt x="370713" y="32638"/>
                  </a:lnTo>
                  <a:lnTo>
                    <a:pt x="370713" y="43560"/>
                  </a:lnTo>
                  <a:lnTo>
                    <a:pt x="375157" y="48005"/>
                  </a:lnTo>
                  <a:lnTo>
                    <a:pt x="386079" y="48005"/>
                  </a:lnTo>
                  <a:lnTo>
                    <a:pt x="390525" y="43560"/>
                  </a:lnTo>
                  <a:lnTo>
                    <a:pt x="390525" y="32638"/>
                  </a:lnTo>
                  <a:lnTo>
                    <a:pt x="386079" y="28193"/>
                  </a:lnTo>
                  <a:close/>
                </a:path>
                <a:path w="2332990" h="76200">
                  <a:moveTo>
                    <a:pt x="425830" y="28193"/>
                  </a:moveTo>
                  <a:lnTo>
                    <a:pt x="414781" y="28193"/>
                  </a:lnTo>
                  <a:lnTo>
                    <a:pt x="410337" y="32638"/>
                  </a:lnTo>
                  <a:lnTo>
                    <a:pt x="410337" y="43560"/>
                  </a:lnTo>
                  <a:lnTo>
                    <a:pt x="414781" y="48005"/>
                  </a:lnTo>
                  <a:lnTo>
                    <a:pt x="425830" y="48005"/>
                  </a:lnTo>
                  <a:lnTo>
                    <a:pt x="430275" y="43560"/>
                  </a:lnTo>
                  <a:lnTo>
                    <a:pt x="430275" y="32638"/>
                  </a:lnTo>
                  <a:lnTo>
                    <a:pt x="425830" y="28193"/>
                  </a:lnTo>
                  <a:close/>
                </a:path>
                <a:path w="2332990" h="76200">
                  <a:moveTo>
                    <a:pt x="465454" y="28193"/>
                  </a:moveTo>
                  <a:lnTo>
                    <a:pt x="454405" y="28193"/>
                  </a:lnTo>
                  <a:lnTo>
                    <a:pt x="450088" y="32638"/>
                  </a:lnTo>
                  <a:lnTo>
                    <a:pt x="450088" y="43560"/>
                  </a:lnTo>
                  <a:lnTo>
                    <a:pt x="454405" y="48005"/>
                  </a:lnTo>
                  <a:lnTo>
                    <a:pt x="465454" y="48005"/>
                  </a:lnTo>
                  <a:lnTo>
                    <a:pt x="469900" y="43560"/>
                  </a:lnTo>
                  <a:lnTo>
                    <a:pt x="469900" y="32638"/>
                  </a:lnTo>
                  <a:lnTo>
                    <a:pt x="465454" y="28193"/>
                  </a:lnTo>
                  <a:close/>
                </a:path>
                <a:path w="2332990" h="76200">
                  <a:moveTo>
                    <a:pt x="505078" y="28193"/>
                  </a:moveTo>
                  <a:lnTo>
                    <a:pt x="494156" y="28193"/>
                  </a:lnTo>
                  <a:lnTo>
                    <a:pt x="489712" y="32638"/>
                  </a:lnTo>
                  <a:lnTo>
                    <a:pt x="489712" y="43560"/>
                  </a:lnTo>
                  <a:lnTo>
                    <a:pt x="494156" y="48005"/>
                  </a:lnTo>
                  <a:lnTo>
                    <a:pt x="505078" y="48005"/>
                  </a:lnTo>
                  <a:lnTo>
                    <a:pt x="509524" y="43560"/>
                  </a:lnTo>
                  <a:lnTo>
                    <a:pt x="509524" y="32638"/>
                  </a:lnTo>
                  <a:lnTo>
                    <a:pt x="505078" y="28193"/>
                  </a:lnTo>
                  <a:close/>
                </a:path>
                <a:path w="2332990" h="76200">
                  <a:moveTo>
                    <a:pt x="544702" y="28193"/>
                  </a:moveTo>
                  <a:lnTo>
                    <a:pt x="533780" y="28193"/>
                  </a:lnTo>
                  <a:lnTo>
                    <a:pt x="529336" y="32638"/>
                  </a:lnTo>
                  <a:lnTo>
                    <a:pt x="529336" y="43560"/>
                  </a:lnTo>
                  <a:lnTo>
                    <a:pt x="533780" y="48005"/>
                  </a:lnTo>
                  <a:lnTo>
                    <a:pt x="544702" y="48005"/>
                  </a:lnTo>
                  <a:lnTo>
                    <a:pt x="549148" y="43560"/>
                  </a:lnTo>
                  <a:lnTo>
                    <a:pt x="549148" y="32638"/>
                  </a:lnTo>
                  <a:lnTo>
                    <a:pt x="544702" y="28193"/>
                  </a:lnTo>
                  <a:close/>
                </a:path>
                <a:path w="2332990" h="76200">
                  <a:moveTo>
                    <a:pt x="584326" y="28193"/>
                  </a:moveTo>
                  <a:lnTo>
                    <a:pt x="573404" y="28193"/>
                  </a:lnTo>
                  <a:lnTo>
                    <a:pt x="568959" y="32638"/>
                  </a:lnTo>
                  <a:lnTo>
                    <a:pt x="568959" y="43560"/>
                  </a:lnTo>
                  <a:lnTo>
                    <a:pt x="573404" y="48005"/>
                  </a:lnTo>
                  <a:lnTo>
                    <a:pt x="584326" y="48005"/>
                  </a:lnTo>
                  <a:lnTo>
                    <a:pt x="588772" y="43560"/>
                  </a:lnTo>
                  <a:lnTo>
                    <a:pt x="588772" y="32638"/>
                  </a:lnTo>
                  <a:lnTo>
                    <a:pt x="584326" y="28193"/>
                  </a:lnTo>
                  <a:close/>
                </a:path>
                <a:path w="2332990" h="76200">
                  <a:moveTo>
                    <a:pt x="623951" y="28193"/>
                  </a:moveTo>
                  <a:lnTo>
                    <a:pt x="613028" y="28193"/>
                  </a:lnTo>
                  <a:lnTo>
                    <a:pt x="608583" y="32638"/>
                  </a:lnTo>
                  <a:lnTo>
                    <a:pt x="608583" y="43560"/>
                  </a:lnTo>
                  <a:lnTo>
                    <a:pt x="613028" y="48005"/>
                  </a:lnTo>
                  <a:lnTo>
                    <a:pt x="623951" y="48005"/>
                  </a:lnTo>
                  <a:lnTo>
                    <a:pt x="628396" y="43560"/>
                  </a:lnTo>
                  <a:lnTo>
                    <a:pt x="628396" y="32638"/>
                  </a:lnTo>
                  <a:lnTo>
                    <a:pt x="623951" y="28193"/>
                  </a:lnTo>
                  <a:close/>
                </a:path>
                <a:path w="2332990" h="76200">
                  <a:moveTo>
                    <a:pt x="663701" y="28193"/>
                  </a:moveTo>
                  <a:lnTo>
                    <a:pt x="652652" y="28193"/>
                  </a:lnTo>
                  <a:lnTo>
                    <a:pt x="648207" y="32638"/>
                  </a:lnTo>
                  <a:lnTo>
                    <a:pt x="648207" y="43560"/>
                  </a:lnTo>
                  <a:lnTo>
                    <a:pt x="652652" y="48005"/>
                  </a:lnTo>
                  <a:lnTo>
                    <a:pt x="663701" y="48005"/>
                  </a:lnTo>
                  <a:lnTo>
                    <a:pt x="668020" y="43560"/>
                  </a:lnTo>
                  <a:lnTo>
                    <a:pt x="668020" y="32638"/>
                  </a:lnTo>
                  <a:lnTo>
                    <a:pt x="663701" y="28193"/>
                  </a:lnTo>
                  <a:close/>
                </a:path>
                <a:path w="2332990" h="76200">
                  <a:moveTo>
                    <a:pt x="703326" y="28193"/>
                  </a:moveTo>
                  <a:lnTo>
                    <a:pt x="692276" y="28193"/>
                  </a:lnTo>
                  <a:lnTo>
                    <a:pt x="687831" y="32638"/>
                  </a:lnTo>
                  <a:lnTo>
                    <a:pt x="687831" y="43560"/>
                  </a:lnTo>
                  <a:lnTo>
                    <a:pt x="692276" y="48005"/>
                  </a:lnTo>
                  <a:lnTo>
                    <a:pt x="703326" y="48005"/>
                  </a:lnTo>
                  <a:lnTo>
                    <a:pt x="707771" y="43560"/>
                  </a:lnTo>
                  <a:lnTo>
                    <a:pt x="707771" y="32638"/>
                  </a:lnTo>
                  <a:lnTo>
                    <a:pt x="703326" y="28193"/>
                  </a:lnTo>
                  <a:close/>
                </a:path>
                <a:path w="2332990" h="76200">
                  <a:moveTo>
                    <a:pt x="742950" y="28193"/>
                  </a:moveTo>
                  <a:lnTo>
                    <a:pt x="732027" y="28193"/>
                  </a:lnTo>
                  <a:lnTo>
                    <a:pt x="727582" y="32638"/>
                  </a:lnTo>
                  <a:lnTo>
                    <a:pt x="727582" y="43560"/>
                  </a:lnTo>
                  <a:lnTo>
                    <a:pt x="732027" y="48005"/>
                  </a:lnTo>
                  <a:lnTo>
                    <a:pt x="742950" y="48005"/>
                  </a:lnTo>
                  <a:lnTo>
                    <a:pt x="747395" y="43560"/>
                  </a:lnTo>
                  <a:lnTo>
                    <a:pt x="747395" y="32638"/>
                  </a:lnTo>
                  <a:lnTo>
                    <a:pt x="742950" y="28193"/>
                  </a:lnTo>
                  <a:close/>
                </a:path>
                <a:path w="2332990" h="76200">
                  <a:moveTo>
                    <a:pt x="782574" y="28193"/>
                  </a:moveTo>
                  <a:lnTo>
                    <a:pt x="771651" y="28193"/>
                  </a:lnTo>
                  <a:lnTo>
                    <a:pt x="767206" y="32638"/>
                  </a:lnTo>
                  <a:lnTo>
                    <a:pt x="767206" y="43560"/>
                  </a:lnTo>
                  <a:lnTo>
                    <a:pt x="771651" y="48005"/>
                  </a:lnTo>
                  <a:lnTo>
                    <a:pt x="782574" y="48005"/>
                  </a:lnTo>
                  <a:lnTo>
                    <a:pt x="787019" y="43560"/>
                  </a:lnTo>
                  <a:lnTo>
                    <a:pt x="787019" y="32638"/>
                  </a:lnTo>
                  <a:lnTo>
                    <a:pt x="782574" y="28193"/>
                  </a:lnTo>
                  <a:close/>
                </a:path>
                <a:path w="2332990" h="76200">
                  <a:moveTo>
                    <a:pt x="822198" y="28193"/>
                  </a:moveTo>
                  <a:lnTo>
                    <a:pt x="811276" y="28193"/>
                  </a:lnTo>
                  <a:lnTo>
                    <a:pt x="806830" y="32638"/>
                  </a:lnTo>
                  <a:lnTo>
                    <a:pt x="806830" y="43560"/>
                  </a:lnTo>
                  <a:lnTo>
                    <a:pt x="811276" y="48005"/>
                  </a:lnTo>
                  <a:lnTo>
                    <a:pt x="822198" y="48005"/>
                  </a:lnTo>
                  <a:lnTo>
                    <a:pt x="826643" y="43560"/>
                  </a:lnTo>
                  <a:lnTo>
                    <a:pt x="826643" y="32638"/>
                  </a:lnTo>
                  <a:lnTo>
                    <a:pt x="822198" y="28193"/>
                  </a:lnTo>
                  <a:close/>
                </a:path>
                <a:path w="2332990" h="76200">
                  <a:moveTo>
                    <a:pt x="861822" y="28193"/>
                  </a:moveTo>
                  <a:lnTo>
                    <a:pt x="850900" y="28193"/>
                  </a:lnTo>
                  <a:lnTo>
                    <a:pt x="846454" y="32638"/>
                  </a:lnTo>
                  <a:lnTo>
                    <a:pt x="846454" y="43560"/>
                  </a:lnTo>
                  <a:lnTo>
                    <a:pt x="850900" y="48005"/>
                  </a:lnTo>
                  <a:lnTo>
                    <a:pt x="861822" y="48005"/>
                  </a:lnTo>
                  <a:lnTo>
                    <a:pt x="866267" y="43560"/>
                  </a:lnTo>
                  <a:lnTo>
                    <a:pt x="866267" y="32638"/>
                  </a:lnTo>
                  <a:lnTo>
                    <a:pt x="861822" y="28193"/>
                  </a:lnTo>
                  <a:close/>
                </a:path>
                <a:path w="2332990" h="76200">
                  <a:moveTo>
                    <a:pt x="901446" y="28193"/>
                  </a:moveTo>
                  <a:lnTo>
                    <a:pt x="890524" y="28193"/>
                  </a:lnTo>
                  <a:lnTo>
                    <a:pt x="886078" y="32638"/>
                  </a:lnTo>
                  <a:lnTo>
                    <a:pt x="886078" y="43560"/>
                  </a:lnTo>
                  <a:lnTo>
                    <a:pt x="890524" y="48005"/>
                  </a:lnTo>
                  <a:lnTo>
                    <a:pt x="901446" y="48005"/>
                  </a:lnTo>
                  <a:lnTo>
                    <a:pt x="905891" y="43560"/>
                  </a:lnTo>
                  <a:lnTo>
                    <a:pt x="905891" y="32638"/>
                  </a:lnTo>
                  <a:lnTo>
                    <a:pt x="901446" y="28193"/>
                  </a:lnTo>
                  <a:close/>
                </a:path>
                <a:path w="2332990" h="76200">
                  <a:moveTo>
                    <a:pt x="941197" y="28193"/>
                  </a:moveTo>
                  <a:lnTo>
                    <a:pt x="930148" y="28193"/>
                  </a:lnTo>
                  <a:lnTo>
                    <a:pt x="925702" y="32638"/>
                  </a:lnTo>
                  <a:lnTo>
                    <a:pt x="925702" y="43560"/>
                  </a:lnTo>
                  <a:lnTo>
                    <a:pt x="930148" y="48005"/>
                  </a:lnTo>
                  <a:lnTo>
                    <a:pt x="941197" y="48005"/>
                  </a:lnTo>
                  <a:lnTo>
                    <a:pt x="945642" y="43560"/>
                  </a:lnTo>
                  <a:lnTo>
                    <a:pt x="945642" y="32638"/>
                  </a:lnTo>
                  <a:lnTo>
                    <a:pt x="941197" y="28193"/>
                  </a:lnTo>
                  <a:close/>
                </a:path>
                <a:path w="2332990" h="76200">
                  <a:moveTo>
                    <a:pt x="980821" y="28193"/>
                  </a:moveTo>
                  <a:lnTo>
                    <a:pt x="969772" y="28193"/>
                  </a:lnTo>
                  <a:lnTo>
                    <a:pt x="965453" y="32638"/>
                  </a:lnTo>
                  <a:lnTo>
                    <a:pt x="965453" y="43560"/>
                  </a:lnTo>
                  <a:lnTo>
                    <a:pt x="969772" y="48005"/>
                  </a:lnTo>
                  <a:lnTo>
                    <a:pt x="980821" y="48005"/>
                  </a:lnTo>
                  <a:lnTo>
                    <a:pt x="985266" y="43560"/>
                  </a:lnTo>
                  <a:lnTo>
                    <a:pt x="985266" y="32638"/>
                  </a:lnTo>
                  <a:lnTo>
                    <a:pt x="980821" y="28193"/>
                  </a:lnTo>
                  <a:close/>
                </a:path>
                <a:path w="2332990" h="76200">
                  <a:moveTo>
                    <a:pt x="1020445" y="28193"/>
                  </a:moveTo>
                  <a:lnTo>
                    <a:pt x="1009523" y="28193"/>
                  </a:lnTo>
                  <a:lnTo>
                    <a:pt x="1005077" y="32638"/>
                  </a:lnTo>
                  <a:lnTo>
                    <a:pt x="1005077" y="43560"/>
                  </a:lnTo>
                  <a:lnTo>
                    <a:pt x="1009523" y="48005"/>
                  </a:lnTo>
                  <a:lnTo>
                    <a:pt x="1020445" y="48005"/>
                  </a:lnTo>
                  <a:lnTo>
                    <a:pt x="1024890" y="43560"/>
                  </a:lnTo>
                  <a:lnTo>
                    <a:pt x="1024890" y="32638"/>
                  </a:lnTo>
                  <a:lnTo>
                    <a:pt x="1020445" y="28193"/>
                  </a:lnTo>
                  <a:close/>
                </a:path>
                <a:path w="2332990" h="76200">
                  <a:moveTo>
                    <a:pt x="1060069" y="28193"/>
                  </a:moveTo>
                  <a:lnTo>
                    <a:pt x="1049147" y="28193"/>
                  </a:lnTo>
                  <a:lnTo>
                    <a:pt x="1044701" y="32638"/>
                  </a:lnTo>
                  <a:lnTo>
                    <a:pt x="1044701" y="43560"/>
                  </a:lnTo>
                  <a:lnTo>
                    <a:pt x="1049147" y="48005"/>
                  </a:lnTo>
                  <a:lnTo>
                    <a:pt x="1060069" y="48005"/>
                  </a:lnTo>
                  <a:lnTo>
                    <a:pt x="1064514" y="43560"/>
                  </a:lnTo>
                  <a:lnTo>
                    <a:pt x="1064514" y="32638"/>
                  </a:lnTo>
                  <a:lnTo>
                    <a:pt x="1060069" y="28193"/>
                  </a:lnTo>
                  <a:close/>
                </a:path>
                <a:path w="2332990" h="76200">
                  <a:moveTo>
                    <a:pt x="1099693" y="28193"/>
                  </a:moveTo>
                  <a:lnTo>
                    <a:pt x="1088771" y="28193"/>
                  </a:lnTo>
                  <a:lnTo>
                    <a:pt x="1084326" y="32638"/>
                  </a:lnTo>
                  <a:lnTo>
                    <a:pt x="1084326" y="43560"/>
                  </a:lnTo>
                  <a:lnTo>
                    <a:pt x="1088771" y="48005"/>
                  </a:lnTo>
                  <a:lnTo>
                    <a:pt x="1099693" y="48005"/>
                  </a:lnTo>
                  <a:lnTo>
                    <a:pt x="1104138" y="43560"/>
                  </a:lnTo>
                  <a:lnTo>
                    <a:pt x="1104138" y="32638"/>
                  </a:lnTo>
                  <a:lnTo>
                    <a:pt x="1099693" y="28193"/>
                  </a:lnTo>
                  <a:close/>
                </a:path>
                <a:path w="2332990" h="76200">
                  <a:moveTo>
                    <a:pt x="1139317" y="28193"/>
                  </a:moveTo>
                  <a:lnTo>
                    <a:pt x="1128395" y="28193"/>
                  </a:lnTo>
                  <a:lnTo>
                    <a:pt x="1123950" y="32638"/>
                  </a:lnTo>
                  <a:lnTo>
                    <a:pt x="1123950" y="43560"/>
                  </a:lnTo>
                  <a:lnTo>
                    <a:pt x="1128395" y="48005"/>
                  </a:lnTo>
                  <a:lnTo>
                    <a:pt x="1139317" y="48005"/>
                  </a:lnTo>
                  <a:lnTo>
                    <a:pt x="1143762" y="43560"/>
                  </a:lnTo>
                  <a:lnTo>
                    <a:pt x="1143762" y="32638"/>
                  </a:lnTo>
                  <a:lnTo>
                    <a:pt x="1139317" y="28193"/>
                  </a:lnTo>
                  <a:close/>
                </a:path>
                <a:path w="2332990" h="76200">
                  <a:moveTo>
                    <a:pt x="1179068" y="28193"/>
                  </a:moveTo>
                  <a:lnTo>
                    <a:pt x="1168019" y="28193"/>
                  </a:lnTo>
                  <a:lnTo>
                    <a:pt x="1163574" y="32638"/>
                  </a:lnTo>
                  <a:lnTo>
                    <a:pt x="1163574" y="43560"/>
                  </a:lnTo>
                  <a:lnTo>
                    <a:pt x="1168019" y="48005"/>
                  </a:lnTo>
                  <a:lnTo>
                    <a:pt x="1179068" y="48005"/>
                  </a:lnTo>
                  <a:lnTo>
                    <a:pt x="1183386" y="43560"/>
                  </a:lnTo>
                  <a:lnTo>
                    <a:pt x="1183386" y="32638"/>
                  </a:lnTo>
                  <a:lnTo>
                    <a:pt x="1179068" y="28193"/>
                  </a:lnTo>
                  <a:close/>
                </a:path>
                <a:path w="2332990" h="76200">
                  <a:moveTo>
                    <a:pt x="1218692" y="28193"/>
                  </a:moveTo>
                  <a:lnTo>
                    <a:pt x="1207643" y="28193"/>
                  </a:lnTo>
                  <a:lnTo>
                    <a:pt x="1203198" y="32638"/>
                  </a:lnTo>
                  <a:lnTo>
                    <a:pt x="1203198" y="43560"/>
                  </a:lnTo>
                  <a:lnTo>
                    <a:pt x="1207643" y="48005"/>
                  </a:lnTo>
                  <a:lnTo>
                    <a:pt x="1218692" y="48005"/>
                  </a:lnTo>
                  <a:lnTo>
                    <a:pt x="1223137" y="43560"/>
                  </a:lnTo>
                  <a:lnTo>
                    <a:pt x="1223137" y="32638"/>
                  </a:lnTo>
                  <a:lnTo>
                    <a:pt x="1218692" y="28193"/>
                  </a:lnTo>
                  <a:close/>
                </a:path>
                <a:path w="2332990" h="76200">
                  <a:moveTo>
                    <a:pt x="1258316" y="28193"/>
                  </a:moveTo>
                  <a:lnTo>
                    <a:pt x="1247394" y="28193"/>
                  </a:lnTo>
                  <a:lnTo>
                    <a:pt x="1242949" y="32638"/>
                  </a:lnTo>
                  <a:lnTo>
                    <a:pt x="1242949" y="43560"/>
                  </a:lnTo>
                  <a:lnTo>
                    <a:pt x="1247394" y="48005"/>
                  </a:lnTo>
                  <a:lnTo>
                    <a:pt x="1258316" y="48005"/>
                  </a:lnTo>
                  <a:lnTo>
                    <a:pt x="1262761" y="43560"/>
                  </a:lnTo>
                  <a:lnTo>
                    <a:pt x="1262761" y="32638"/>
                  </a:lnTo>
                  <a:lnTo>
                    <a:pt x="1258316" y="28193"/>
                  </a:lnTo>
                  <a:close/>
                </a:path>
                <a:path w="2332990" h="76200">
                  <a:moveTo>
                    <a:pt x="1297940" y="28193"/>
                  </a:moveTo>
                  <a:lnTo>
                    <a:pt x="1287018" y="28193"/>
                  </a:lnTo>
                  <a:lnTo>
                    <a:pt x="1282573" y="32638"/>
                  </a:lnTo>
                  <a:lnTo>
                    <a:pt x="1282573" y="43560"/>
                  </a:lnTo>
                  <a:lnTo>
                    <a:pt x="1287018" y="48005"/>
                  </a:lnTo>
                  <a:lnTo>
                    <a:pt x="1297940" y="48005"/>
                  </a:lnTo>
                  <a:lnTo>
                    <a:pt x="1302384" y="43560"/>
                  </a:lnTo>
                  <a:lnTo>
                    <a:pt x="1302384" y="32638"/>
                  </a:lnTo>
                  <a:lnTo>
                    <a:pt x="1297940" y="28193"/>
                  </a:lnTo>
                  <a:close/>
                </a:path>
                <a:path w="2332990" h="76200">
                  <a:moveTo>
                    <a:pt x="1337564" y="28193"/>
                  </a:moveTo>
                  <a:lnTo>
                    <a:pt x="1326642" y="28193"/>
                  </a:lnTo>
                  <a:lnTo>
                    <a:pt x="1322197" y="32638"/>
                  </a:lnTo>
                  <a:lnTo>
                    <a:pt x="1322197" y="43560"/>
                  </a:lnTo>
                  <a:lnTo>
                    <a:pt x="1326642" y="48005"/>
                  </a:lnTo>
                  <a:lnTo>
                    <a:pt x="1337564" y="48005"/>
                  </a:lnTo>
                  <a:lnTo>
                    <a:pt x="1342008" y="43560"/>
                  </a:lnTo>
                  <a:lnTo>
                    <a:pt x="1342008" y="32638"/>
                  </a:lnTo>
                  <a:lnTo>
                    <a:pt x="1337564" y="28193"/>
                  </a:lnTo>
                  <a:close/>
                </a:path>
                <a:path w="2332990" h="76200">
                  <a:moveTo>
                    <a:pt x="1377188" y="28193"/>
                  </a:moveTo>
                  <a:lnTo>
                    <a:pt x="1366266" y="28193"/>
                  </a:lnTo>
                  <a:lnTo>
                    <a:pt x="1361821" y="32638"/>
                  </a:lnTo>
                  <a:lnTo>
                    <a:pt x="1361821" y="43560"/>
                  </a:lnTo>
                  <a:lnTo>
                    <a:pt x="1366266" y="48005"/>
                  </a:lnTo>
                  <a:lnTo>
                    <a:pt x="1377188" y="48005"/>
                  </a:lnTo>
                  <a:lnTo>
                    <a:pt x="1381632" y="43560"/>
                  </a:lnTo>
                  <a:lnTo>
                    <a:pt x="1381632" y="32638"/>
                  </a:lnTo>
                  <a:lnTo>
                    <a:pt x="1377188" y="28193"/>
                  </a:lnTo>
                  <a:close/>
                </a:path>
                <a:path w="2332990" h="76200">
                  <a:moveTo>
                    <a:pt x="1416939" y="28193"/>
                  </a:moveTo>
                  <a:lnTo>
                    <a:pt x="1405890" y="28193"/>
                  </a:lnTo>
                  <a:lnTo>
                    <a:pt x="1401445" y="32638"/>
                  </a:lnTo>
                  <a:lnTo>
                    <a:pt x="1401445" y="43560"/>
                  </a:lnTo>
                  <a:lnTo>
                    <a:pt x="1405890" y="48005"/>
                  </a:lnTo>
                  <a:lnTo>
                    <a:pt x="1416939" y="48005"/>
                  </a:lnTo>
                  <a:lnTo>
                    <a:pt x="1421256" y="43560"/>
                  </a:lnTo>
                  <a:lnTo>
                    <a:pt x="1421256" y="32638"/>
                  </a:lnTo>
                  <a:lnTo>
                    <a:pt x="1416939" y="28193"/>
                  </a:lnTo>
                  <a:close/>
                </a:path>
                <a:path w="2332990" h="76200">
                  <a:moveTo>
                    <a:pt x="1456563" y="28193"/>
                  </a:moveTo>
                  <a:lnTo>
                    <a:pt x="1445514" y="28193"/>
                  </a:lnTo>
                  <a:lnTo>
                    <a:pt x="1441069" y="32638"/>
                  </a:lnTo>
                  <a:lnTo>
                    <a:pt x="1441069" y="43560"/>
                  </a:lnTo>
                  <a:lnTo>
                    <a:pt x="1445514" y="48005"/>
                  </a:lnTo>
                  <a:lnTo>
                    <a:pt x="1456563" y="48005"/>
                  </a:lnTo>
                  <a:lnTo>
                    <a:pt x="1461007" y="43560"/>
                  </a:lnTo>
                  <a:lnTo>
                    <a:pt x="1461007" y="32638"/>
                  </a:lnTo>
                  <a:lnTo>
                    <a:pt x="1456563" y="28193"/>
                  </a:lnTo>
                  <a:close/>
                </a:path>
                <a:path w="2332990" h="76200">
                  <a:moveTo>
                    <a:pt x="1496187" y="28193"/>
                  </a:moveTo>
                  <a:lnTo>
                    <a:pt x="1485265" y="28193"/>
                  </a:lnTo>
                  <a:lnTo>
                    <a:pt x="1480820" y="32638"/>
                  </a:lnTo>
                  <a:lnTo>
                    <a:pt x="1480820" y="43560"/>
                  </a:lnTo>
                  <a:lnTo>
                    <a:pt x="1485265" y="48005"/>
                  </a:lnTo>
                  <a:lnTo>
                    <a:pt x="1496187" y="48005"/>
                  </a:lnTo>
                  <a:lnTo>
                    <a:pt x="1500631" y="43560"/>
                  </a:lnTo>
                  <a:lnTo>
                    <a:pt x="1500631" y="32638"/>
                  </a:lnTo>
                  <a:lnTo>
                    <a:pt x="1496187" y="28193"/>
                  </a:lnTo>
                  <a:close/>
                </a:path>
                <a:path w="2332990" h="76200">
                  <a:moveTo>
                    <a:pt x="1535811" y="28193"/>
                  </a:moveTo>
                  <a:lnTo>
                    <a:pt x="1524889" y="28193"/>
                  </a:lnTo>
                  <a:lnTo>
                    <a:pt x="1520444" y="32638"/>
                  </a:lnTo>
                  <a:lnTo>
                    <a:pt x="1520444" y="43560"/>
                  </a:lnTo>
                  <a:lnTo>
                    <a:pt x="1524889" y="48005"/>
                  </a:lnTo>
                  <a:lnTo>
                    <a:pt x="1535811" y="48005"/>
                  </a:lnTo>
                  <a:lnTo>
                    <a:pt x="1540255" y="43560"/>
                  </a:lnTo>
                  <a:lnTo>
                    <a:pt x="1540255" y="32638"/>
                  </a:lnTo>
                  <a:lnTo>
                    <a:pt x="1535811" y="28193"/>
                  </a:lnTo>
                  <a:close/>
                </a:path>
                <a:path w="2332990" h="76200">
                  <a:moveTo>
                    <a:pt x="1575434" y="28193"/>
                  </a:moveTo>
                  <a:lnTo>
                    <a:pt x="1564513" y="28193"/>
                  </a:lnTo>
                  <a:lnTo>
                    <a:pt x="1560068" y="32638"/>
                  </a:lnTo>
                  <a:lnTo>
                    <a:pt x="1560068" y="43560"/>
                  </a:lnTo>
                  <a:lnTo>
                    <a:pt x="1564513" y="48005"/>
                  </a:lnTo>
                  <a:lnTo>
                    <a:pt x="1575434" y="48005"/>
                  </a:lnTo>
                  <a:lnTo>
                    <a:pt x="1579879" y="43560"/>
                  </a:lnTo>
                  <a:lnTo>
                    <a:pt x="1579879" y="32638"/>
                  </a:lnTo>
                  <a:lnTo>
                    <a:pt x="1575434" y="28193"/>
                  </a:lnTo>
                  <a:close/>
                </a:path>
                <a:path w="2332990" h="76200">
                  <a:moveTo>
                    <a:pt x="1615058" y="28193"/>
                  </a:moveTo>
                  <a:lnTo>
                    <a:pt x="1604137" y="28193"/>
                  </a:lnTo>
                  <a:lnTo>
                    <a:pt x="1599692" y="32638"/>
                  </a:lnTo>
                  <a:lnTo>
                    <a:pt x="1599692" y="43560"/>
                  </a:lnTo>
                  <a:lnTo>
                    <a:pt x="1604137" y="48005"/>
                  </a:lnTo>
                  <a:lnTo>
                    <a:pt x="1615058" y="48005"/>
                  </a:lnTo>
                  <a:lnTo>
                    <a:pt x="1619503" y="43560"/>
                  </a:lnTo>
                  <a:lnTo>
                    <a:pt x="1619503" y="32638"/>
                  </a:lnTo>
                  <a:lnTo>
                    <a:pt x="1615058" y="28193"/>
                  </a:lnTo>
                  <a:close/>
                </a:path>
                <a:path w="2332990" h="76200">
                  <a:moveTo>
                    <a:pt x="1654682" y="28193"/>
                  </a:moveTo>
                  <a:lnTo>
                    <a:pt x="1643761" y="28193"/>
                  </a:lnTo>
                  <a:lnTo>
                    <a:pt x="1639316" y="32638"/>
                  </a:lnTo>
                  <a:lnTo>
                    <a:pt x="1639316" y="43560"/>
                  </a:lnTo>
                  <a:lnTo>
                    <a:pt x="1643761" y="48005"/>
                  </a:lnTo>
                  <a:lnTo>
                    <a:pt x="1654682" y="48005"/>
                  </a:lnTo>
                  <a:lnTo>
                    <a:pt x="1659127" y="43560"/>
                  </a:lnTo>
                  <a:lnTo>
                    <a:pt x="1659127" y="32638"/>
                  </a:lnTo>
                  <a:lnTo>
                    <a:pt x="1654682" y="28193"/>
                  </a:lnTo>
                  <a:close/>
                </a:path>
                <a:path w="2332990" h="76200">
                  <a:moveTo>
                    <a:pt x="1694433" y="28193"/>
                  </a:moveTo>
                  <a:lnTo>
                    <a:pt x="1683384" y="28193"/>
                  </a:lnTo>
                  <a:lnTo>
                    <a:pt x="1678940" y="32638"/>
                  </a:lnTo>
                  <a:lnTo>
                    <a:pt x="1678940" y="43560"/>
                  </a:lnTo>
                  <a:lnTo>
                    <a:pt x="1683384" y="48005"/>
                  </a:lnTo>
                  <a:lnTo>
                    <a:pt x="1694433" y="48005"/>
                  </a:lnTo>
                  <a:lnTo>
                    <a:pt x="1698878" y="43560"/>
                  </a:lnTo>
                  <a:lnTo>
                    <a:pt x="1698878" y="32638"/>
                  </a:lnTo>
                  <a:lnTo>
                    <a:pt x="1694433" y="28193"/>
                  </a:lnTo>
                  <a:close/>
                </a:path>
                <a:path w="2332990" h="76200">
                  <a:moveTo>
                    <a:pt x="1734057" y="28193"/>
                  </a:moveTo>
                  <a:lnTo>
                    <a:pt x="1723008" y="28193"/>
                  </a:lnTo>
                  <a:lnTo>
                    <a:pt x="1718691" y="32638"/>
                  </a:lnTo>
                  <a:lnTo>
                    <a:pt x="1718691" y="43560"/>
                  </a:lnTo>
                  <a:lnTo>
                    <a:pt x="1723008" y="48005"/>
                  </a:lnTo>
                  <a:lnTo>
                    <a:pt x="1734057" y="48005"/>
                  </a:lnTo>
                  <a:lnTo>
                    <a:pt x="1738502" y="43560"/>
                  </a:lnTo>
                  <a:lnTo>
                    <a:pt x="1738502" y="32638"/>
                  </a:lnTo>
                  <a:lnTo>
                    <a:pt x="1734057" y="28193"/>
                  </a:lnTo>
                  <a:close/>
                </a:path>
                <a:path w="2332990" h="76200">
                  <a:moveTo>
                    <a:pt x="1773681" y="28193"/>
                  </a:moveTo>
                  <a:lnTo>
                    <a:pt x="1762759" y="28193"/>
                  </a:lnTo>
                  <a:lnTo>
                    <a:pt x="1758315" y="32638"/>
                  </a:lnTo>
                  <a:lnTo>
                    <a:pt x="1758315" y="43560"/>
                  </a:lnTo>
                  <a:lnTo>
                    <a:pt x="1762759" y="48005"/>
                  </a:lnTo>
                  <a:lnTo>
                    <a:pt x="1773681" y="48005"/>
                  </a:lnTo>
                  <a:lnTo>
                    <a:pt x="1778127" y="43560"/>
                  </a:lnTo>
                  <a:lnTo>
                    <a:pt x="1778127" y="32638"/>
                  </a:lnTo>
                  <a:lnTo>
                    <a:pt x="1773681" y="28193"/>
                  </a:lnTo>
                  <a:close/>
                </a:path>
                <a:path w="2332990" h="76200">
                  <a:moveTo>
                    <a:pt x="1813305" y="28193"/>
                  </a:moveTo>
                  <a:lnTo>
                    <a:pt x="1802383" y="28193"/>
                  </a:lnTo>
                  <a:lnTo>
                    <a:pt x="1797939" y="32638"/>
                  </a:lnTo>
                  <a:lnTo>
                    <a:pt x="1797939" y="43560"/>
                  </a:lnTo>
                  <a:lnTo>
                    <a:pt x="1802383" y="48005"/>
                  </a:lnTo>
                  <a:lnTo>
                    <a:pt x="1813305" y="48005"/>
                  </a:lnTo>
                  <a:lnTo>
                    <a:pt x="1817751" y="43560"/>
                  </a:lnTo>
                  <a:lnTo>
                    <a:pt x="1817751" y="32638"/>
                  </a:lnTo>
                  <a:lnTo>
                    <a:pt x="1813305" y="28193"/>
                  </a:lnTo>
                  <a:close/>
                </a:path>
                <a:path w="2332990" h="76200">
                  <a:moveTo>
                    <a:pt x="1852929" y="28193"/>
                  </a:moveTo>
                  <a:lnTo>
                    <a:pt x="1842007" y="28193"/>
                  </a:lnTo>
                  <a:lnTo>
                    <a:pt x="1837563" y="32638"/>
                  </a:lnTo>
                  <a:lnTo>
                    <a:pt x="1837563" y="43560"/>
                  </a:lnTo>
                  <a:lnTo>
                    <a:pt x="1842007" y="48005"/>
                  </a:lnTo>
                  <a:lnTo>
                    <a:pt x="1852929" y="48005"/>
                  </a:lnTo>
                  <a:lnTo>
                    <a:pt x="1857375" y="43560"/>
                  </a:lnTo>
                  <a:lnTo>
                    <a:pt x="1857375" y="32638"/>
                  </a:lnTo>
                  <a:lnTo>
                    <a:pt x="1852929" y="28193"/>
                  </a:lnTo>
                  <a:close/>
                </a:path>
                <a:path w="2332990" h="76200">
                  <a:moveTo>
                    <a:pt x="1892553" y="28193"/>
                  </a:moveTo>
                  <a:lnTo>
                    <a:pt x="1881631" y="28193"/>
                  </a:lnTo>
                  <a:lnTo>
                    <a:pt x="1877187" y="32638"/>
                  </a:lnTo>
                  <a:lnTo>
                    <a:pt x="1877187" y="43560"/>
                  </a:lnTo>
                  <a:lnTo>
                    <a:pt x="1881631" y="48005"/>
                  </a:lnTo>
                  <a:lnTo>
                    <a:pt x="1892553" y="48005"/>
                  </a:lnTo>
                  <a:lnTo>
                    <a:pt x="1896999" y="43560"/>
                  </a:lnTo>
                  <a:lnTo>
                    <a:pt x="1896999" y="32638"/>
                  </a:lnTo>
                  <a:lnTo>
                    <a:pt x="1892553" y="28193"/>
                  </a:lnTo>
                  <a:close/>
                </a:path>
                <a:path w="2332990" h="76200">
                  <a:moveTo>
                    <a:pt x="1932304" y="28193"/>
                  </a:moveTo>
                  <a:lnTo>
                    <a:pt x="1921255" y="28193"/>
                  </a:lnTo>
                  <a:lnTo>
                    <a:pt x="1916811" y="32638"/>
                  </a:lnTo>
                  <a:lnTo>
                    <a:pt x="1916811" y="43560"/>
                  </a:lnTo>
                  <a:lnTo>
                    <a:pt x="1921255" y="48005"/>
                  </a:lnTo>
                  <a:lnTo>
                    <a:pt x="1932304" y="48005"/>
                  </a:lnTo>
                  <a:lnTo>
                    <a:pt x="1936623" y="43560"/>
                  </a:lnTo>
                  <a:lnTo>
                    <a:pt x="1936623" y="32638"/>
                  </a:lnTo>
                  <a:lnTo>
                    <a:pt x="1932304" y="28193"/>
                  </a:lnTo>
                  <a:close/>
                </a:path>
                <a:path w="2332990" h="76200">
                  <a:moveTo>
                    <a:pt x="1971928" y="28193"/>
                  </a:moveTo>
                  <a:lnTo>
                    <a:pt x="1960879" y="28193"/>
                  </a:lnTo>
                  <a:lnTo>
                    <a:pt x="1956434" y="32638"/>
                  </a:lnTo>
                  <a:lnTo>
                    <a:pt x="1956434" y="43560"/>
                  </a:lnTo>
                  <a:lnTo>
                    <a:pt x="1960879" y="48005"/>
                  </a:lnTo>
                  <a:lnTo>
                    <a:pt x="1971928" y="48005"/>
                  </a:lnTo>
                  <a:lnTo>
                    <a:pt x="1976374" y="43560"/>
                  </a:lnTo>
                  <a:lnTo>
                    <a:pt x="1976374" y="32638"/>
                  </a:lnTo>
                  <a:lnTo>
                    <a:pt x="1971928" y="28193"/>
                  </a:lnTo>
                  <a:close/>
                </a:path>
                <a:path w="2332990" h="76200">
                  <a:moveTo>
                    <a:pt x="2011552" y="28193"/>
                  </a:moveTo>
                  <a:lnTo>
                    <a:pt x="2000630" y="28193"/>
                  </a:lnTo>
                  <a:lnTo>
                    <a:pt x="1996186" y="32638"/>
                  </a:lnTo>
                  <a:lnTo>
                    <a:pt x="1996186" y="43560"/>
                  </a:lnTo>
                  <a:lnTo>
                    <a:pt x="2000630" y="48005"/>
                  </a:lnTo>
                  <a:lnTo>
                    <a:pt x="2011552" y="48005"/>
                  </a:lnTo>
                  <a:lnTo>
                    <a:pt x="2015998" y="43560"/>
                  </a:lnTo>
                  <a:lnTo>
                    <a:pt x="2015998" y="32638"/>
                  </a:lnTo>
                  <a:lnTo>
                    <a:pt x="2011552" y="28193"/>
                  </a:lnTo>
                  <a:close/>
                </a:path>
                <a:path w="2332990" h="76200">
                  <a:moveTo>
                    <a:pt x="2051177" y="28193"/>
                  </a:moveTo>
                  <a:lnTo>
                    <a:pt x="2040254" y="28193"/>
                  </a:lnTo>
                  <a:lnTo>
                    <a:pt x="2035809" y="32638"/>
                  </a:lnTo>
                  <a:lnTo>
                    <a:pt x="2035809" y="43560"/>
                  </a:lnTo>
                  <a:lnTo>
                    <a:pt x="2040254" y="48005"/>
                  </a:lnTo>
                  <a:lnTo>
                    <a:pt x="2051177" y="48005"/>
                  </a:lnTo>
                  <a:lnTo>
                    <a:pt x="2055622" y="43560"/>
                  </a:lnTo>
                  <a:lnTo>
                    <a:pt x="2055622" y="32638"/>
                  </a:lnTo>
                  <a:lnTo>
                    <a:pt x="2051177" y="28193"/>
                  </a:lnTo>
                  <a:close/>
                </a:path>
                <a:path w="2332990" h="76200">
                  <a:moveTo>
                    <a:pt x="2090801" y="28193"/>
                  </a:moveTo>
                  <a:lnTo>
                    <a:pt x="2079878" y="28193"/>
                  </a:lnTo>
                  <a:lnTo>
                    <a:pt x="2075433" y="32638"/>
                  </a:lnTo>
                  <a:lnTo>
                    <a:pt x="2075433" y="43560"/>
                  </a:lnTo>
                  <a:lnTo>
                    <a:pt x="2079878" y="48005"/>
                  </a:lnTo>
                  <a:lnTo>
                    <a:pt x="2090801" y="48005"/>
                  </a:lnTo>
                  <a:lnTo>
                    <a:pt x="2095246" y="43560"/>
                  </a:lnTo>
                  <a:lnTo>
                    <a:pt x="2095246" y="32638"/>
                  </a:lnTo>
                  <a:lnTo>
                    <a:pt x="2090801" y="28193"/>
                  </a:lnTo>
                  <a:close/>
                </a:path>
                <a:path w="2332990" h="76200">
                  <a:moveTo>
                    <a:pt x="2130425" y="28193"/>
                  </a:moveTo>
                  <a:lnTo>
                    <a:pt x="2119503" y="28193"/>
                  </a:lnTo>
                  <a:lnTo>
                    <a:pt x="2115057" y="32638"/>
                  </a:lnTo>
                  <a:lnTo>
                    <a:pt x="2115057" y="43560"/>
                  </a:lnTo>
                  <a:lnTo>
                    <a:pt x="2119503" y="48005"/>
                  </a:lnTo>
                  <a:lnTo>
                    <a:pt x="2130425" y="48005"/>
                  </a:lnTo>
                  <a:lnTo>
                    <a:pt x="2134870" y="43560"/>
                  </a:lnTo>
                  <a:lnTo>
                    <a:pt x="2134870" y="32638"/>
                  </a:lnTo>
                  <a:lnTo>
                    <a:pt x="2130425" y="28193"/>
                  </a:lnTo>
                  <a:close/>
                </a:path>
                <a:path w="2332990" h="76200">
                  <a:moveTo>
                    <a:pt x="2170049" y="28193"/>
                  </a:moveTo>
                  <a:lnTo>
                    <a:pt x="2159127" y="28193"/>
                  </a:lnTo>
                  <a:lnTo>
                    <a:pt x="2154681" y="32638"/>
                  </a:lnTo>
                  <a:lnTo>
                    <a:pt x="2154681" y="43560"/>
                  </a:lnTo>
                  <a:lnTo>
                    <a:pt x="2159127" y="48005"/>
                  </a:lnTo>
                  <a:lnTo>
                    <a:pt x="2170049" y="48005"/>
                  </a:lnTo>
                  <a:lnTo>
                    <a:pt x="2174494" y="43560"/>
                  </a:lnTo>
                  <a:lnTo>
                    <a:pt x="2174494" y="32638"/>
                  </a:lnTo>
                  <a:lnTo>
                    <a:pt x="2170049" y="28193"/>
                  </a:lnTo>
                  <a:close/>
                </a:path>
                <a:path w="2332990" h="76200">
                  <a:moveTo>
                    <a:pt x="2209800" y="28193"/>
                  </a:moveTo>
                  <a:lnTo>
                    <a:pt x="2198751" y="28193"/>
                  </a:lnTo>
                  <a:lnTo>
                    <a:pt x="2194305" y="32638"/>
                  </a:lnTo>
                  <a:lnTo>
                    <a:pt x="2194305" y="43560"/>
                  </a:lnTo>
                  <a:lnTo>
                    <a:pt x="2198751" y="48005"/>
                  </a:lnTo>
                  <a:lnTo>
                    <a:pt x="2209800" y="48005"/>
                  </a:lnTo>
                  <a:lnTo>
                    <a:pt x="2214245" y="43560"/>
                  </a:lnTo>
                  <a:lnTo>
                    <a:pt x="2214245" y="32638"/>
                  </a:lnTo>
                  <a:lnTo>
                    <a:pt x="2209800" y="28193"/>
                  </a:lnTo>
                  <a:close/>
                </a:path>
                <a:path w="2332990" h="76200">
                  <a:moveTo>
                    <a:pt x="2249424" y="28193"/>
                  </a:moveTo>
                  <a:lnTo>
                    <a:pt x="2238375" y="28193"/>
                  </a:lnTo>
                  <a:lnTo>
                    <a:pt x="2234056" y="32638"/>
                  </a:lnTo>
                  <a:lnTo>
                    <a:pt x="2234056" y="43560"/>
                  </a:lnTo>
                  <a:lnTo>
                    <a:pt x="2238375" y="48005"/>
                  </a:lnTo>
                  <a:lnTo>
                    <a:pt x="2249424" y="48005"/>
                  </a:lnTo>
                  <a:lnTo>
                    <a:pt x="2253869" y="43560"/>
                  </a:lnTo>
                  <a:lnTo>
                    <a:pt x="2253869" y="32638"/>
                  </a:lnTo>
                  <a:lnTo>
                    <a:pt x="2249424" y="28193"/>
                  </a:lnTo>
                  <a:close/>
                </a:path>
                <a:path w="2332990" h="76200">
                  <a:moveTo>
                    <a:pt x="2256663" y="0"/>
                  </a:moveTo>
                  <a:lnTo>
                    <a:pt x="2256663" y="76200"/>
                  </a:lnTo>
                  <a:lnTo>
                    <a:pt x="2332863" y="38100"/>
                  </a:lnTo>
                  <a:lnTo>
                    <a:pt x="2256663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0959" y="3511296"/>
              <a:ext cx="428244" cy="4404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22770" y="5465826"/>
              <a:ext cx="1102360" cy="1104900"/>
            </a:xfrm>
            <a:custGeom>
              <a:avLst/>
              <a:gdLst/>
              <a:ahLst/>
              <a:cxnLst/>
              <a:rect l="l" t="t" r="r" b="b"/>
              <a:pathLst>
                <a:path w="1102359" h="1104900">
                  <a:moveTo>
                    <a:pt x="0" y="1104900"/>
                  </a:moveTo>
                  <a:lnTo>
                    <a:pt x="472185" y="1104900"/>
                  </a:lnTo>
                  <a:lnTo>
                    <a:pt x="472185" y="0"/>
                  </a:lnTo>
                  <a:lnTo>
                    <a:pt x="0" y="0"/>
                  </a:lnTo>
                  <a:lnTo>
                    <a:pt x="0" y="1104900"/>
                  </a:lnTo>
                </a:path>
                <a:path w="1102359" h="1104900">
                  <a:moveTo>
                    <a:pt x="629665" y="309905"/>
                  </a:moveTo>
                  <a:lnTo>
                    <a:pt x="1101852" y="309905"/>
                  </a:lnTo>
                  <a:lnTo>
                    <a:pt x="1101852" y="1104900"/>
                  </a:lnTo>
                  <a:lnTo>
                    <a:pt x="629665" y="1104900"/>
                  </a:lnTo>
                  <a:lnTo>
                    <a:pt x="629665" y="309905"/>
                  </a:lnTo>
                </a:path>
                <a:path w="1102359" h="1104900">
                  <a:moveTo>
                    <a:pt x="840994" y="1104900"/>
                  </a:moveTo>
                  <a:lnTo>
                    <a:pt x="840994" y="911771"/>
                  </a:lnTo>
                  <a:lnTo>
                    <a:pt x="899413" y="911771"/>
                  </a:lnTo>
                  <a:lnTo>
                    <a:pt x="899413" y="1104900"/>
                  </a:lnTo>
                </a:path>
                <a:path w="1102359" h="1104900">
                  <a:moveTo>
                    <a:pt x="211327" y="1104900"/>
                  </a:moveTo>
                  <a:lnTo>
                    <a:pt x="211327" y="911771"/>
                  </a:lnTo>
                  <a:lnTo>
                    <a:pt x="269875" y="911771"/>
                  </a:lnTo>
                  <a:lnTo>
                    <a:pt x="269875" y="1104900"/>
                  </a:lnTo>
                </a:path>
                <a:path w="1102359" h="1104900">
                  <a:moveTo>
                    <a:pt x="296799" y="148221"/>
                  </a:moveTo>
                  <a:lnTo>
                    <a:pt x="296799" y="130251"/>
                  </a:lnTo>
                  <a:lnTo>
                    <a:pt x="328295" y="130251"/>
                  </a:lnTo>
                  <a:lnTo>
                    <a:pt x="328295" y="170675"/>
                  </a:lnTo>
                  <a:lnTo>
                    <a:pt x="296799" y="170675"/>
                  </a:lnTo>
                  <a:lnTo>
                    <a:pt x="296799" y="148221"/>
                  </a:lnTo>
                </a:path>
                <a:path w="1102359" h="1104900">
                  <a:moveTo>
                    <a:pt x="139446" y="148221"/>
                  </a:moveTo>
                  <a:lnTo>
                    <a:pt x="139446" y="130251"/>
                  </a:lnTo>
                  <a:lnTo>
                    <a:pt x="175386" y="130251"/>
                  </a:lnTo>
                  <a:lnTo>
                    <a:pt x="175386" y="170675"/>
                  </a:lnTo>
                  <a:lnTo>
                    <a:pt x="139446" y="170675"/>
                  </a:lnTo>
                  <a:lnTo>
                    <a:pt x="139446" y="148221"/>
                  </a:lnTo>
                </a:path>
                <a:path w="1102359" h="1104900">
                  <a:moveTo>
                    <a:pt x="296799" y="462622"/>
                  </a:moveTo>
                  <a:lnTo>
                    <a:pt x="296799" y="444652"/>
                  </a:lnTo>
                  <a:lnTo>
                    <a:pt x="328295" y="444652"/>
                  </a:lnTo>
                  <a:lnTo>
                    <a:pt x="328295" y="480580"/>
                  </a:lnTo>
                  <a:lnTo>
                    <a:pt x="296799" y="480580"/>
                  </a:lnTo>
                  <a:lnTo>
                    <a:pt x="296799" y="462622"/>
                  </a:lnTo>
                </a:path>
                <a:path w="1102359" h="1104900">
                  <a:moveTo>
                    <a:pt x="139446" y="462622"/>
                  </a:moveTo>
                  <a:lnTo>
                    <a:pt x="139446" y="444652"/>
                  </a:lnTo>
                  <a:lnTo>
                    <a:pt x="175386" y="444652"/>
                  </a:lnTo>
                  <a:lnTo>
                    <a:pt x="175386" y="480580"/>
                  </a:lnTo>
                  <a:lnTo>
                    <a:pt x="139446" y="480580"/>
                  </a:lnTo>
                  <a:lnTo>
                    <a:pt x="139446" y="462622"/>
                  </a:lnTo>
                </a:path>
                <a:path w="1102359" h="1104900">
                  <a:moveTo>
                    <a:pt x="296799" y="615327"/>
                  </a:moveTo>
                  <a:lnTo>
                    <a:pt x="296799" y="601853"/>
                  </a:lnTo>
                  <a:lnTo>
                    <a:pt x="328295" y="601853"/>
                  </a:lnTo>
                  <a:lnTo>
                    <a:pt x="328295" y="637781"/>
                  </a:lnTo>
                  <a:lnTo>
                    <a:pt x="296799" y="637781"/>
                  </a:lnTo>
                  <a:lnTo>
                    <a:pt x="296799" y="615327"/>
                  </a:lnTo>
                </a:path>
                <a:path w="1102359" h="1104900">
                  <a:moveTo>
                    <a:pt x="139446" y="615327"/>
                  </a:moveTo>
                  <a:lnTo>
                    <a:pt x="139446" y="601853"/>
                  </a:lnTo>
                  <a:lnTo>
                    <a:pt x="175386" y="601853"/>
                  </a:lnTo>
                  <a:lnTo>
                    <a:pt x="175386" y="637781"/>
                  </a:lnTo>
                  <a:lnTo>
                    <a:pt x="139446" y="637781"/>
                  </a:lnTo>
                  <a:lnTo>
                    <a:pt x="139446" y="615327"/>
                  </a:lnTo>
                </a:path>
                <a:path w="1102359" h="1104900">
                  <a:moveTo>
                    <a:pt x="296799" y="772528"/>
                  </a:moveTo>
                  <a:lnTo>
                    <a:pt x="296799" y="759053"/>
                  </a:lnTo>
                  <a:lnTo>
                    <a:pt x="328295" y="759053"/>
                  </a:lnTo>
                  <a:lnTo>
                    <a:pt x="328295" y="794994"/>
                  </a:lnTo>
                  <a:lnTo>
                    <a:pt x="296799" y="794994"/>
                  </a:lnTo>
                  <a:lnTo>
                    <a:pt x="296799" y="772528"/>
                  </a:lnTo>
                </a:path>
                <a:path w="1102359" h="1104900">
                  <a:moveTo>
                    <a:pt x="139446" y="772528"/>
                  </a:moveTo>
                  <a:lnTo>
                    <a:pt x="139446" y="759053"/>
                  </a:lnTo>
                  <a:lnTo>
                    <a:pt x="175386" y="759053"/>
                  </a:lnTo>
                  <a:lnTo>
                    <a:pt x="175386" y="794994"/>
                  </a:lnTo>
                  <a:lnTo>
                    <a:pt x="139446" y="794994"/>
                  </a:lnTo>
                  <a:lnTo>
                    <a:pt x="139446" y="772528"/>
                  </a:lnTo>
                </a:path>
                <a:path w="1102359" h="1104900">
                  <a:moveTo>
                    <a:pt x="296799" y="305422"/>
                  </a:moveTo>
                  <a:lnTo>
                    <a:pt x="296799" y="287451"/>
                  </a:lnTo>
                  <a:lnTo>
                    <a:pt x="328295" y="287451"/>
                  </a:lnTo>
                  <a:lnTo>
                    <a:pt x="328295" y="327875"/>
                  </a:lnTo>
                  <a:lnTo>
                    <a:pt x="296799" y="327875"/>
                  </a:lnTo>
                  <a:lnTo>
                    <a:pt x="296799" y="305422"/>
                  </a:lnTo>
                </a:path>
                <a:path w="1102359" h="1104900">
                  <a:moveTo>
                    <a:pt x="139446" y="305422"/>
                  </a:moveTo>
                  <a:lnTo>
                    <a:pt x="139446" y="287451"/>
                  </a:lnTo>
                  <a:lnTo>
                    <a:pt x="175386" y="287451"/>
                  </a:lnTo>
                  <a:lnTo>
                    <a:pt x="175386" y="327875"/>
                  </a:lnTo>
                  <a:lnTo>
                    <a:pt x="139446" y="327875"/>
                  </a:lnTo>
                  <a:lnTo>
                    <a:pt x="139446" y="305422"/>
                  </a:lnTo>
                </a:path>
                <a:path w="1102359" h="1104900">
                  <a:moveTo>
                    <a:pt x="926464" y="467106"/>
                  </a:moveTo>
                  <a:lnTo>
                    <a:pt x="926464" y="449148"/>
                  </a:lnTo>
                  <a:lnTo>
                    <a:pt x="962405" y="449148"/>
                  </a:lnTo>
                  <a:lnTo>
                    <a:pt x="962405" y="485076"/>
                  </a:lnTo>
                  <a:lnTo>
                    <a:pt x="926464" y="485076"/>
                  </a:lnTo>
                  <a:lnTo>
                    <a:pt x="926464" y="467106"/>
                  </a:lnTo>
                </a:path>
                <a:path w="1102359" h="1104900">
                  <a:moveTo>
                    <a:pt x="768984" y="467106"/>
                  </a:moveTo>
                  <a:lnTo>
                    <a:pt x="768984" y="449148"/>
                  </a:lnTo>
                  <a:lnTo>
                    <a:pt x="805052" y="449148"/>
                  </a:lnTo>
                  <a:lnTo>
                    <a:pt x="805052" y="485076"/>
                  </a:lnTo>
                  <a:lnTo>
                    <a:pt x="768984" y="485076"/>
                  </a:lnTo>
                  <a:lnTo>
                    <a:pt x="768984" y="467106"/>
                  </a:lnTo>
                </a:path>
                <a:path w="1102359" h="1104900">
                  <a:moveTo>
                    <a:pt x="926464" y="786003"/>
                  </a:moveTo>
                  <a:lnTo>
                    <a:pt x="926464" y="768045"/>
                  </a:lnTo>
                  <a:lnTo>
                    <a:pt x="962405" y="768045"/>
                  </a:lnTo>
                  <a:lnTo>
                    <a:pt x="962405" y="803973"/>
                  </a:lnTo>
                  <a:lnTo>
                    <a:pt x="926464" y="803973"/>
                  </a:lnTo>
                  <a:lnTo>
                    <a:pt x="926464" y="786003"/>
                  </a:lnTo>
                </a:path>
                <a:path w="1102359" h="1104900">
                  <a:moveTo>
                    <a:pt x="768984" y="786003"/>
                  </a:moveTo>
                  <a:lnTo>
                    <a:pt x="768984" y="768045"/>
                  </a:lnTo>
                  <a:lnTo>
                    <a:pt x="805052" y="768045"/>
                  </a:lnTo>
                  <a:lnTo>
                    <a:pt x="805052" y="803973"/>
                  </a:lnTo>
                  <a:lnTo>
                    <a:pt x="768984" y="803973"/>
                  </a:lnTo>
                  <a:lnTo>
                    <a:pt x="768984" y="786003"/>
                  </a:lnTo>
                </a:path>
                <a:path w="1102359" h="1104900">
                  <a:moveTo>
                    <a:pt x="926464" y="628802"/>
                  </a:moveTo>
                  <a:lnTo>
                    <a:pt x="926464" y="606348"/>
                  </a:lnTo>
                  <a:lnTo>
                    <a:pt x="962405" y="606348"/>
                  </a:lnTo>
                  <a:lnTo>
                    <a:pt x="962405" y="646772"/>
                  </a:lnTo>
                  <a:lnTo>
                    <a:pt x="926464" y="646772"/>
                  </a:lnTo>
                  <a:lnTo>
                    <a:pt x="926464" y="628802"/>
                  </a:lnTo>
                </a:path>
                <a:path w="1102359" h="1104900">
                  <a:moveTo>
                    <a:pt x="768984" y="628802"/>
                  </a:moveTo>
                  <a:lnTo>
                    <a:pt x="768984" y="606348"/>
                  </a:lnTo>
                  <a:lnTo>
                    <a:pt x="805052" y="606348"/>
                  </a:lnTo>
                  <a:lnTo>
                    <a:pt x="805052" y="646772"/>
                  </a:lnTo>
                  <a:lnTo>
                    <a:pt x="768984" y="646772"/>
                  </a:lnTo>
                  <a:lnTo>
                    <a:pt x="768984" y="628802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5273" y="2492502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1" y="281305"/>
                  </a:moveTo>
                  <a:lnTo>
                    <a:pt x="370331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1" y="0"/>
                  </a:lnTo>
                  <a:lnTo>
                    <a:pt x="370331" y="281305"/>
                  </a:lnTo>
                </a:path>
                <a:path w="687704" h="600710">
                  <a:moveTo>
                    <a:pt x="620522" y="96393"/>
                  </a:moveTo>
                  <a:lnTo>
                    <a:pt x="439166" y="96393"/>
                  </a:lnTo>
                </a:path>
                <a:path w="687704" h="600710">
                  <a:moveTo>
                    <a:pt x="620522" y="411607"/>
                  </a:moveTo>
                  <a:lnTo>
                    <a:pt x="439166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6" y="501014"/>
                  </a:lnTo>
                </a:path>
                <a:path w="687704" h="600710">
                  <a:moveTo>
                    <a:pt x="0" y="281305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5"/>
                  </a:lnTo>
                </a:path>
                <a:path w="687704" h="600710">
                  <a:moveTo>
                    <a:pt x="250190" y="96393"/>
                  </a:moveTo>
                  <a:lnTo>
                    <a:pt x="68833" y="96393"/>
                  </a:lnTo>
                </a:path>
                <a:path w="687704" h="600710">
                  <a:moveTo>
                    <a:pt x="250190" y="411607"/>
                  </a:moveTo>
                  <a:lnTo>
                    <a:pt x="68833" y="411607"/>
                  </a:lnTo>
                </a:path>
                <a:path w="687704" h="600710">
                  <a:moveTo>
                    <a:pt x="250190" y="501014"/>
                  </a:moveTo>
                  <a:lnTo>
                    <a:pt x="68833" y="501014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4590" y="2746502"/>
              <a:ext cx="2650490" cy="111125"/>
            </a:xfrm>
            <a:custGeom>
              <a:avLst/>
              <a:gdLst/>
              <a:ahLst/>
              <a:cxnLst/>
              <a:rect l="l" t="t" r="r" b="b"/>
              <a:pathLst>
                <a:path w="2650490" h="111125">
                  <a:moveTo>
                    <a:pt x="76708" y="0"/>
                  </a:moveTo>
                  <a:lnTo>
                    <a:pt x="0" y="37084"/>
                  </a:lnTo>
                  <a:lnTo>
                    <a:pt x="75692" y="76200"/>
                  </a:lnTo>
                  <a:lnTo>
                    <a:pt x="76069" y="47878"/>
                  </a:lnTo>
                  <a:lnTo>
                    <a:pt x="63373" y="47878"/>
                  </a:lnTo>
                  <a:lnTo>
                    <a:pt x="57912" y="47751"/>
                  </a:lnTo>
                  <a:lnTo>
                    <a:pt x="53467" y="43307"/>
                  </a:lnTo>
                  <a:lnTo>
                    <a:pt x="53721" y="32385"/>
                  </a:lnTo>
                  <a:lnTo>
                    <a:pt x="58166" y="27939"/>
                  </a:lnTo>
                  <a:lnTo>
                    <a:pt x="76335" y="27939"/>
                  </a:lnTo>
                  <a:lnTo>
                    <a:pt x="76708" y="0"/>
                  </a:lnTo>
                  <a:close/>
                </a:path>
                <a:path w="2650490" h="111125">
                  <a:moveTo>
                    <a:pt x="58166" y="27939"/>
                  </a:moveTo>
                  <a:lnTo>
                    <a:pt x="53721" y="32385"/>
                  </a:lnTo>
                  <a:lnTo>
                    <a:pt x="53467" y="43307"/>
                  </a:lnTo>
                  <a:lnTo>
                    <a:pt x="57912" y="47751"/>
                  </a:lnTo>
                  <a:lnTo>
                    <a:pt x="63373" y="47878"/>
                  </a:lnTo>
                  <a:lnTo>
                    <a:pt x="68834" y="47878"/>
                  </a:lnTo>
                  <a:lnTo>
                    <a:pt x="73279" y="43561"/>
                  </a:lnTo>
                  <a:lnTo>
                    <a:pt x="73533" y="32638"/>
                  </a:lnTo>
                  <a:lnTo>
                    <a:pt x="69087" y="28067"/>
                  </a:lnTo>
                  <a:lnTo>
                    <a:pt x="63627" y="28067"/>
                  </a:lnTo>
                  <a:lnTo>
                    <a:pt x="58166" y="27939"/>
                  </a:lnTo>
                  <a:close/>
                </a:path>
                <a:path w="2650490" h="111125">
                  <a:moveTo>
                    <a:pt x="76335" y="27939"/>
                  </a:moveTo>
                  <a:lnTo>
                    <a:pt x="58166" y="27939"/>
                  </a:lnTo>
                  <a:lnTo>
                    <a:pt x="63627" y="28067"/>
                  </a:lnTo>
                  <a:lnTo>
                    <a:pt x="69087" y="28067"/>
                  </a:lnTo>
                  <a:lnTo>
                    <a:pt x="73533" y="32638"/>
                  </a:lnTo>
                  <a:lnTo>
                    <a:pt x="73279" y="43561"/>
                  </a:lnTo>
                  <a:lnTo>
                    <a:pt x="68834" y="47878"/>
                  </a:lnTo>
                  <a:lnTo>
                    <a:pt x="76069" y="47878"/>
                  </a:lnTo>
                  <a:lnTo>
                    <a:pt x="76335" y="27939"/>
                  </a:lnTo>
                  <a:close/>
                </a:path>
                <a:path w="2650490" h="111125">
                  <a:moveTo>
                    <a:pt x="103251" y="28575"/>
                  </a:moveTo>
                  <a:lnTo>
                    <a:pt x="97790" y="28575"/>
                  </a:lnTo>
                  <a:lnTo>
                    <a:pt x="93345" y="32893"/>
                  </a:lnTo>
                  <a:lnTo>
                    <a:pt x="93091" y="43814"/>
                  </a:lnTo>
                  <a:lnTo>
                    <a:pt x="97536" y="48387"/>
                  </a:lnTo>
                  <a:lnTo>
                    <a:pt x="102997" y="48387"/>
                  </a:lnTo>
                  <a:lnTo>
                    <a:pt x="108458" y="48513"/>
                  </a:lnTo>
                  <a:lnTo>
                    <a:pt x="113030" y="44069"/>
                  </a:lnTo>
                  <a:lnTo>
                    <a:pt x="113030" y="38608"/>
                  </a:lnTo>
                  <a:lnTo>
                    <a:pt x="113157" y="33147"/>
                  </a:lnTo>
                  <a:lnTo>
                    <a:pt x="108712" y="28701"/>
                  </a:lnTo>
                  <a:lnTo>
                    <a:pt x="103251" y="28575"/>
                  </a:lnTo>
                  <a:close/>
                </a:path>
                <a:path w="2650490" h="111125">
                  <a:moveTo>
                    <a:pt x="142875" y="29083"/>
                  </a:moveTo>
                  <a:lnTo>
                    <a:pt x="137414" y="29083"/>
                  </a:lnTo>
                  <a:lnTo>
                    <a:pt x="132969" y="33400"/>
                  </a:lnTo>
                  <a:lnTo>
                    <a:pt x="132842" y="44323"/>
                  </a:lnTo>
                  <a:lnTo>
                    <a:pt x="137160" y="48895"/>
                  </a:lnTo>
                  <a:lnTo>
                    <a:pt x="142621" y="48895"/>
                  </a:lnTo>
                  <a:lnTo>
                    <a:pt x="148082" y="49022"/>
                  </a:lnTo>
                  <a:lnTo>
                    <a:pt x="152654" y="44703"/>
                  </a:lnTo>
                  <a:lnTo>
                    <a:pt x="152781" y="33655"/>
                  </a:lnTo>
                  <a:lnTo>
                    <a:pt x="148336" y="29210"/>
                  </a:lnTo>
                  <a:lnTo>
                    <a:pt x="142875" y="29210"/>
                  </a:lnTo>
                  <a:close/>
                </a:path>
                <a:path w="2650490" h="111125">
                  <a:moveTo>
                    <a:pt x="177037" y="29590"/>
                  </a:moveTo>
                  <a:lnTo>
                    <a:pt x="172593" y="34036"/>
                  </a:lnTo>
                  <a:lnTo>
                    <a:pt x="172466" y="44958"/>
                  </a:lnTo>
                  <a:lnTo>
                    <a:pt x="176784" y="49402"/>
                  </a:lnTo>
                  <a:lnTo>
                    <a:pt x="182245" y="49530"/>
                  </a:lnTo>
                  <a:lnTo>
                    <a:pt x="187706" y="49530"/>
                  </a:lnTo>
                  <a:lnTo>
                    <a:pt x="192278" y="45212"/>
                  </a:lnTo>
                  <a:lnTo>
                    <a:pt x="192405" y="34289"/>
                  </a:lnTo>
                  <a:lnTo>
                    <a:pt x="188087" y="29718"/>
                  </a:lnTo>
                  <a:lnTo>
                    <a:pt x="182499" y="29718"/>
                  </a:lnTo>
                  <a:lnTo>
                    <a:pt x="177037" y="29590"/>
                  </a:lnTo>
                  <a:close/>
                </a:path>
                <a:path w="2650490" h="111125">
                  <a:moveTo>
                    <a:pt x="222250" y="30225"/>
                  </a:moveTo>
                  <a:lnTo>
                    <a:pt x="216662" y="30225"/>
                  </a:lnTo>
                  <a:lnTo>
                    <a:pt x="212217" y="34544"/>
                  </a:lnTo>
                  <a:lnTo>
                    <a:pt x="212090" y="45465"/>
                  </a:lnTo>
                  <a:lnTo>
                    <a:pt x="216408" y="50037"/>
                  </a:lnTo>
                  <a:lnTo>
                    <a:pt x="221996" y="50037"/>
                  </a:lnTo>
                  <a:lnTo>
                    <a:pt x="227457" y="50164"/>
                  </a:lnTo>
                  <a:lnTo>
                    <a:pt x="231902" y="45720"/>
                  </a:lnTo>
                  <a:lnTo>
                    <a:pt x="232029" y="34798"/>
                  </a:lnTo>
                  <a:lnTo>
                    <a:pt x="227711" y="30352"/>
                  </a:lnTo>
                  <a:lnTo>
                    <a:pt x="222250" y="30225"/>
                  </a:lnTo>
                  <a:close/>
                </a:path>
                <a:path w="2650490" h="111125">
                  <a:moveTo>
                    <a:pt x="261874" y="30734"/>
                  </a:moveTo>
                  <a:lnTo>
                    <a:pt x="256412" y="30734"/>
                  </a:lnTo>
                  <a:lnTo>
                    <a:pt x="251841" y="35051"/>
                  </a:lnTo>
                  <a:lnTo>
                    <a:pt x="251714" y="45974"/>
                  </a:lnTo>
                  <a:lnTo>
                    <a:pt x="256032" y="50546"/>
                  </a:lnTo>
                  <a:lnTo>
                    <a:pt x="261620" y="50546"/>
                  </a:lnTo>
                  <a:lnTo>
                    <a:pt x="267081" y="50673"/>
                  </a:lnTo>
                  <a:lnTo>
                    <a:pt x="271526" y="46355"/>
                  </a:lnTo>
                  <a:lnTo>
                    <a:pt x="271653" y="35306"/>
                  </a:lnTo>
                  <a:lnTo>
                    <a:pt x="267335" y="30861"/>
                  </a:lnTo>
                  <a:lnTo>
                    <a:pt x="261874" y="30734"/>
                  </a:lnTo>
                  <a:close/>
                </a:path>
                <a:path w="2650490" h="111125">
                  <a:moveTo>
                    <a:pt x="296037" y="31242"/>
                  </a:moveTo>
                  <a:lnTo>
                    <a:pt x="291465" y="35687"/>
                  </a:lnTo>
                  <a:lnTo>
                    <a:pt x="291459" y="41401"/>
                  </a:lnTo>
                  <a:lnTo>
                    <a:pt x="291338" y="46609"/>
                  </a:lnTo>
                  <a:lnTo>
                    <a:pt x="295783" y="51053"/>
                  </a:lnTo>
                  <a:lnTo>
                    <a:pt x="301244" y="51181"/>
                  </a:lnTo>
                  <a:lnTo>
                    <a:pt x="306705" y="51181"/>
                  </a:lnTo>
                  <a:lnTo>
                    <a:pt x="311150" y="46862"/>
                  </a:lnTo>
                  <a:lnTo>
                    <a:pt x="311277" y="35940"/>
                  </a:lnTo>
                  <a:lnTo>
                    <a:pt x="306959" y="31369"/>
                  </a:lnTo>
                  <a:lnTo>
                    <a:pt x="301498" y="31369"/>
                  </a:lnTo>
                  <a:lnTo>
                    <a:pt x="296037" y="31242"/>
                  </a:lnTo>
                  <a:close/>
                </a:path>
                <a:path w="2650490" h="111125">
                  <a:moveTo>
                    <a:pt x="335661" y="31750"/>
                  </a:moveTo>
                  <a:lnTo>
                    <a:pt x="331089" y="36195"/>
                  </a:lnTo>
                  <a:lnTo>
                    <a:pt x="331089" y="41656"/>
                  </a:lnTo>
                  <a:lnTo>
                    <a:pt x="330962" y="47117"/>
                  </a:lnTo>
                  <a:lnTo>
                    <a:pt x="335407" y="51562"/>
                  </a:lnTo>
                  <a:lnTo>
                    <a:pt x="346329" y="51815"/>
                  </a:lnTo>
                  <a:lnTo>
                    <a:pt x="350774" y="47371"/>
                  </a:lnTo>
                  <a:lnTo>
                    <a:pt x="351028" y="36449"/>
                  </a:lnTo>
                  <a:lnTo>
                    <a:pt x="346583" y="32003"/>
                  </a:lnTo>
                  <a:lnTo>
                    <a:pt x="335661" y="31750"/>
                  </a:lnTo>
                  <a:close/>
                </a:path>
                <a:path w="2650490" h="111125">
                  <a:moveTo>
                    <a:pt x="380746" y="32385"/>
                  </a:moveTo>
                  <a:lnTo>
                    <a:pt x="375285" y="32385"/>
                  </a:lnTo>
                  <a:lnTo>
                    <a:pt x="370840" y="36702"/>
                  </a:lnTo>
                  <a:lnTo>
                    <a:pt x="370586" y="47625"/>
                  </a:lnTo>
                  <a:lnTo>
                    <a:pt x="375031" y="52197"/>
                  </a:lnTo>
                  <a:lnTo>
                    <a:pt x="380492" y="52197"/>
                  </a:lnTo>
                  <a:lnTo>
                    <a:pt x="385953" y="52324"/>
                  </a:lnTo>
                  <a:lnTo>
                    <a:pt x="390398" y="47878"/>
                  </a:lnTo>
                  <a:lnTo>
                    <a:pt x="390652" y="36957"/>
                  </a:lnTo>
                  <a:lnTo>
                    <a:pt x="386207" y="32512"/>
                  </a:lnTo>
                  <a:lnTo>
                    <a:pt x="380746" y="32385"/>
                  </a:lnTo>
                  <a:close/>
                </a:path>
                <a:path w="2650490" h="111125">
                  <a:moveTo>
                    <a:pt x="414909" y="32893"/>
                  </a:moveTo>
                  <a:lnTo>
                    <a:pt x="410464" y="37211"/>
                  </a:lnTo>
                  <a:lnTo>
                    <a:pt x="410210" y="48260"/>
                  </a:lnTo>
                  <a:lnTo>
                    <a:pt x="414655" y="52705"/>
                  </a:lnTo>
                  <a:lnTo>
                    <a:pt x="420116" y="52832"/>
                  </a:lnTo>
                  <a:lnTo>
                    <a:pt x="425577" y="52832"/>
                  </a:lnTo>
                  <a:lnTo>
                    <a:pt x="430149" y="48513"/>
                  </a:lnTo>
                  <a:lnTo>
                    <a:pt x="430149" y="43052"/>
                  </a:lnTo>
                  <a:lnTo>
                    <a:pt x="430276" y="37592"/>
                  </a:lnTo>
                  <a:lnTo>
                    <a:pt x="425831" y="33020"/>
                  </a:lnTo>
                  <a:lnTo>
                    <a:pt x="420370" y="33020"/>
                  </a:lnTo>
                  <a:lnTo>
                    <a:pt x="414909" y="32893"/>
                  </a:lnTo>
                  <a:close/>
                </a:path>
                <a:path w="2650490" h="111125">
                  <a:moveTo>
                    <a:pt x="454533" y="33400"/>
                  </a:moveTo>
                  <a:lnTo>
                    <a:pt x="450088" y="37846"/>
                  </a:lnTo>
                  <a:lnTo>
                    <a:pt x="449961" y="48768"/>
                  </a:lnTo>
                  <a:lnTo>
                    <a:pt x="454279" y="53212"/>
                  </a:lnTo>
                  <a:lnTo>
                    <a:pt x="465201" y="53467"/>
                  </a:lnTo>
                  <a:lnTo>
                    <a:pt x="469773" y="49022"/>
                  </a:lnTo>
                  <a:lnTo>
                    <a:pt x="469900" y="38100"/>
                  </a:lnTo>
                  <a:lnTo>
                    <a:pt x="465455" y="33655"/>
                  </a:lnTo>
                  <a:lnTo>
                    <a:pt x="454533" y="33400"/>
                  </a:lnTo>
                  <a:close/>
                </a:path>
                <a:path w="2650490" h="111125">
                  <a:moveTo>
                    <a:pt x="499618" y="34036"/>
                  </a:moveTo>
                  <a:lnTo>
                    <a:pt x="494157" y="34036"/>
                  </a:lnTo>
                  <a:lnTo>
                    <a:pt x="489712" y="38353"/>
                  </a:lnTo>
                  <a:lnTo>
                    <a:pt x="489585" y="49275"/>
                  </a:lnTo>
                  <a:lnTo>
                    <a:pt x="493903" y="53848"/>
                  </a:lnTo>
                  <a:lnTo>
                    <a:pt x="499364" y="53848"/>
                  </a:lnTo>
                  <a:lnTo>
                    <a:pt x="504825" y="53975"/>
                  </a:lnTo>
                  <a:lnTo>
                    <a:pt x="509397" y="49530"/>
                  </a:lnTo>
                  <a:lnTo>
                    <a:pt x="509524" y="38608"/>
                  </a:lnTo>
                  <a:lnTo>
                    <a:pt x="505206" y="34162"/>
                  </a:lnTo>
                  <a:lnTo>
                    <a:pt x="499618" y="34036"/>
                  </a:lnTo>
                  <a:close/>
                </a:path>
                <a:path w="2650490" h="111125">
                  <a:moveTo>
                    <a:pt x="533781" y="34544"/>
                  </a:moveTo>
                  <a:lnTo>
                    <a:pt x="529336" y="38862"/>
                  </a:lnTo>
                  <a:lnTo>
                    <a:pt x="529209" y="49911"/>
                  </a:lnTo>
                  <a:lnTo>
                    <a:pt x="533527" y="54356"/>
                  </a:lnTo>
                  <a:lnTo>
                    <a:pt x="538988" y="54483"/>
                  </a:lnTo>
                  <a:lnTo>
                    <a:pt x="544576" y="54483"/>
                  </a:lnTo>
                  <a:lnTo>
                    <a:pt x="549021" y="50164"/>
                  </a:lnTo>
                  <a:lnTo>
                    <a:pt x="549148" y="39243"/>
                  </a:lnTo>
                  <a:lnTo>
                    <a:pt x="544830" y="34671"/>
                  </a:lnTo>
                  <a:lnTo>
                    <a:pt x="539369" y="34671"/>
                  </a:lnTo>
                  <a:lnTo>
                    <a:pt x="533781" y="34544"/>
                  </a:lnTo>
                  <a:close/>
                </a:path>
                <a:path w="2650490" h="111125">
                  <a:moveTo>
                    <a:pt x="573532" y="35051"/>
                  </a:moveTo>
                  <a:lnTo>
                    <a:pt x="568960" y="39497"/>
                  </a:lnTo>
                  <a:lnTo>
                    <a:pt x="568833" y="50419"/>
                  </a:lnTo>
                  <a:lnTo>
                    <a:pt x="573151" y="54863"/>
                  </a:lnTo>
                  <a:lnTo>
                    <a:pt x="578612" y="54990"/>
                  </a:lnTo>
                  <a:lnTo>
                    <a:pt x="584200" y="54990"/>
                  </a:lnTo>
                  <a:lnTo>
                    <a:pt x="588645" y="50673"/>
                  </a:lnTo>
                  <a:lnTo>
                    <a:pt x="588772" y="39750"/>
                  </a:lnTo>
                  <a:lnTo>
                    <a:pt x="584454" y="35178"/>
                  </a:lnTo>
                  <a:lnTo>
                    <a:pt x="578993" y="35178"/>
                  </a:lnTo>
                  <a:lnTo>
                    <a:pt x="573532" y="35051"/>
                  </a:lnTo>
                  <a:close/>
                </a:path>
                <a:path w="2650490" h="111125">
                  <a:moveTo>
                    <a:pt x="618617" y="35687"/>
                  </a:moveTo>
                  <a:lnTo>
                    <a:pt x="613156" y="35687"/>
                  </a:lnTo>
                  <a:lnTo>
                    <a:pt x="608584" y="40005"/>
                  </a:lnTo>
                  <a:lnTo>
                    <a:pt x="608457" y="50926"/>
                  </a:lnTo>
                  <a:lnTo>
                    <a:pt x="612902" y="55499"/>
                  </a:lnTo>
                  <a:lnTo>
                    <a:pt x="618363" y="55499"/>
                  </a:lnTo>
                  <a:lnTo>
                    <a:pt x="623824" y="55625"/>
                  </a:lnTo>
                  <a:lnTo>
                    <a:pt x="628269" y="51181"/>
                  </a:lnTo>
                  <a:lnTo>
                    <a:pt x="628396" y="40259"/>
                  </a:lnTo>
                  <a:lnTo>
                    <a:pt x="624078" y="35813"/>
                  </a:lnTo>
                  <a:lnTo>
                    <a:pt x="618617" y="35687"/>
                  </a:lnTo>
                  <a:close/>
                </a:path>
                <a:path w="2650490" h="111125">
                  <a:moveTo>
                    <a:pt x="658241" y="36195"/>
                  </a:moveTo>
                  <a:lnTo>
                    <a:pt x="652780" y="36195"/>
                  </a:lnTo>
                  <a:lnTo>
                    <a:pt x="648208" y="40512"/>
                  </a:lnTo>
                  <a:lnTo>
                    <a:pt x="648208" y="45974"/>
                  </a:lnTo>
                  <a:lnTo>
                    <a:pt x="648081" y="51435"/>
                  </a:lnTo>
                  <a:lnTo>
                    <a:pt x="652526" y="56007"/>
                  </a:lnTo>
                  <a:lnTo>
                    <a:pt x="657987" y="56007"/>
                  </a:lnTo>
                  <a:lnTo>
                    <a:pt x="663448" y="56134"/>
                  </a:lnTo>
                  <a:lnTo>
                    <a:pt x="667893" y="51815"/>
                  </a:lnTo>
                  <a:lnTo>
                    <a:pt x="668147" y="40767"/>
                  </a:lnTo>
                  <a:lnTo>
                    <a:pt x="663702" y="36322"/>
                  </a:lnTo>
                  <a:lnTo>
                    <a:pt x="658241" y="36195"/>
                  </a:lnTo>
                  <a:close/>
                </a:path>
                <a:path w="2650490" h="111125">
                  <a:moveTo>
                    <a:pt x="692404" y="36702"/>
                  </a:moveTo>
                  <a:lnTo>
                    <a:pt x="687959" y="41148"/>
                  </a:lnTo>
                  <a:lnTo>
                    <a:pt x="687705" y="52070"/>
                  </a:lnTo>
                  <a:lnTo>
                    <a:pt x="692150" y="56514"/>
                  </a:lnTo>
                  <a:lnTo>
                    <a:pt x="697611" y="56642"/>
                  </a:lnTo>
                  <a:lnTo>
                    <a:pt x="703072" y="56642"/>
                  </a:lnTo>
                  <a:lnTo>
                    <a:pt x="707517" y="52324"/>
                  </a:lnTo>
                  <a:lnTo>
                    <a:pt x="707771" y="41401"/>
                  </a:lnTo>
                  <a:lnTo>
                    <a:pt x="703326" y="36830"/>
                  </a:lnTo>
                  <a:lnTo>
                    <a:pt x="697865" y="36830"/>
                  </a:lnTo>
                  <a:lnTo>
                    <a:pt x="692404" y="36702"/>
                  </a:lnTo>
                  <a:close/>
                </a:path>
                <a:path w="2650490" h="111125">
                  <a:moveTo>
                    <a:pt x="732028" y="37211"/>
                  </a:moveTo>
                  <a:lnTo>
                    <a:pt x="727583" y="41656"/>
                  </a:lnTo>
                  <a:lnTo>
                    <a:pt x="727329" y="52577"/>
                  </a:lnTo>
                  <a:lnTo>
                    <a:pt x="731774" y="57023"/>
                  </a:lnTo>
                  <a:lnTo>
                    <a:pt x="742696" y="57276"/>
                  </a:lnTo>
                  <a:lnTo>
                    <a:pt x="747268" y="52832"/>
                  </a:lnTo>
                  <a:lnTo>
                    <a:pt x="747268" y="47371"/>
                  </a:lnTo>
                  <a:lnTo>
                    <a:pt x="747395" y="41910"/>
                  </a:lnTo>
                  <a:lnTo>
                    <a:pt x="742950" y="37464"/>
                  </a:lnTo>
                  <a:lnTo>
                    <a:pt x="732028" y="37211"/>
                  </a:lnTo>
                  <a:close/>
                </a:path>
                <a:path w="2650490" h="111125">
                  <a:moveTo>
                    <a:pt x="777113" y="37846"/>
                  </a:moveTo>
                  <a:lnTo>
                    <a:pt x="771652" y="37846"/>
                  </a:lnTo>
                  <a:lnTo>
                    <a:pt x="767207" y="42163"/>
                  </a:lnTo>
                  <a:lnTo>
                    <a:pt x="767080" y="53086"/>
                  </a:lnTo>
                  <a:lnTo>
                    <a:pt x="771398" y="57658"/>
                  </a:lnTo>
                  <a:lnTo>
                    <a:pt x="776859" y="57658"/>
                  </a:lnTo>
                  <a:lnTo>
                    <a:pt x="782320" y="57785"/>
                  </a:lnTo>
                  <a:lnTo>
                    <a:pt x="786892" y="53467"/>
                  </a:lnTo>
                  <a:lnTo>
                    <a:pt x="787019" y="42418"/>
                  </a:lnTo>
                  <a:lnTo>
                    <a:pt x="782574" y="37973"/>
                  </a:lnTo>
                  <a:lnTo>
                    <a:pt x="777113" y="37846"/>
                  </a:lnTo>
                  <a:close/>
                </a:path>
                <a:path w="2650490" h="111125">
                  <a:moveTo>
                    <a:pt x="811276" y="38353"/>
                  </a:moveTo>
                  <a:lnTo>
                    <a:pt x="806831" y="42799"/>
                  </a:lnTo>
                  <a:lnTo>
                    <a:pt x="806704" y="53721"/>
                  </a:lnTo>
                  <a:lnTo>
                    <a:pt x="811022" y="58165"/>
                  </a:lnTo>
                  <a:lnTo>
                    <a:pt x="816483" y="58293"/>
                  </a:lnTo>
                  <a:lnTo>
                    <a:pt x="821944" y="58293"/>
                  </a:lnTo>
                  <a:lnTo>
                    <a:pt x="826515" y="53975"/>
                  </a:lnTo>
                  <a:lnTo>
                    <a:pt x="826521" y="48260"/>
                  </a:lnTo>
                  <a:lnTo>
                    <a:pt x="826643" y="43052"/>
                  </a:lnTo>
                  <a:lnTo>
                    <a:pt x="822325" y="38481"/>
                  </a:lnTo>
                  <a:lnTo>
                    <a:pt x="816737" y="38481"/>
                  </a:lnTo>
                  <a:lnTo>
                    <a:pt x="811276" y="38353"/>
                  </a:lnTo>
                  <a:close/>
                </a:path>
                <a:path w="2650490" h="111125">
                  <a:moveTo>
                    <a:pt x="850900" y="38862"/>
                  </a:moveTo>
                  <a:lnTo>
                    <a:pt x="846455" y="43307"/>
                  </a:lnTo>
                  <a:lnTo>
                    <a:pt x="846327" y="54228"/>
                  </a:lnTo>
                  <a:lnTo>
                    <a:pt x="850646" y="58674"/>
                  </a:lnTo>
                  <a:lnTo>
                    <a:pt x="861695" y="58927"/>
                  </a:lnTo>
                  <a:lnTo>
                    <a:pt x="866139" y="54483"/>
                  </a:lnTo>
                  <a:lnTo>
                    <a:pt x="866267" y="43561"/>
                  </a:lnTo>
                  <a:lnTo>
                    <a:pt x="861949" y="39115"/>
                  </a:lnTo>
                  <a:lnTo>
                    <a:pt x="850900" y="38862"/>
                  </a:lnTo>
                  <a:close/>
                </a:path>
                <a:path w="2650490" h="111125">
                  <a:moveTo>
                    <a:pt x="896112" y="39497"/>
                  </a:moveTo>
                  <a:lnTo>
                    <a:pt x="890651" y="39497"/>
                  </a:lnTo>
                  <a:lnTo>
                    <a:pt x="886079" y="43814"/>
                  </a:lnTo>
                  <a:lnTo>
                    <a:pt x="886073" y="49530"/>
                  </a:lnTo>
                  <a:lnTo>
                    <a:pt x="885951" y="54737"/>
                  </a:lnTo>
                  <a:lnTo>
                    <a:pt x="890270" y="59309"/>
                  </a:lnTo>
                  <a:lnTo>
                    <a:pt x="895858" y="59309"/>
                  </a:lnTo>
                  <a:lnTo>
                    <a:pt x="901319" y="59436"/>
                  </a:lnTo>
                  <a:lnTo>
                    <a:pt x="905763" y="54990"/>
                  </a:lnTo>
                  <a:lnTo>
                    <a:pt x="905890" y="44069"/>
                  </a:lnTo>
                  <a:lnTo>
                    <a:pt x="901573" y="39624"/>
                  </a:lnTo>
                  <a:lnTo>
                    <a:pt x="896112" y="39497"/>
                  </a:lnTo>
                  <a:close/>
                </a:path>
                <a:path w="2650490" h="111125">
                  <a:moveTo>
                    <a:pt x="930275" y="40005"/>
                  </a:moveTo>
                  <a:lnTo>
                    <a:pt x="925702" y="44323"/>
                  </a:lnTo>
                  <a:lnTo>
                    <a:pt x="925576" y="55372"/>
                  </a:lnTo>
                  <a:lnTo>
                    <a:pt x="930021" y="59817"/>
                  </a:lnTo>
                  <a:lnTo>
                    <a:pt x="935482" y="59944"/>
                  </a:lnTo>
                  <a:lnTo>
                    <a:pt x="940943" y="59944"/>
                  </a:lnTo>
                  <a:lnTo>
                    <a:pt x="945388" y="55625"/>
                  </a:lnTo>
                  <a:lnTo>
                    <a:pt x="945514" y="44703"/>
                  </a:lnTo>
                  <a:lnTo>
                    <a:pt x="941197" y="40132"/>
                  </a:lnTo>
                  <a:lnTo>
                    <a:pt x="935736" y="40132"/>
                  </a:lnTo>
                  <a:lnTo>
                    <a:pt x="930275" y="40005"/>
                  </a:lnTo>
                  <a:close/>
                </a:path>
                <a:path w="2650490" h="111125">
                  <a:moveTo>
                    <a:pt x="969899" y="40512"/>
                  </a:moveTo>
                  <a:lnTo>
                    <a:pt x="965326" y="44958"/>
                  </a:lnTo>
                  <a:lnTo>
                    <a:pt x="965200" y="55880"/>
                  </a:lnTo>
                  <a:lnTo>
                    <a:pt x="969645" y="60325"/>
                  </a:lnTo>
                  <a:lnTo>
                    <a:pt x="975106" y="60451"/>
                  </a:lnTo>
                  <a:lnTo>
                    <a:pt x="980567" y="60451"/>
                  </a:lnTo>
                  <a:lnTo>
                    <a:pt x="985012" y="56134"/>
                  </a:lnTo>
                  <a:lnTo>
                    <a:pt x="985265" y="45212"/>
                  </a:lnTo>
                  <a:lnTo>
                    <a:pt x="980821" y="40639"/>
                  </a:lnTo>
                  <a:lnTo>
                    <a:pt x="975360" y="40639"/>
                  </a:lnTo>
                  <a:lnTo>
                    <a:pt x="969899" y="40512"/>
                  </a:lnTo>
                  <a:close/>
                </a:path>
                <a:path w="2650490" h="111125">
                  <a:moveTo>
                    <a:pt x="1014984" y="41148"/>
                  </a:moveTo>
                  <a:lnTo>
                    <a:pt x="1009523" y="41148"/>
                  </a:lnTo>
                  <a:lnTo>
                    <a:pt x="1005077" y="45465"/>
                  </a:lnTo>
                  <a:lnTo>
                    <a:pt x="1004824" y="56387"/>
                  </a:lnTo>
                  <a:lnTo>
                    <a:pt x="1009269" y="60960"/>
                  </a:lnTo>
                  <a:lnTo>
                    <a:pt x="1014730" y="60960"/>
                  </a:lnTo>
                  <a:lnTo>
                    <a:pt x="1020190" y="61087"/>
                  </a:lnTo>
                  <a:lnTo>
                    <a:pt x="1024763" y="56642"/>
                  </a:lnTo>
                  <a:lnTo>
                    <a:pt x="1024889" y="45720"/>
                  </a:lnTo>
                  <a:lnTo>
                    <a:pt x="1020445" y="41275"/>
                  </a:lnTo>
                  <a:lnTo>
                    <a:pt x="1014984" y="41148"/>
                  </a:lnTo>
                  <a:close/>
                </a:path>
                <a:path w="2650490" h="111125">
                  <a:moveTo>
                    <a:pt x="1054608" y="41656"/>
                  </a:moveTo>
                  <a:lnTo>
                    <a:pt x="1049147" y="41656"/>
                  </a:lnTo>
                  <a:lnTo>
                    <a:pt x="1044701" y="45974"/>
                  </a:lnTo>
                  <a:lnTo>
                    <a:pt x="1044448" y="56896"/>
                  </a:lnTo>
                  <a:lnTo>
                    <a:pt x="1048893" y="61468"/>
                  </a:lnTo>
                  <a:lnTo>
                    <a:pt x="1054354" y="61468"/>
                  </a:lnTo>
                  <a:lnTo>
                    <a:pt x="1059814" y="61595"/>
                  </a:lnTo>
                  <a:lnTo>
                    <a:pt x="1064387" y="57276"/>
                  </a:lnTo>
                  <a:lnTo>
                    <a:pt x="1064514" y="46227"/>
                  </a:lnTo>
                  <a:lnTo>
                    <a:pt x="1060069" y="41783"/>
                  </a:lnTo>
                  <a:lnTo>
                    <a:pt x="1054608" y="41656"/>
                  </a:lnTo>
                  <a:close/>
                </a:path>
                <a:path w="2650490" h="111125">
                  <a:moveTo>
                    <a:pt x="1088771" y="42163"/>
                  </a:moveTo>
                  <a:lnTo>
                    <a:pt x="1084326" y="46609"/>
                  </a:lnTo>
                  <a:lnTo>
                    <a:pt x="1084199" y="57531"/>
                  </a:lnTo>
                  <a:lnTo>
                    <a:pt x="1088517" y="61975"/>
                  </a:lnTo>
                  <a:lnTo>
                    <a:pt x="1093977" y="62102"/>
                  </a:lnTo>
                  <a:lnTo>
                    <a:pt x="1099439" y="62102"/>
                  </a:lnTo>
                  <a:lnTo>
                    <a:pt x="1104011" y="57785"/>
                  </a:lnTo>
                  <a:lnTo>
                    <a:pt x="1104138" y="46862"/>
                  </a:lnTo>
                  <a:lnTo>
                    <a:pt x="1099820" y="42290"/>
                  </a:lnTo>
                  <a:lnTo>
                    <a:pt x="1094232" y="42290"/>
                  </a:lnTo>
                  <a:lnTo>
                    <a:pt x="1088771" y="42163"/>
                  </a:lnTo>
                  <a:close/>
                </a:path>
                <a:path w="2650490" h="111125">
                  <a:moveTo>
                    <a:pt x="1133856" y="42799"/>
                  </a:moveTo>
                  <a:lnTo>
                    <a:pt x="1128395" y="42799"/>
                  </a:lnTo>
                  <a:lnTo>
                    <a:pt x="1123950" y="47117"/>
                  </a:lnTo>
                  <a:lnTo>
                    <a:pt x="1123823" y="58038"/>
                  </a:lnTo>
                  <a:lnTo>
                    <a:pt x="1128140" y="62484"/>
                  </a:lnTo>
                  <a:lnTo>
                    <a:pt x="1139063" y="62737"/>
                  </a:lnTo>
                  <a:lnTo>
                    <a:pt x="1143635" y="58293"/>
                  </a:lnTo>
                  <a:lnTo>
                    <a:pt x="1143762" y="47371"/>
                  </a:lnTo>
                  <a:lnTo>
                    <a:pt x="1139444" y="42925"/>
                  </a:lnTo>
                  <a:lnTo>
                    <a:pt x="1133856" y="42799"/>
                  </a:lnTo>
                  <a:close/>
                </a:path>
                <a:path w="2650490" h="111125">
                  <a:moveTo>
                    <a:pt x="1173607" y="43307"/>
                  </a:moveTo>
                  <a:lnTo>
                    <a:pt x="1168019" y="43307"/>
                  </a:lnTo>
                  <a:lnTo>
                    <a:pt x="1163574" y="47625"/>
                  </a:lnTo>
                  <a:lnTo>
                    <a:pt x="1163447" y="58547"/>
                  </a:lnTo>
                  <a:lnTo>
                    <a:pt x="1167764" y="63119"/>
                  </a:lnTo>
                  <a:lnTo>
                    <a:pt x="1173352" y="63119"/>
                  </a:lnTo>
                  <a:lnTo>
                    <a:pt x="1178814" y="63246"/>
                  </a:lnTo>
                  <a:lnTo>
                    <a:pt x="1183259" y="58927"/>
                  </a:lnTo>
                  <a:lnTo>
                    <a:pt x="1183386" y="47878"/>
                  </a:lnTo>
                  <a:lnTo>
                    <a:pt x="1179068" y="43434"/>
                  </a:lnTo>
                  <a:lnTo>
                    <a:pt x="1173607" y="43307"/>
                  </a:lnTo>
                  <a:close/>
                </a:path>
                <a:path w="2650490" h="111125">
                  <a:moveTo>
                    <a:pt x="1207770" y="43814"/>
                  </a:moveTo>
                  <a:lnTo>
                    <a:pt x="1203198" y="48260"/>
                  </a:lnTo>
                  <a:lnTo>
                    <a:pt x="1203071" y="59182"/>
                  </a:lnTo>
                  <a:lnTo>
                    <a:pt x="1207389" y="63626"/>
                  </a:lnTo>
                  <a:lnTo>
                    <a:pt x="1212977" y="63753"/>
                  </a:lnTo>
                  <a:lnTo>
                    <a:pt x="1218438" y="63753"/>
                  </a:lnTo>
                  <a:lnTo>
                    <a:pt x="1222883" y="59436"/>
                  </a:lnTo>
                  <a:lnTo>
                    <a:pt x="1223010" y="48513"/>
                  </a:lnTo>
                  <a:lnTo>
                    <a:pt x="1218692" y="43942"/>
                  </a:lnTo>
                  <a:lnTo>
                    <a:pt x="1213231" y="43942"/>
                  </a:lnTo>
                  <a:lnTo>
                    <a:pt x="1207770" y="43814"/>
                  </a:lnTo>
                  <a:close/>
                </a:path>
                <a:path w="2650490" h="111125">
                  <a:moveTo>
                    <a:pt x="1247394" y="44323"/>
                  </a:moveTo>
                  <a:lnTo>
                    <a:pt x="1242822" y="48768"/>
                  </a:lnTo>
                  <a:lnTo>
                    <a:pt x="1242695" y="59689"/>
                  </a:lnTo>
                  <a:lnTo>
                    <a:pt x="1247139" y="64135"/>
                  </a:lnTo>
                  <a:lnTo>
                    <a:pt x="1258062" y="64388"/>
                  </a:lnTo>
                  <a:lnTo>
                    <a:pt x="1262507" y="59944"/>
                  </a:lnTo>
                  <a:lnTo>
                    <a:pt x="1262634" y="49022"/>
                  </a:lnTo>
                  <a:lnTo>
                    <a:pt x="1258315" y="44576"/>
                  </a:lnTo>
                  <a:lnTo>
                    <a:pt x="1247394" y="44323"/>
                  </a:lnTo>
                  <a:close/>
                </a:path>
                <a:path w="2650490" h="111125">
                  <a:moveTo>
                    <a:pt x="1292479" y="44958"/>
                  </a:moveTo>
                  <a:lnTo>
                    <a:pt x="1287018" y="44958"/>
                  </a:lnTo>
                  <a:lnTo>
                    <a:pt x="1282446" y="49275"/>
                  </a:lnTo>
                  <a:lnTo>
                    <a:pt x="1282319" y="60198"/>
                  </a:lnTo>
                  <a:lnTo>
                    <a:pt x="1286764" y="64770"/>
                  </a:lnTo>
                  <a:lnTo>
                    <a:pt x="1292225" y="64770"/>
                  </a:lnTo>
                  <a:lnTo>
                    <a:pt x="1297686" y="64897"/>
                  </a:lnTo>
                  <a:lnTo>
                    <a:pt x="1302131" y="60451"/>
                  </a:lnTo>
                  <a:lnTo>
                    <a:pt x="1302385" y="49530"/>
                  </a:lnTo>
                  <a:lnTo>
                    <a:pt x="1297939" y="45085"/>
                  </a:lnTo>
                  <a:lnTo>
                    <a:pt x="1292479" y="44958"/>
                  </a:lnTo>
                  <a:close/>
                </a:path>
                <a:path w="2650490" h="111125">
                  <a:moveTo>
                    <a:pt x="1326642" y="45465"/>
                  </a:moveTo>
                  <a:lnTo>
                    <a:pt x="1322197" y="49784"/>
                  </a:lnTo>
                  <a:lnTo>
                    <a:pt x="1321943" y="60833"/>
                  </a:lnTo>
                  <a:lnTo>
                    <a:pt x="1326388" y="65277"/>
                  </a:lnTo>
                  <a:lnTo>
                    <a:pt x="1331849" y="65405"/>
                  </a:lnTo>
                  <a:lnTo>
                    <a:pt x="1337310" y="65405"/>
                  </a:lnTo>
                  <a:lnTo>
                    <a:pt x="1341882" y="61087"/>
                  </a:lnTo>
                  <a:lnTo>
                    <a:pt x="1342009" y="50164"/>
                  </a:lnTo>
                  <a:lnTo>
                    <a:pt x="1337564" y="45593"/>
                  </a:lnTo>
                  <a:lnTo>
                    <a:pt x="1332102" y="45593"/>
                  </a:lnTo>
                  <a:lnTo>
                    <a:pt x="1326642" y="45465"/>
                  </a:lnTo>
                  <a:close/>
                </a:path>
                <a:path w="2650490" h="111125">
                  <a:moveTo>
                    <a:pt x="1366265" y="45974"/>
                  </a:moveTo>
                  <a:lnTo>
                    <a:pt x="1361821" y="50419"/>
                  </a:lnTo>
                  <a:lnTo>
                    <a:pt x="1361567" y="61340"/>
                  </a:lnTo>
                  <a:lnTo>
                    <a:pt x="1366012" y="65786"/>
                  </a:lnTo>
                  <a:lnTo>
                    <a:pt x="1376934" y="66039"/>
                  </a:lnTo>
                  <a:lnTo>
                    <a:pt x="1381506" y="61595"/>
                  </a:lnTo>
                  <a:lnTo>
                    <a:pt x="1381633" y="50673"/>
                  </a:lnTo>
                  <a:lnTo>
                    <a:pt x="1377188" y="46227"/>
                  </a:lnTo>
                  <a:lnTo>
                    <a:pt x="1366265" y="45974"/>
                  </a:lnTo>
                  <a:close/>
                </a:path>
                <a:path w="2650490" h="111125">
                  <a:moveTo>
                    <a:pt x="1411351" y="46609"/>
                  </a:moveTo>
                  <a:lnTo>
                    <a:pt x="1405889" y="46609"/>
                  </a:lnTo>
                  <a:lnTo>
                    <a:pt x="1401445" y="50926"/>
                  </a:lnTo>
                  <a:lnTo>
                    <a:pt x="1401318" y="61849"/>
                  </a:lnTo>
                  <a:lnTo>
                    <a:pt x="1405636" y="66421"/>
                  </a:lnTo>
                  <a:lnTo>
                    <a:pt x="1411097" y="66421"/>
                  </a:lnTo>
                  <a:lnTo>
                    <a:pt x="1416558" y="66548"/>
                  </a:lnTo>
                  <a:lnTo>
                    <a:pt x="1421130" y="62102"/>
                  </a:lnTo>
                  <a:lnTo>
                    <a:pt x="1421257" y="51181"/>
                  </a:lnTo>
                  <a:lnTo>
                    <a:pt x="1416939" y="46736"/>
                  </a:lnTo>
                  <a:lnTo>
                    <a:pt x="1411351" y="46609"/>
                  </a:lnTo>
                  <a:close/>
                </a:path>
                <a:path w="2650490" h="111125">
                  <a:moveTo>
                    <a:pt x="1445514" y="47117"/>
                  </a:moveTo>
                  <a:lnTo>
                    <a:pt x="1441069" y="51435"/>
                  </a:lnTo>
                  <a:lnTo>
                    <a:pt x="1440942" y="62484"/>
                  </a:lnTo>
                  <a:lnTo>
                    <a:pt x="1445260" y="66928"/>
                  </a:lnTo>
                  <a:lnTo>
                    <a:pt x="1450721" y="67056"/>
                  </a:lnTo>
                  <a:lnTo>
                    <a:pt x="1456182" y="67056"/>
                  </a:lnTo>
                  <a:lnTo>
                    <a:pt x="1460754" y="62737"/>
                  </a:lnTo>
                  <a:lnTo>
                    <a:pt x="1460881" y="51815"/>
                  </a:lnTo>
                  <a:lnTo>
                    <a:pt x="1456563" y="47244"/>
                  </a:lnTo>
                  <a:lnTo>
                    <a:pt x="1450975" y="47244"/>
                  </a:lnTo>
                  <a:lnTo>
                    <a:pt x="1445514" y="47117"/>
                  </a:lnTo>
                  <a:close/>
                </a:path>
                <a:path w="2650490" h="111125">
                  <a:moveTo>
                    <a:pt x="1485138" y="47625"/>
                  </a:moveTo>
                  <a:lnTo>
                    <a:pt x="1480693" y="52070"/>
                  </a:lnTo>
                  <a:lnTo>
                    <a:pt x="1480565" y="62992"/>
                  </a:lnTo>
                  <a:lnTo>
                    <a:pt x="1484884" y="67437"/>
                  </a:lnTo>
                  <a:lnTo>
                    <a:pt x="1490345" y="67563"/>
                  </a:lnTo>
                  <a:lnTo>
                    <a:pt x="1495933" y="67563"/>
                  </a:lnTo>
                  <a:lnTo>
                    <a:pt x="1500377" y="63246"/>
                  </a:lnTo>
                  <a:lnTo>
                    <a:pt x="1500505" y="52324"/>
                  </a:lnTo>
                  <a:lnTo>
                    <a:pt x="1496187" y="47751"/>
                  </a:lnTo>
                  <a:lnTo>
                    <a:pt x="1490726" y="47751"/>
                  </a:lnTo>
                  <a:lnTo>
                    <a:pt x="1485138" y="47625"/>
                  </a:lnTo>
                  <a:close/>
                </a:path>
                <a:path w="2650490" h="111125">
                  <a:moveTo>
                    <a:pt x="1530350" y="48260"/>
                  </a:moveTo>
                  <a:lnTo>
                    <a:pt x="1524889" y="48260"/>
                  </a:lnTo>
                  <a:lnTo>
                    <a:pt x="1520317" y="52577"/>
                  </a:lnTo>
                  <a:lnTo>
                    <a:pt x="1520311" y="58293"/>
                  </a:lnTo>
                  <a:lnTo>
                    <a:pt x="1520189" y="63500"/>
                  </a:lnTo>
                  <a:lnTo>
                    <a:pt x="1524508" y="68072"/>
                  </a:lnTo>
                  <a:lnTo>
                    <a:pt x="1530096" y="68072"/>
                  </a:lnTo>
                  <a:lnTo>
                    <a:pt x="1535557" y="68199"/>
                  </a:lnTo>
                  <a:lnTo>
                    <a:pt x="1540002" y="63753"/>
                  </a:lnTo>
                  <a:lnTo>
                    <a:pt x="1540129" y="52832"/>
                  </a:lnTo>
                  <a:lnTo>
                    <a:pt x="1535811" y="48387"/>
                  </a:lnTo>
                  <a:lnTo>
                    <a:pt x="1530350" y="48260"/>
                  </a:lnTo>
                  <a:close/>
                </a:path>
                <a:path w="2650490" h="111125">
                  <a:moveTo>
                    <a:pt x="1569974" y="48768"/>
                  </a:moveTo>
                  <a:lnTo>
                    <a:pt x="1564513" y="48768"/>
                  </a:lnTo>
                  <a:lnTo>
                    <a:pt x="1559940" y="53086"/>
                  </a:lnTo>
                  <a:lnTo>
                    <a:pt x="1559814" y="64008"/>
                  </a:lnTo>
                  <a:lnTo>
                    <a:pt x="1564259" y="68580"/>
                  </a:lnTo>
                  <a:lnTo>
                    <a:pt x="1569720" y="68580"/>
                  </a:lnTo>
                  <a:lnTo>
                    <a:pt x="1575181" y="68707"/>
                  </a:lnTo>
                  <a:lnTo>
                    <a:pt x="1579626" y="64388"/>
                  </a:lnTo>
                  <a:lnTo>
                    <a:pt x="1579752" y="53339"/>
                  </a:lnTo>
                  <a:lnTo>
                    <a:pt x="1575435" y="48895"/>
                  </a:lnTo>
                  <a:lnTo>
                    <a:pt x="1569974" y="48768"/>
                  </a:lnTo>
                  <a:close/>
                </a:path>
                <a:path w="2650490" h="111125">
                  <a:moveTo>
                    <a:pt x="1604137" y="49275"/>
                  </a:moveTo>
                  <a:lnTo>
                    <a:pt x="1599564" y="53721"/>
                  </a:lnTo>
                  <a:lnTo>
                    <a:pt x="1599438" y="64643"/>
                  </a:lnTo>
                  <a:lnTo>
                    <a:pt x="1603883" y="69087"/>
                  </a:lnTo>
                  <a:lnTo>
                    <a:pt x="1609344" y="69214"/>
                  </a:lnTo>
                  <a:lnTo>
                    <a:pt x="1614805" y="69214"/>
                  </a:lnTo>
                  <a:lnTo>
                    <a:pt x="1619250" y="64897"/>
                  </a:lnTo>
                  <a:lnTo>
                    <a:pt x="1619504" y="53975"/>
                  </a:lnTo>
                  <a:lnTo>
                    <a:pt x="1615059" y="49402"/>
                  </a:lnTo>
                  <a:lnTo>
                    <a:pt x="1609598" y="49402"/>
                  </a:lnTo>
                  <a:lnTo>
                    <a:pt x="1604137" y="49275"/>
                  </a:lnTo>
                  <a:close/>
                </a:path>
                <a:path w="2650490" h="111125">
                  <a:moveTo>
                    <a:pt x="1643761" y="49784"/>
                  </a:moveTo>
                  <a:lnTo>
                    <a:pt x="1639315" y="54228"/>
                  </a:lnTo>
                  <a:lnTo>
                    <a:pt x="1639062" y="65150"/>
                  </a:lnTo>
                  <a:lnTo>
                    <a:pt x="1643507" y="69596"/>
                  </a:lnTo>
                  <a:lnTo>
                    <a:pt x="1654429" y="69850"/>
                  </a:lnTo>
                  <a:lnTo>
                    <a:pt x="1659001" y="65405"/>
                  </a:lnTo>
                  <a:lnTo>
                    <a:pt x="1659127" y="54483"/>
                  </a:lnTo>
                  <a:lnTo>
                    <a:pt x="1654683" y="50037"/>
                  </a:lnTo>
                  <a:lnTo>
                    <a:pt x="1643761" y="49784"/>
                  </a:lnTo>
                  <a:close/>
                </a:path>
                <a:path w="2650490" h="111125">
                  <a:moveTo>
                    <a:pt x="1688846" y="50419"/>
                  </a:moveTo>
                  <a:lnTo>
                    <a:pt x="1683385" y="50419"/>
                  </a:lnTo>
                  <a:lnTo>
                    <a:pt x="1678939" y="54737"/>
                  </a:lnTo>
                  <a:lnTo>
                    <a:pt x="1678813" y="65659"/>
                  </a:lnTo>
                  <a:lnTo>
                    <a:pt x="1683131" y="70231"/>
                  </a:lnTo>
                  <a:lnTo>
                    <a:pt x="1688592" y="70231"/>
                  </a:lnTo>
                  <a:lnTo>
                    <a:pt x="1694052" y="70358"/>
                  </a:lnTo>
                  <a:lnTo>
                    <a:pt x="1698625" y="66039"/>
                  </a:lnTo>
                  <a:lnTo>
                    <a:pt x="1698752" y="54990"/>
                  </a:lnTo>
                  <a:lnTo>
                    <a:pt x="1694307" y="50546"/>
                  </a:lnTo>
                  <a:lnTo>
                    <a:pt x="1688846" y="50419"/>
                  </a:lnTo>
                  <a:close/>
                </a:path>
                <a:path w="2650490" h="111125">
                  <a:moveTo>
                    <a:pt x="1723009" y="50926"/>
                  </a:moveTo>
                  <a:lnTo>
                    <a:pt x="1718564" y="55372"/>
                  </a:lnTo>
                  <a:lnTo>
                    <a:pt x="1718437" y="66294"/>
                  </a:lnTo>
                  <a:lnTo>
                    <a:pt x="1722755" y="70738"/>
                  </a:lnTo>
                  <a:lnTo>
                    <a:pt x="1728215" y="70865"/>
                  </a:lnTo>
                  <a:lnTo>
                    <a:pt x="1733677" y="70865"/>
                  </a:lnTo>
                  <a:lnTo>
                    <a:pt x="1738249" y="66548"/>
                  </a:lnTo>
                  <a:lnTo>
                    <a:pt x="1738376" y="55625"/>
                  </a:lnTo>
                  <a:lnTo>
                    <a:pt x="1734058" y="51053"/>
                  </a:lnTo>
                  <a:lnTo>
                    <a:pt x="1728470" y="51053"/>
                  </a:lnTo>
                  <a:lnTo>
                    <a:pt x="1723009" y="50926"/>
                  </a:lnTo>
                  <a:close/>
                </a:path>
                <a:path w="2650490" h="111125">
                  <a:moveTo>
                    <a:pt x="1762633" y="51435"/>
                  </a:moveTo>
                  <a:lnTo>
                    <a:pt x="1758188" y="55880"/>
                  </a:lnTo>
                  <a:lnTo>
                    <a:pt x="1758061" y="66801"/>
                  </a:lnTo>
                  <a:lnTo>
                    <a:pt x="1762379" y="71247"/>
                  </a:lnTo>
                  <a:lnTo>
                    <a:pt x="1773427" y="71500"/>
                  </a:lnTo>
                  <a:lnTo>
                    <a:pt x="1777873" y="67056"/>
                  </a:lnTo>
                  <a:lnTo>
                    <a:pt x="1778000" y="56134"/>
                  </a:lnTo>
                  <a:lnTo>
                    <a:pt x="1773682" y="51688"/>
                  </a:lnTo>
                  <a:lnTo>
                    <a:pt x="1762633" y="51435"/>
                  </a:lnTo>
                  <a:close/>
                </a:path>
                <a:path w="2650490" h="111125">
                  <a:moveTo>
                    <a:pt x="1807845" y="52070"/>
                  </a:moveTo>
                  <a:lnTo>
                    <a:pt x="1802257" y="52070"/>
                  </a:lnTo>
                  <a:lnTo>
                    <a:pt x="1797812" y="56387"/>
                  </a:lnTo>
                  <a:lnTo>
                    <a:pt x="1797685" y="67310"/>
                  </a:lnTo>
                  <a:lnTo>
                    <a:pt x="1802002" y="71882"/>
                  </a:lnTo>
                  <a:lnTo>
                    <a:pt x="1807590" y="71882"/>
                  </a:lnTo>
                  <a:lnTo>
                    <a:pt x="1813052" y="72009"/>
                  </a:lnTo>
                  <a:lnTo>
                    <a:pt x="1817497" y="67563"/>
                  </a:lnTo>
                  <a:lnTo>
                    <a:pt x="1817624" y="56642"/>
                  </a:lnTo>
                  <a:lnTo>
                    <a:pt x="1813306" y="52197"/>
                  </a:lnTo>
                  <a:lnTo>
                    <a:pt x="1807845" y="52070"/>
                  </a:lnTo>
                  <a:close/>
                </a:path>
                <a:path w="2650490" h="111125">
                  <a:moveTo>
                    <a:pt x="1842008" y="52577"/>
                  </a:moveTo>
                  <a:lnTo>
                    <a:pt x="1837436" y="56896"/>
                  </a:lnTo>
                  <a:lnTo>
                    <a:pt x="1837309" y="67945"/>
                  </a:lnTo>
                  <a:lnTo>
                    <a:pt x="1841627" y="72389"/>
                  </a:lnTo>
                  <a:lnTo>
                    <a:pt x="1847214" y="72517"/>
                  </a:lnTo>
                  <a:lnTo>
                    <a:pt x="1852676" y="72517"/>
                  </a:lnTo>
                  <a:lnTo>
                    <a:pt x="1857121" y="68199"/>
                  </a:lnTo>
                  <a:lnTo>
                    <a:pt x="1857248" y="57276"/>
                  </a:lnTo>
                  <a:lnTo>
                    <a:pt x="1852930" y="52705"/>
                  </a:lnTo>
                  <a:lnTo>
                    <a:pt x="1847469" y="52705"/>
                  </a:lnTo>
                  <a:lnTo>
                    <a:pt x="1842008" y="52577"/>
                  </a:lnTo>
                  <a:close/>
                </a:path>
                <a:path w="2650490" h="111125">
                  <a:moveTo>
                    <a:pt x="1881632" y="53086"/>
                  </a:moveTo>
                  <a:lnTo>
                    <a:pt x="1877060" y="57531"/>
                  </a:lnTo>
                  <a:lnTo>
                    <a:pt x="1876933" y="68452"/>
                  </a:lnTo>
                  <a:lnTo>
                    <a:pt x="1881377" y="72898"/>
                  </a:lnTo>
                  <a:lnTo>
                    <a:pt x="1886839" y="73025"/>
                  </a:lnTo>
                  <a:lnTo>
                    <a:pt x="1892300" y="73025"/>
                  </a:lnTo>
                  <a:lnTo>
                    <a:pt x="1896745" y="68707"/>
                  </a:lnTo>
                  <a:lnTo>
                    <a:pt x="1896872" y="57785"/>
                  </a:lnTo>
                  <a:lnTo>
                    <a:pt x="1892554" y="53212"/>
                  </a:lnTo>
                  <a:lnTo>
                    <a:pt x="1887093" y="53212"/>
                  </a:lnTo>
                  <a:lnTo>
                    <a:pt x="1881632" y="53086"/>
                  </a:lnTo>
                  <a:close/>
                </a:path>
                <a:path w="2650490" h="111125">
                  <a:moveTo>
                    <a:pt x="1926717" y="53721"/>
                  </a:moveTo>
                  <a:lnTo>
                    <a:pt x="1921256" y="53721"/>
                  </a:lnTo>
                  <a:lnTo>
                    <a:pt x="1916684" y="58038"/>
                  </a:lnTo>
                  <a:lnTo>
                    <a:pt x="1916557" y="68961"/>
                  </a:lnTo>
                  <a:lnTo>
                    <a:pt x="1921002" y="73533"/>
                  </a:lnTo>
                  <a:lnTo>
                    <a:pt x="1926463" y="73533"/>
                  </a:lnTo>
                  <a:lnTo>
                    <a:pt x="1931924" y="73660"/>
                  </a:lnTo>
                  <a:lnTo>
                    <a:pt x="1936369" y="69214"/>
                  </a:lnTo>
                  <a:lnTo>
                    <a:pt x="1936623" y="58293"/>
                  </a:lnTo>
                  <a:lnTo>
                    <a:pt x="1932177" y="53848"/>
                  </a:lnTo>
                  <a:lnTo>
                    <a:pt x="1926717" y="53721"/>
                  </a:lnTo>
                  <a:close/>
                </a:path>
                <a:path w="2650490" h="111125">
                  <a:moveTo>
                    <a:pt x="1966340" y="54228"/>
                  </a:moveTo>
                  <a:lnTo>
                    <a:pt x="1960880" y="54228"/>
                  </a:lnTo>
                  <a:lnTo>
                    <a:pt x="1956435" y="58547"/>
                  </a:lnTo>
                  <a:lnTo>
                    <a:pt x="1956181" y="69469"/>
                  </a:lnTo>
                  <a:lnTo>
                    <a:pt x="1960626" y="74040"/>
                  </a:lnTo>
                  <a:lnTo>
                    <a:pt x="1966087" y="74040"/>
                  </a:lnTo>
                  <a:lnTo>
                    <a:pt x="1971548" y="74168"/>
                  </a:lnTo>
                  <a:lnTo>
                    <a:pt x="1976120" y="69850"/>
                  </a:lnTo>
                  <a:lnTo>
                    <a:pt x="1976247" y="58800"/>
                  </a:lnTo>
                  <a:lnTo>
                    <a:pt x="1971802" y="54356"/>
                  </a:lnTo>
                  <a:lnTo>
                    <a:pt x="1966340" y="54228"/>
                  </a:lnTo>
                  <a:close/>
                </a:path>
                <a:path w="2650490" h="111125">
                  <a:moveTo>
                    <a:pt x="2000504" y="54737"/>
                  </a:moveTo>
                  <a:lnTo>
                    <a:pt x="1996059" y="59182"/>
                  </a:lnTo>
                  <a:lnTo>
                    <a:pt x="1995932" y="70103"/>
                  </a:lnTo>
                  <a:lnTo>
                    <a:pt x="2000250" y="74549"/>
                  </a:lnTo>
                  <a:lnTo>
                    <a:pt x="2005711" y="74675"/>
                  </a:lnTo>
                  <a:lnTo>
                    <a:pt x="2011172" y="74675"/>
                  </a:lnTo>
                  <a:lnTo>
                    <a:pt x="2015744" y="70358"/>
                  </a:lnTo>
                  <a:lnTo>
                    <a:pt x="2015871" y="59436"/>
                  </a:lnTo>
                  <a:lnTo>
                    <a:pt x="2011426" y="54863"/>
                  </a:lnTo>
                  <a:lnTo>
                    <a:pt x="2005964" y="54863"/>
                  </a:lnTo>
                  <a:lnTo>
                    <a:pt x="2000504" y="54737"/>
                  </a:lnTo>
                  <a:close/>
                </a:path>
                <a:path w="2650490" h="111125">
                  <a:moveTo>
                    <a:pt x="2045589" y="55372"/>
                  </a:moveTo>
                  <a:lnTo>
                    <a:pt x="2040127" y="55372"/>
                  </a:lnTo>
                  <a:lnTo>
                    <a:pt x="2035683" y="59689"/>
                  </a:lnTo>
                  <a:lnTo>
                    <a:pt x="2035556" y="70612"/>
                  </a:lnTo>
                  <a:lnTo>
                    <a:pt x="2039874" y="75057"/>
                  </a:lnTo>
                  <a:lnTo>
                    <a:pt x="2050796" y="75311"/>
                  </a:lnTo>
                  <a:lnTo>
                    <a:pt x="2055368" y="70865"/>
                  </a:lnTo>
                  <a:lnTo>
                    <a:pt x="2055495" y="59944"/>
                  </a:lnTo>
                  <a:lnTo>
                    <a:pt x="2051177" y="55499"/>
                  </a:lnTo>
                  <a:lnTo>
                    <a:pt x="2045589" y="55372"/>
                  </a:lnTo>
                  <a:close/>
                </a:path>
                <a:path w="2650490" h="111125">
                  <a:moveTo>
                    <a:pt x="2085213" y="55880"/>
                  </a:moveTo>
                  <a:lnTo>
                    <a:pt x="2079752" y="55880"/>
                  </a:lnTo>
                  <a:lnTo>
                    <a:pt x="2075307" y="60198"/>
                  </a:lnTo>
                  <a:lnTo>
                    <a:pt x="2075180" y="71120"/>
                  </a:lnTo>
                  <a:lnTo>
                    <a:pt x="2079498" y="75692"/>
                  </a:lnTo>
                  <a:lnTo>
                    <a:pt x="2084959" y="75692"/>
                  </a:lnTo>
                  <a:lnTo>
                    <a:pt x="2090547" y="75819"/>
                  </a:lnTo>
                  <a:lnTo>
                    <a:pt x="2094992" y="71500"/>
                  </a:lnTo>
                  <a:lnTo>
                    <a:pt x="2095119" y="60451"/>
                  </a:lnTo>
                  <a:lnTo>
                    <a:pt x="2090801" y="56007"/>
                  </a:lnTo>
                  <a:lnTo>
                    <a:pt x="2085213" y="55880"/>
                  </a:lnTo>
                  <a:close/>
                </a:path>
                <a:path w="2650490" h="111125">
                  <a:moveTo>
                    <a:pt x="2119376" y="56387"/>
                  </a:moveTo>
                  <a:lnTo>
                    <a:pt x="2114931" y="60833"/>
                  </a:lnTo>
                  <a:lnTo>
                    <a:pt x="2114804" y="71755"/>
                  </a:lnTo>
                  <a:lnTo>
                    <a:pt x="2119122" y="76200"/>
                  </a:lnTo>
                  <a:lnTo>
                    <a:pt x="2124583" y="76326"/>
                  </a:lnTo>
                  <a:lnTo>
                    <a:pt x="2130171" y="76326"/>
                  </a:lnTo>
                  <a:lnTo>
                    <a:pt x="2134616" y="72009"/>
                  </a:lnTo>
                  <a:lnTo>
                    <a:pt x="2134743" y="61087"/>
                  </a:lnTo>
                  <a:lnTo>
                    <a:pt x="2130425" y="56514"/>
                  </a:lnTo>
                  <a:lnTo>
                    <a:pt x="2124964" y="56514"/>
                  </a:lnTo>
                  <a:lnTo>
                    <a:pt x="2119376" y="56387"/>
                  </a:lnTo>
                  <a:close/>
                </a:path>
                <a:path w="2650490" h="111125">
                  <a:moveTo>
                    <a:pt x="2159127" y="56896"/>
                  </a:moveTo>
                  <a:lnTo>
                    <a:pt x="2154555" y="61340"/>
                  </a:lnTo>
                  <a:lnTo>
                    <a:pt x="2154549" y="67056"/>
                  </a:lnTo>
                  <a:lnTo>
                    <a:pt x="2154428" y="72262"/>
                  </a:lnTo>
                  <a:lnTo>
                    <a:pt x="2158746" y="76708"/>
                  </a:lnTo>
                  <a:lnTo>
                    <a:pt x="2169795" y="76962"/>
                  </a:lnTo>
                  <a:lnTo>
                    <a:pt x="2174240" y="72517"/>
                  </a:lnTo>
                  <a:lnTo>
                    <a:pt x="2174367" y="61595"/>
                  </a:lnTo>
                  <a:lnTo>
                    <a:pt x="2170049" y="57150"/>
                  </a:lnTo>
                  <a:lnTo>
                    <a:pt x="2159127" y="56896"/>
                  </a:lnTo>
                  <a:close/>
                </a:path>
                <a:path w="2650490" h="111125">
                  <a:moveTo>
                    <a:pt x="2204212" y="57531"/>
                  </a:moveTo>
                  <a:lnTo>
                    <a:pt x="2198751" y="57531"/>
                  </a:lnTo>
                  <a:lnTo>
                    <a:pt x="2194179" y="61849"/>
                  </a:lnTo>
                  <a:lnTo>
                    <a:pt x="2194173" y="67563"/>
                  </a:lnTo>
                  <a:lnTo>
                    <a:pt x="2194052" y="72771"/>
                  </a:lnTo>
                  <a:lnTo>
                    <a:pt x="2198497" y="77343"/>
                  </a:lnTo>
                  <a:lnTo>
                    <a:pt x="2203958" y="77343"/>
                  </a:lnTo>
                  <a:lnTo>
                    <a:pt x="2209419" y="77470"/>
                  </a:lnTo>
                  <a:lnTo>
                    <a:pt x="2213864" y="73025"/>
                  </a:lnTo>
                  <a:lnTo>
                    <a:pt x="2213991" y="62102"/>
                  </a:lnTo>
                  <a:lnTo>
                    <a:pt x="2209673" y="57658"/>
                  </a:lnTo>
                  <a:lnTo>
                    <a:pt x="2204212" y="57531"/>
                  </a:lnTo>
                  <a:close/>
                </a:path>
                <a:path w="2650490" h="111125">
                  <a:moveTo>
                    <a:pt x="2238375" y="58038"/>
                  </a:moveTo>
                  <a:lnTo>
                    <a:pt x="2233803" y="62357"/>
                  </a:lnTo>
                  <a:lnTo>
                    <a:pt x="2233676" y="73406"/>
                  </a:lnTo>
                  <a:lnTo>
                    <a:pt x="2238121" y="77850"/>
                  </a:lnTo>
                  <a:lnTo>
                    <a:pt x="2243582" y="77977"/>
                  </a:lnTo>
                  <a:lnTo>
                    <a:pt x="2249043" y="77977"/>
                  </a:lnTo>
                  <a:lnTo>
                    <a:pt x="2253488" y="73660"/>
                  </a:lnTo>
                  <a:lnTo>
                    <a:pt x="2253742" y="62737"/>
                  </a:lnTo>
                  <a:lnTo>
                    <a:pt x="2249297" y="58165"/>
                  </a:lnTo>
                  <a:lnTo>
                    <a:pt x="2243836" y="58165"/>
                  </a:lnTo>
                  <a:lnTo>
                    <a:pt x="2238375" y="58038"/>
                  </a:lnTo>
                  <a:close/>
                </a:path>
                <a:path w="2650490" h="111125">
                  <a:moveTo>
                    <a:pt x="2277999" y="58547"/>
                  </a:moveTo>
                  <a:lnTo>
                    <a:pt x="2273554" y="62992"/>
                  </a:lnTo>
                  <a:lnTo>
                    <a:pt x="2273300" y="73913"/>
                  </a:lnTo>
                  <a:lnTo>
                    <a:pt x="2277745" y="78359"/>
                  </a:lnTo>
                  <a:lnTo>
                    <a:pt x="2288667" y="78612"/>
                  </a:lnTo>
                  <a:lnTo>
                    <a:pt x="2293239" y="74168"/>
                  </a:lnTo>
                  <a:lnTo>
                    <a:pt x="2293366" y="63246"/>
                  </a:lnTo>
                  <a:lnTo>
                    <a:pt x="2288921" y="58800"/>
                  </a:lnTo>
                  <a:lnTo>
                    <a:pt x="2277999" y="58547"/>
                  </a:lnTo>
                  <a:close/>
                </a:path>
                <a:path w="2650490" h="111125">
                  <a:moveTo>
                    <a:pt x="2323084" y="59182"/>
                  </a:moveTo>
                  <a:lnTo>
                    <a:pt x="2317623" y="59182"/>
                  </a:lnTo>
                  <a:lnTo>
                    <a:pt x="2313178" y="63500"/>
                  </a:lnTo>
                  <a:lnTo>
                    <a:pt x="2313051" y="74422"/>
                  </a:lnTo>
                  <a:lnTo>
                    <a:pt x="2317369" y="78994"/>
                  </a:lnTo>
                  <a:lnTo>
                    <a:pt x="2322830" y="78994"/>
                  </a:lnTo>
                  <a:lnTo>
                    <a:pt x="2328291" y="79121"/>
                  </a:lnTo>
                  <a:lnTo>
                    <a:pt x="2332863" y="74675"/>
                  </a:lnTo>
                  <a:lnTo>
                    <a:pt x="2332990" y="63753"/>
                  </a:lnTo>
                  <a:lnTo>
                    <a:pt x="2328545" y="59309"/>
                  </a:lnTo>
                  <a:lnTo>
                    <a:pt x="2323084" y="59182"/>
                  </a:lnTo>
                  <a:close/>
                </a:path>
                <a:path w="2650490" h="111125">
                  <a:moveTo>
                    <a:pt x="2357247" y="59689"/>
                  </a:moveTo>
                  <a:lnTo>
                    <a:pt x="2352802" y="64008"/>
                  </a:lnTo>
                  <a:lnTo>
                    <a:pt x="2352675" y="75057"/>
                  </a:lnTo>
                  <a:lnTo>
                    <a:pt x="2356993" y="79501"/>
                  </a:lnTo>
                  <a:lnTo>
                    <a:pt x="2362454" y="79628"/>
                  </a:lnTo>
                  <a:lnTo>
                    <a:pt x="2367915" y="79628"/>
                  </a:lnTo>
                  <a:lnTo>
                    <a:pt x="2372487" y="75311"/>
                  </a:lnTo>
                  <a:lnTo>
                    <a:pt x="2372614" y="64388"/>
                  </a:lnTo>
                  <a:lnTo>
                    <a:pt x="2368296" y="59817"/>
                  </a:lnTo>
                  <a:lnTo>
                    <a:pt x="2362708" y="59817"/>
                  </a:lnTo>
                  <a:lnTo>
                    <a:pt x="2357247" y="59689"/>
                  </a:lnTo>
                  <a:close/>
                </a:path>
                <a:path w="2650490" h="111125">
                  <a:moveTo>
                    <a:pt x="2396871" y="60198"/>
                  </a:moveTo>
                  <a:lnTo>
                    <a:pt x="2392426" y="64643"/>
                  </a:lnTo>
                  <a:lnTo>
                    <a:pt x="2392299" y="75564"/>
                  </a:lnTo>
                  <a:lnTo>
                    <a:pt x="2396617" y="80010"/>
                  </a:lnTo>
                  <a:lnTo>
                    <a:pt x="2402078" y="80137"/>
                  </a:lnTo>
                  <a:lnTo>
                    <a:pt x="2407666" y="80137"/>
                  </a:lnTo>
                  <a:lnTo>
                    <a:pt x="2412111" y="75819"/>
                  </a:lnTo>
                  <a:lnTo>
                    <a:pt x="2412238" y="64897"/>
                  </a:lnTo>
                  <a:lnTo>
                    <a:pt x="2407920" y="60325"/>
                  </a:lnTo>
                  <a:lnTo>
                    <a:pt x="2402332" y="60325"/>
                  </a:lnTo>
                  <a:lnTo>
                    <a:pt x="2396871" y="60198"/>
                  </a:lnTo>
                  <a:close/>
                </a:path>
                <a:path w="2650490" h="111125">
                  <a:moveTo>
                    <a:pt x="2442083" y="60833"/>
                  </a:moveTo>
                  <a:lnTo>
                    <a:pt x="2436622" y="60833"/>
                  </a:lnTo>
                  <a:lnTo>
                    <a:pt x="2432050" y="65150"/>
                  </a:lnTo>
                  <a:lnTo>
                    <a:pt x="2431923" y="76073"/>
                  </a:lnTo>
                  <a:lnTo>
                    <a:pt x="2436241" y="80645"/>
                  </a:lnTo>
                  <a:lnTo>
                    <a:pt x="2441829" y="80645"/>
                  </a:lnTo>
                  <a:lnTo>
                    <a:pt x="2447290" y="80772"/>
                  </a:lnTo>
                  <a:lnTo>
                    <a:pt x="2451735" y="76326"/>
                  </a:lnTo>
                  <a:lnTo>
                    <a:pt x="2451862" y="65405"/>
                  </a:lnTo>
                  <a:lnTo>
                    <a:pt x="2447544" y="60960"/>
                  </a:lnTo>
                  <a:lnTo>
                    <a:pt x="2442083" y="60833"/>
                  </a:lnTo>
                  <a:close/>
                </a:path>
                <a:path w="2650490" h="111125">
                  <a:moveTo>
                    <a:pt x="2481707" y="61340"/>
                  </a:moveTo>
                  <a:lnTo>
                    <a:pt x="2476246" y="61340"/>
                  </a:lnTo>
                  <a:lnTo>
                    <a:pt x="2471674" y="65659"/>
                  </a:lnTo>
                  <a:lnTo>
                    <a:pt x="2471547" y="76581"/>
                  </a:lnTo>
                  <a:lnTo>
                    <a:pt x="2475992" y="81152"/>
                  </a:lnTo>
                  <a:lnTo>
                    <a:pt x="2481453" y="81152"/>
                  </a:lnTo>
                  <a:lnTo>
                    <a:pt x="2486914" y="81280"/>
                  </a:lnTo>
                  <a:lnTo>
                    <a:pt x="2491359" y="76962"/>
                  </a:lnTo>
                  <a:lnTo>
                    <a:pt x="2491486" y="65912"/>
                  </a:lnTo>
                  <a:lnTo>
                    <a:pt x="2487168" y="61468"/>
                  </a:lnTo>
                  <a:lnTo>
                    <a:pt x="2481707" y="61340"/>
                  </a:lnTo>
                  <a:close/>
                </a:path>
                <a:path w="2650490" h="111125">
                  <a:moveTo>
                    <a:pt x="2515870" y="61849"/>
                  </a:moveTo>
                  <a:lnTo>
                    <a:pt x="2511298" y="66294"/>
                  </a:lnTo>
                  <a:lnTo>
                    <a:pt x="2511171" y="77215"/>
                  </a:lnTo>
                  <a:lnTo>
                    <a:pt x="2515616" y="81661"/>
                  </a:lnTo>
                  <a:lnTo>
                    <a:pt x="2521077" y="81787"/>
                  </a:lnTo>
                  <a:lnTo>
                    <a:pt x="2526538" y="81787"/>
                  </a:lnTo>
                  <a:lnTo>
                    <a:pt x="2530983" y="77470"/>
                  </a:lnTo>
                  <a:lnTo>
                    <a:pt x="2531237" y="66548"/>
                  </a:lnTo>
                  <a:lnTo>
                    <a:pt x="2526792" y="61975"/>
                  </a:lnTo>
                  <a:lnTo>
                    <a:pt x="2521331" y="61975"/>
                  </a:lnTo>
                  <a:lnTo>
                    <a:pt x="2515870" y="61849"/>
                  </a:lnTo>
                  <a:close/>
                </a:path>
                <a:path w="2650490" h="111125">
                  <a:moveTo>
                    <a:pt x="2555494" y="62357"/>
                  </a:moveTo>
                  <a:lnTo>
                    <a:pt x="2550922" y="66801"/>
                  </a:lnTo>
                  <a:lnTo>
                    <a:pt x="2550795" y="77724"/>
                  </a:lnTo>
                  <a:lnTo>
                    <a:pt x="2555240" y="82169"/>
                  </a:lnTo>
                  <a:lnTo>
                    <a:pt x="2566162" y="82423"/>
                  </a:lnTo>
                  <a:lnTo>
                    <a:pt x="2570607" y="77977"/>
                  </a:lnTo>
                  <a:lnTo>
                    <a:pt x="2570861" y="67056"/>
                  </a:lnTo>
                  <a:lnTo>
                    <a:pt x="2566416" y="62611"/>
                  </a:lnTo>
                  <a:lnTo>
                    <a:pt x="2555494" y="62357"/>
                  </a:lnTo>
                  <a:close/>
                </a:path>
                <a:path w="2650490" h="111125">
                  <a:moveTo>
                    <a:pt x="2574290" y="34417"/>
                  </a:moveTo>
                  <a:lnTo>
                    <a:pt x="2573274" y="110617"/>
                  </a:lnTo>
                  <a:lnTo>
                    <a:pt x="2649982" y="73660"/>
                  </a:lnTo>
                  <a:lnTo>
                    <a:pt x="2574290" y="34417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4214" y="2471166"/>
              <a:ext cx="687705" cy="601980"/>
            </a:xfrm>
            <a:custGeom>
              <a:avLst/>
              <a:gdLst/>
              <a:ahLst/>
              <a:cxnLst/>
              <a:rect l="l" t="t" r="r" b="b"/>
              <a:pathLst>
                <a:path w="687704" h="601980">
                  <a:moveTo>
                    <a:pt x="370332" y="282067"/>
                  </a:moveTo>
                  <a:lnTo>
                    <a:pt x="370332" y="601980"/>
                  </a:lnTo>
                  <a:lnTo>
                    <a:pt x="687324" y="601980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2067"/>
                  </a:lnTo>
                </a:path>
                <a:path w="687704" h="601980">
                  <a:moveTo>
                    <a:pt x="620521" y="96647"/>
                  </a:moveTo>
                  <a:lnTo>
                    <a:pt x="439165" y="96647"/>
                  </a:lnTo>
                </a:path>
                <a:path w="687704" h="601980">
                  <a:moveTo>
                    <a:pt x="620521" y="412623"/>
                  </a:moveTo>
                  <a:lnTo>
                    <a:pt x="439165" y="412623"/>
                  </a:lnTo>
                </a:path>
                <a:path w="687704" h="601980">
                  <a:moveTo>
                    <a:pt x="620521" y="502285"/>
                  </a:moveTo>
                  <a:lnTo>
                    <a:pt x="439165" y="502285"/>
                  </a:lnTo>
                </a:path>
                <a:path w="687704" h="601980">
                  <a:moveTo>
                    <a:pt x="0" y="282067"/>
                  </a:moveTo>
                  <a:lnTo>
                    <a:pt x="0" y="601980"/>
                  </a:lnTo>
                  <a:lnTo>
                    <a:pt x="316991" y="601980"/>
                  </a:lnTo>
                  <a:lnTo>
                    <a:pt x="316991" y="0"/>
                  </a:lnTo>
                  <a:lnTo>
                    <a:pt x="0" y="0"/>
                  </a:lnTo>
                  <a:lnTo>
                    <a:pt x="0" y="282067"/>
                  </a:lnTo>
                </a:path>
                <a:path w="687704" h="601980">
                  <a:moveTo>
                    <a:pt x="250189" y="96647"/>
                  </a:moveTo>
                  <a:lnTo>
                    <a:pt x="68834" y="96647"/>
                  </a:lnTo>
                </a:path>
                <a:path w="687704" h="601980">
                  <a:moveTo>
                    <a:pt x="250189" y="412623"/>
                  </a:moveTo>
                  <a:lnTo>
                    <a:pt x="68834" y="412623"/>
                  </a:lnTo>
                </a:path>
                <a:path w="687704" h="601980">
                  <a:moveTo>
                    <a:pt x="250189" y="502285"/>
                  </a:moveTo>
                  <a:lnTo>
                    <a:pt x="68834" y="50228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6202" y="2475738"/>
              <a:ext cx="687705" cy="600710"/>
            </a:xfrm>
            <a:custGeom>
              <a:avLst/>
              <a:gdLst/>
              <a:ahLst/>
              <a:cxnLst/>
              <a:rect l="l" t="t" r="r" b="b"/>
              <a:pathLst>
                <a:path w="687704" h="600710">
                  <a:moveTo>
                    <a:pt x="370332" y="281304"/>
                  </a:moveTo>
                  <a:lnTo>
                    <a:pt x="370332" y="600456"/>
                  </a:lnTo>
                  <a:lnTo>
                    <a:pt x="687324" y="600456"/>
                  </a:lnTo>
                  <a:lnTo>
                    <a:pt x="687324" y="0"/>
                  </a:lnTo>
                  <a:lnTo>
                    <a:pt x="370332" y="0"/>
                  </a:lnTo>
                  <a:lnTo>
                    <a:pt x="370332" y="281304"/>
                  </a:lnTo>
                </a:path>
                <a:path w="687704" h="600710">
                  <a:moveTo>
                    <a:pt x="620522" y="96392"/>
                  </a:moveTo>
                  <a:lnTo>
                    <a:pt x="439165" y="96392"/>
                  </a:lnTo>
                </a:path>
                <a:path w="687704" h="600710">
                  <a:moveTo>
                    <a:pt x="620522" y="411607"/>
                  </a:moveTo>
                  <a:lnTo>
                    <a:pt x="439165" y="411607"/>
                  </a:lnTo>
                </a:path>
                <a:path w="687704" h="600710">
                  <a:moveTo>
                    <a:pt x="620522" y="501014"/>
                  </a:moveTo>
                  <a:lnTo>
                    <a:pt x="439165" y="501014"/>
                  </a:lnTo>
                </a:path>
                <a:path w="687704" h="600710">
                  <a:moveTo>
                    <a:pt x="0" y="281304"/>
                  </a:moveTo>
                  <a:lnTo>
                    <a:pt x="0" y="600456"/>
                  </a:lnTo>
                  <a:lnTo>
                    <a:pt x="316992" y="600456"/>
                  </a:lnTo>
                  <a:lnTo>
                    <a:pt x="316992" y="0"/>
                  </a:lnTo>
                  <a:lnTo>
                    <a:pt x="0" y="0"/>
                  </a:lnTo>
                  <a:lnTo>
                    <a:pt x="0" y="281304"/>
                  </a:lnTo>
                </a:path>
                <a:path w="687704" h="600710">
                  <a:moveTo>
                    <a:pt x="250189" y="96392"/>
                  </a:moveTo>
                  <a:lnTo>
                    <a:pt x="68834" y="96392"/>
                  </a:lnTo>
                </a:path>
                <a:path w="687704" h="600710">
                  <a:moveTo>
                    <a:pt x="250189" y="411607"/>
                  </a:moveTo>
                  <a:lnTo>
                    <a:pt x="68834" y="411607"/>
                  </a:lnTo>
                </a:path>
                <a:path w="687704" h="600710">
                  <a:moveTo>
                    <a:pt x="250189" y="501014"/>
                  </a:moveTo>
                  <a:lnTo>
                    <a:pt x="68834" y="501014"/>
                  </a:lnTo>
                </a:path>
              </a:pathLst>
            </a:custGeom>
            <a:ln w="1981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30546" y="5849874"/>
              <a:ext cx="718185" cy="721360"/>
            </a:xfrm>
            <a:custGeom>
              <a:avLst/>
              <a:gdLst/>
              <a:ahLst/>
              <a:cxnLst/>
              <a:rect l="l" t="t" r="r" b="b"/>
              <a:pathLst>
                <a:path w="718185" h="721359">
                  <a:moveTo>
                    <a:pt x="717803" y="720851"/>
                  </a:moveTo>
                  <a:lnTo>
                    <a:pt x="410209" y="720851"/>
                  </a:lnTo>
                  <a:lnTo>
                    <a:pt x="410209" y="0"/>
                  </a:lnTo>
                  <a:lnTo>
                    <a:pt x="717803" y="0"/>
                  </a:lnTo>
                  <a:lnTo>
                    <a:pt x="717803" y="720851"/>
                  </a:lnTo>
                </a:path>
                <a:path w="718185" h="721359">
                  <a:moveTo>
                    <a:pt x="307593" y="202183"/>
                  </a:moveTo>
                  <a:lnTo>
                    <a:pt x="0" y="202183"/>
                  </a:lnTo>
                  <a:lnTo>
                    <a:pt x="0" y="720851"/>
                  </a:lnTo>
                  <a:lnTo>
                    <a:pt x="307593" y="720851"/>
                  </a:lnTo>
                  <a:lnTo>
                    <a:pt x="307593" y="202183"/>
                  </a:lnTo>
                </a:path>
                <a:path w="718185" h="721359">
                  <a:moveTo>
                    <a:pt x="169925" y="720851"/>
                  </a:moveTo>
                  <a:lnTo>
                    <a:pt x="169925" y="594842"/>
                  </a:lnTo>
                  <a:lnTo>
                    <a:pt x="131825" y="594842"/>
                  </a:lnTo>
                  <a:lnTo>
                    <a:pt x="131825" y="720851"/>
                  </a:lnTo>
                </a:path>
                <a:path w="718185" h="721359">
                  <a:moveTo>
                    <a:pt x="580136" y="720851"/>
                  </a:moveTo>
                  <a:lnTo>
                    <a:pt x="580136" y="594842"/>
                  </a:lnTo>
                  <a:lnTo>
                    <a:pt x="542036" y="594842"/>
                  </a:lnTo>
                  <a:lnTo>
                    <a:pt x="542036" y="720851"/>
                  </a:lnTo>
                </a:path>
                <a:path w="718185" h="721359">
                  <a:moveTo>
                    <a:pt x="524382" y="96697"/>
                  </a:moveTo>
                  <a:lnTo>
                    <a:pt x="524382" y="84975"/>
                  </a:lnTo>
                  <a:lnTo>
                    <a:pt x="503936" y="84975"/>
                  </a:lnTo>
                  <a:lnTo>
                    <a:pt x="503936" y="111353"/>
                  </a:lnTo>
                  <a:lnTo>
                    <a:pt x="524382" y="111353"/>
                  </a:lnTo>
                  <a:lnTo>
                    <a:pt x="524382" y="96697"/>
                  </a:lnTo>
                </a:path>
                <a:path w="718185" h="721359">
                  <a:moveTo>
                    <a:pt x="626999" y="96697"/>
                  </a:moveTo>
                  <a:lnTo>
                    <a:pt x="626999" y="84975"/>
                  </a:lnTo>
                  <a:lnTo>
                    <a:pt x="603503" y="84975"/>
                  </a:lnTo>
                  <a:lnTo>
                    <a:pt x="603503" y="111353"/>
                  </a:lnTo>
                  <a:lnTo>
                    <a:pt x="626999" y="111353"/>
                  </a:lnTo>
                  <a:lnTo>
                    <a:pt x="626999" y="96697"/>
                  </a:lnTo>
                </a:path>
                <a:path w="718185" h="721359">
                  <a:moveTo>
                    <a:pt x="524382" y="301815"/>
                  </a:moveTo>
                  <a:lnTo>
                    <a:pt x="524382" y="290093"/>
                  </a:lnTo>
                  <a:lnTo>
                    <a:pt x="503936" y="290093"/>
                  </a:lnTo>
                  <a:lnTo>
                    <a:pt x="503936" y="313537"/>
                  </a:lnTo>
                  <a:lnTo>
                    <a:pt x="524382" y="313537"/>
                  </a:lnTo>
                  <a:lnTo>
                    <a:pt x="524382" y="301815"/>
                  </a:lnTo>
                </a:path>
                <a:path w="718185" h="721359">
                  <a:moveTo>
                    <a:pt x="626999" y="301815"/>
                  </a:moveTo>
                  <a:lnTo>
                    <a:pt x="626999" y="290093"/>
                  </a:lnTo>
                  <a:lnTo>
                    <a:pt x="603503" y="290093"/>
                  </a:lnTo>
                  <a:lnTo>
                    <a:pt x="603503" y="313537"/>
                  </a:lnTo>
                  <a:lnTo>
                    <a:pt x="626999" y="313537"/>
                  </a:lnTo>
                  <a:lnTo>
                    <a:pt x="626999" y="301815"/>
                  </a:lnTo>
                </a:path>
                <a:path w="718185" h="721359">
                  <a:moveTo>
                    <a:pt x="524382" y="401446"/>
                  </a:moveTo>
                  <a:lnTo>
                    <a:pt x="524382" y="392658"/>
                  </a:lnTo>
                  <a:lnTo>
                    <a:pt x="503936" y="392658"/>
                  </a:lnTo>
                  <a:lnTo>
                    <a:pt x="503936" y="416102"/>
                  </a:lnTo>
                  <a:lnTo>
                    <a:pt x="524382" y="416102"/>
                  </a:lnTo>
                  <a:lnTo>
                    <a:pt x="524382" y="401446"/>
                  </a:lnTo>
                </a:path>
                <a:path w="718185" h="721359">
                  <a:moveTo>
                    <a:pt x="626999" y="401446"/>
                  </a:moveTo>
                  <a:lnTo>
                    <a:pt x="626999" y="392658"/>
                  </a:lnTo>
                  <a:lnTo>
                    <a:pt x="603503" y="392658"/>
                  </a:lnTo>
                  <a:lnTo>
                    <a:pt x="603503" y="416102"/>
                  </a:lnTo>
                  <a:lnTo>
                    <a:pt x="626999" y="416102"/>
                  </a:lnTo>
                  <a:lnTo>
                    <a:pt x="626999" y="401446"/>
                  </a:lnTo>
                </a:path>
                <a:path w="718185" h="721359">
                  <a:moveTo>
                    <a:pt x="524382" y="504012"/>
                  </a:moveTo>
                  <a:lnTo>
                    <a:pt x="524382" y="495223"/>
                  </a:lnTo>
                  <a:lnTo>
                    <a:pt x="503936" y="495223"/>
                  </a:lnTo>
                  <a:lnTo>
                    <a:pt x="503936" y="518655"/>
                  </a:lnTo>
                  <a:lnTo>
                    <a:pt x="524382" y="518655"/>
                  </a:lnTo>
                  <a:lnTo>
                    <a:pt x="524382" y="504012"/>
                  </a:lnTo>
                </a:path>
                <a:path w="718185" h="721359">
                  <a:moveTo>
                    <a:pt x="626999" y="504012"/>
                  </a:moveTo>
                  <a:lnTo>
                    <a:pt x="626999" y="495223"/>
                  </a:lnTo>
                  <a:lnTo>
                    <a:pt x="603503" y="495223"/>
                  </a:lnTo>
                  <a:lnTo>
                    <a:pt x="603503" y="518655"/>
                  </a:lnTo>
                  <a:lnTo>
                    <a:pt x="626999" y="518655"/>
                  </a:lnTo>
                  <a:lnTo>
                    <a:pt x="626999" y="504012"/>
                  </a:lnTo>
                </a:path>
                <a:path w="718185" h="721359">
                  <a:moveTo>
                    <a:pt x="524382" y="199262"/>
                  </a:moveTo>
                  <a:lnTo>
                    <a:pt x="524382" y="187540"/>
                  </a:lnTo>
                  <a:lnTo>
                    <a:pt x="503936" y="187540"/>
                  </a:lnTo>
                  <a:lnTo>
                    <a:pt x="503936" y="213906"/>
                  </a:lnTo>
                  <a:lnTo>
                    <a:pt x="524382" y="213906"/>
                  </a:lnTo>
                  <a:lnTo>
                    <a:pt x="524382" y="199262"/>
                  </a:lnTo>
                </a:path>
                <a:path w="718185" h="721359">
                  <a:moveTo>
                    <a:pt x="626999" y="199262"/>
                  </a:moveTo>
                  <a:lnTo>
                    <a:pt x="626999" y="187540"/>
                  </a:lnTo>
                  <a:lnTo>
                    <a:pt x="603503" y="187540"/>
                  </a:lnTo>
                  <a:lnTo>
                    <a:pt x="603503" y="213906"/>
                  </a:lnTo>
                  <a:lnTo>
                    <a:pt x="626999" y="213906"/>
                  </a:lnTo>
                  <a:lnTo>
                    <a:pt x="626999" y="199262"/>
                  </a:lnTo>
                </a:path>
                <a:path w="718185" h="721359">
                  <a:moveTo>
                    <a:pt x="114300" y="304749"/>
                  </a:moveTo>
                  <a:lnTo>
                    <a:pt x="114300" y="293027"/>
                  </a:lnTo>
                  <a:lnTo>
                    <a:pt x="90804" y="293027"/>
                  </a:lnTo>
                  <a:lnTo>
                    <a:pt x="90804" y="316471"/>
                  </a:lnTo>
                  <a:lnTo>
                    <a:pt x="114300" y="316471"/>
                  </a:lnTo>
                  <a:lnTo>
                    <a:pt x="114300" y="304749"/>
                  </a:lnTo>
                </a:path>
                <a:path w="718185" h="721359">
                  <a:moveTo>
                    <a:pt x="216788" y="304749"/>
                  </a:moveTo>
                  <a:lnTo>
                    <a:pt x="216788" y="293027"/>
                  </a:lnTo>
                  <a:lnTo>
                    <a:pt x="193420" y="293027"/>
                  </a:lnTo>
                  <a:lnTo>
                    <a:pt x="193420" y="316471"/>
                  </a:lnTo>
                  <a:lnTo>
                    <a:pt x="216788" y="316471"/>
                  </a:lnTo>
                  <a:lnTo>
                    <a:pt x="216788" y="304749"/>
                  </a:lnTo>
                </a:path>
                <a:path w="718185" h="721359">
                  <a:moveTo>
                    <a:pt x="114300" y="512800"/>
                  </a:moveTo>
                  <a:lnTo>
                    <a:pt x="114300" y="501078"/>
                  </a:lnTo>
                  <a:lnTo>
                    <a:pt x="90804" y="501078"/>
                  </a:lnTo>
                  <a:lnTo>
                    <a:pt x="90804" y="524522"/>
                  </a:lnTo>
                  <a:lnTo>
                    <a:pt x="114300" y="524522"/>
                  </a:lnTo>
                  <a:lnTo>
                    <a:pt x="114300" y="512800"/>
                  </a:lnTo>
                </a:path>
                <a:path w="718185" h="721359">
                  <a:moveTo>
                    <a:pt x="216788" y="512800"/>
                  </a:moveTo>
                  <a:lnTo>
                    <a:pt x="216788" y="501078"/>
                  </a:lnTo>
                  <a:lnTo>
                    <a:pt x="193420" y="501078"/>
                  </a:lnTo>
                  <a:lnTo>
                    <a:pt x="193420" y="524522"/>
                  </a:lnTo>
                  <a:lnTo>
                    <a:pt x="216788" y="524522"/>
                  </a:lnTo>
                  <a:lnTo>
                    <a:pt x="216788" y="512800"/>
                  </a:lnTo>
                </a:path>
                <a:path w="718185" h="721359">
                  <a:moveTo>
                    <a:pt x="114300" y="410235"/>
                  </a:moveTo>
                  <a:lnTo>
                    <a:pt x="114300" y="395592"/>
                  </a:lnTo>
                  <a:lnTo>
                    <a:pt x="90804" y="395592"/>
                  </a:lnTo>
                  <a:lnTo>
                    <a:pt x="90804" y="421957"/>
                  </a:lnTo>
                  <a:lnTo>
                    <a:pt x="114300" y="421957"/>
                  </a:lnTo>
                  <a:lnTo>
                    <a:pt x="114300" y="410235"/>
                  </a:lnTo>
                </a:path>
                <a:path w="718185" h="721359">
                  <a:moveTo>
                    <a:pt x="216788" y="410235"/>
                  </a:moveTo>
                  <a:lnTo>
                    <a:pt x="216788" y="395592"/>
                  </a:lnTo>
                  <a:lnTo>
                    <a:pt x="193420" y="395592"/>
                  </a:lnTo>
                  <a:lnTo>
                    <a:pt x="193420" y="421957"/>
                  </a:lnTo>
                  <a:lnTo>
                    <a:pt x="216788" y="421957"/>
                  </a:lnTo>
                  <a:lnTo>
                    <a:pt x="216788" y="410235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7868" y="2461260"/>
              <a:ext cx="570314" cy="64160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686545" y="3401059"/>
            <a:ext cx="2483485" cy="160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to/from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Internet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dirty="0">
                <a:latin typeface="Segoe UI"/>
                <a:cs typeface="Segoe UI"/>
              </a:rPr>
              <a:t>DDoS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protection</a:t>
            </a:r>
            <a:endParaRPr sz="1400">
              <a:latin typeface="Segoe UI"/>
              <a:cs typeface="Segoe UI"/>
            </a:endParaRPr>
          </a:p>
          <a:p>
            <a:pPr marL="12700" marR="579120">
              <a:lnSpc>
                <a:spcPct val="145700"/>
              </a:lnSpc>
            </a:pPr>
            <a:r>
              <a:rPr sz="1400" spc="-15" dirty="0">
                <a:latin typeface="Segoe UI"/>
                <a:cs typeface="Segoe UI"/>
              </a:rPr>
              <a:t>Web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application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Firewall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400" dirty="0">
                <a:latin typeface="Segoe UI"/>
                <a:cs typeface="Segoe UI"/>
              </a:rPr>
              <a:t>Network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appliances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23033" y="5135117"/>
            <a:ext cx="2729865" cy="128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private</a:t>
            </a:r>
            <a:r>
              <a:rPr sz="1800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traffic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5800"/>
              </a:lnSpc>
              <a:spcBef>
                <a:spcPts val="445"/>
              </a:spcBef>
            </a:pPr>
            <a:r>
              <a:rPr sz="1400" dirty="0">
                <a:latin typeface="Segoe UI"/>
                <a:cs typeface="Segoe UI"/>
              </a:rPr>
              <a:t>Network security </a:t>
            </a:r>
            <a:r>
              <a:rPr sz="1400" spc="-5" dirty="0">
                <a:latin typeface="Segoe UI"/>
                <a:cs typeface="Segoe UI"/>
              </a:rPr>
              <a:t>groups </a:t>
            </a:r>
            <a:r>
              <a:rPr sz="1400" dirty="0">
                <a:latin typeface="Segoe UI"/>
                <a:cs typeface="Segoe UI"/>
              </a:rPr>
              <a:t>(NSGs)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Application </a:t>
            </a:r>
            <a:r>
              <a:rPr sz="1400" dirty="0">
                <a:latin typeface="Segoe UI"/>
                <a:cs typeface="Segoe UI"/>
              </a:rPr>
              <a:t>security </a:t>
            </a:r>
            <a:r>
              <a:rPr sz="1400" spc="-5" dirty="0">
                <a:latin typeface="Segoe UI"/>
                <a:cs typeface="Segoe UI"/>
              </a:rPr>
              <a:t>groups (ASGs)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User-defined</a:t>
            </a:r>
            <a:r>
              <a:rPr sz="1400" spc="-5" dirty="0">
                <a:latin typeface="Segoe UI"/>
                <a:cs typeface="Segoe UI"/>
              </a:rPr>
              <a:t> routes (UDRs)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611611" y="2520695"/>
            <a:ext cx="706120" cy="605155"/>
            <a:chOff x="10611611" y="2520695"/>
            <a:chExt cx="706120" cy="605155"/>
          </a:xfrm>
        </p:grpSpPr>
        <p:sp>
          <p:nvSpPr>
            <p:cNvPr id="40" name="object 40"/>
            <p:cNvSpPr/>
            <p:nvPr/>
          </p:nvSpPr>
          <p:spPr>
            <a:xfrm>
              <a:off x="10788522" y="2684779"/>
              <a:ext cx="351790" cy="431165"/>
            </a:xfrm>
            <a:custGeom>
              <a:avLst/>
              <a:gdLst/>
              <a:ahLst/>
              <a:cxnLst/>
              <a:rect l="l" t="t" r="r" b="b"/>
              <a:pathLst>
                <a:path w="351790" h="431164">
                  <a:moveTo>
                    <a:pt x="302641" y="126619"/>
                  </a:moveTo>
                  <a:lnTo>
                    <a:pt x="292657" y="77634"/>
                  </a:lnTo>
                  <a:lnTo>
                    <a:pt x="265541" y="37353"/>
                  </a:lnTo>
                  <a:lnTo>
                    <a:pt x="225542" y="10050"/>
                  </a:lnTo>
                  <a:lnTo>
                    <a:pt x="176910" y="0"/>
                  </a:lnTo>
                  <a:lnTo>
                    <a:pt x="127402" y="10050"/>
                  </a:lnTo>
                  <a:lnTo>
                    <a:pt x="87455" y="37353"/>
                  </a:lnTo>
                  <a:lnTo>
                    <a:pt x="60771" y="77634"/>
                  </a:lnTo>
                  <a:lnTo>
                    <a:pt x="51053" y="126619"/>
                  </a:lnTo>
                  <a:lnTo>
                    <a:pt x="60771" y="175529"/>
                  </a:lnTo>
                  <a:lnTo>
                    <a:pt x="87455" y="215773"/>
                  </a:lnTo>
                  <a:lnTo>
                    <a:pt x="127402" y="243062"/>
                  </a:lnTo>
                  <a:lnTo>
                    <a:pt x="176910" y="253111"/>
                  </a:lnTo>
                  <a:lnTo>
                    <a:pt x="225542" y="243062"/>
                  </a:lnTo>
                  <a:lnTo>
                    <a:pt x="265541" y="215773"/>
                  </a:lnTo>
                  <a:lnTo>
                    <a:pt x="292657" y="175529"/>
                  </a:lnTo>
                  <a:lnTo>
                    <a:pt x="302641" y="126619"/>
                  </a:lnTo>
                  <a:close/>
                </a:path>
                <a:path w="351790" h="431164">
                  <a:moveTo>
                    <a:pt x="0" y="431038"/>
                  </a:moveTo>
                  <a:lnTo>
                    <a:pt x="6278" y="384353"/>
                  </a:lnTo>
                  <a:lnTo>
                    <a:pt x="24021" y="342335"/>
                  </a:lnTo>
                  <a:lnTo>
                    <a:pt x="51593" y="306689"/>
                  </a:lnTo>
                  <a:lnTo>
                    <a:pt x="87357" y="279117"/>
                  </a:lnTo>
                  <a:lnTo>
                    <a:pt x="129675" y="261325"/>
                  </a:lnTo>
                  <a:lnTo>
                    <a:pt x="176910" y="255016"/>
                  </a:lnTo>
                  <a:lnTo>
                    <a:pt x="223290" y="261325"/>
                  </a:lnTo>
                  <a:lnTo>
                    <a:pt x="265034" y="279117"/>
                  </a:lnTo>
                  <a:lnTo>
                    <a:pt x="300450" y="306689"/>
                  </a:lnTo>
                  <a:lnTo>
                    <a:pt x="327843" y="342335"/>
                  </a:lnTo>
                  <a:lnTo>
                    <a:pt x="345521" y="384353"/>
                  </a:lnTo>
                  <a:lnTo>
                    <a:pt x="351790" y="431038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9352" y="2520695"/>
              <a:ext cx="237871" cy="288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1611" y="2520695"/>
              <a:ext cx="239902" cy="2886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162927" y="3225165"/>
            <a:ext cx="652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Front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3490" y="3225165"/>
            <a:ext cx="589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Mid-tier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66334" y="3225165"/>
            <a:ext cx="607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B</a:t>
            </a:r>
            <a:r>
              <a:rPr sz="1200" dirty="0">
                <a:latin typeface="Segoe UI Semibold"/>
                <a:cs typeface="Segoe UI Semibold"/>
              </a:rPr>
              <a:t>ac</a:t>
            </a:r>
            <a:r>
              <a:rPr sz="1200" spc="-10" dirty="0">
                <a:latin typeface="Segoe UI Semibold"/>
                <a:cs typeface="Segoe UI Semibold"/>
              </a:rPr>
              <a:t>k</a:t>
            </a:r>
            <a:r>
              <a:rPr sz="1200" dirty="0">
                <a:latin typeface="Segoe UI Semibold"/>
                <a:cs typeface="Segoe UI Semibold"/>
              </a:rPr>
              <a:t>End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7" name="object 4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428024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471795" cy="157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37845">
              <a:lnSpc>
                <a:spcPct val="110000"/>
              </a:lnSpc>
              <a:spcBef>
                <a:spcPts val="1015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blocked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firewall.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Firewall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also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manages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257550"/>
            <a:ext cx="4504055" cy="104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Rules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425"/>
              </a:spcBef>
            </a:pP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whitelisted</a:t>
            </a:r>
            <a:r>
              <a:rPr sz="1600" spc="-5" dirty="0">
                <a:latin typeface="Segoe UI"/>
                <a:cs typeface="Segoe UI"/>
              </a:rPr>
              <a:t> IP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addresses.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Allow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0220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0976" y="4554473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Yes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17583" y="3272154"/>
            <a:ext cx="234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egoe UI Semibold"/>
                <a:cs typeface="Segoe UI Semibold"/>
              </a:rPr>
              <a:t>No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7420" y="3428491"/>
            <a:ext cx="18472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Client</a:t>
            </a:r>
            <a:r>
              <a:rPr sz="1200" spc="-15" dirty="0">
                <a:latin typeface="Segoe UI Semibold"/>
                <a:cs typeface="Segoe UI Semibold"/>
              </a:rPr>
              <a:t> </a:t>
            </a:r>
            <a:r>
              <a:rPr sz="1200" dirty="0">
                <a:latin typeface="Segoe UI Semibold"/>
                <a:cs typeface="Segoe UI Semibold"/>
              </a:rPr>
              <a:t>IP</a:t>
            </a:r>
            <a:r>
              <a:rPr sz="1200" spc="-3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address</a:t>
            </a:r>
            <a:r>
              <a:rPr sz="1200" spc="-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in</a:t>
            </a:r>
            <a:r>
              <a:rPr sz="1200" spc="-2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range?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3425" y="2121788"/>
            <a:ext cx="201993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28299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SQL Data </a:t>
            </a:r>
            <a:r>
              <a:rPr sz="1200" spc="-10" dirty="0">
                <a:latin typeface="Segoe UI Semibold"/>
                <a:cs typeface="Segoe UI Semibold"/>
              </a:rPr>
              <a:t>Warehouse </a:t>
            </a:r>
            <a:r>
              <a:rPr sz="1200" spc="-5" dirty="0">
                <a:latin typeface="Segoe UI Semibold"/>
                <a:cs typeface="Segoe UI Semibold"/>
              </a:rPr>
              <a:t>firewall </a:t>
            </a:r>
            <a:r>
              <a:rPr sz="1200" spc="-32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Server-level</a:t>
            </a:r>
            <a:r>
              <a:rPr sz="1200" spc="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firewall</a:t>
            </a:r>
            <a:r>
              <a:rPr sz="1200" spc="-10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rules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4240" y="3436365"/>
            <a:ext cx="1134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 Semibold"/>
                <a:cs typeface="Segoe UI Semibold"/>
              </a:rPr>
              <a:t>Connection</a:t>
            </a:r>
            <a:r>
              <a:rPr sz="1200" spc="-65" dirty="0">
                <a:latin typeface="Segoe UI Semibold"/>
                <a:cs typeface="Segoe UI Semibold"/>
              </a:rPr>
              <a:t> </a:t>
            </a:r>
            <a:r>
              <a:rPr sz="1200" spc="-5" dirty="0">
                <a:latin typeface="Segoe UI Semibold"/>
                <a:cs typeface="Segoe UI Semibold"/>
              </a:rPr>
              <a:t>fails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4764" y="1526285"/>
            <a:ext cx="1125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Microsoft</a:t>
            </a:r>
            <a:r>
              <a:rPr sz="1200" spc="-35" dirty="0">
                <a:latin typeface="Segoe UI Semibold"/>
                <a:cs typeface="Segoe UI Semibold"/>
              </a:rPr>
              <a:t> </a:t>
            </a:r>
            <a:r>
              <a:rPr sz="1200" spc="-10" dirty="0">
                <a:latin typeface="Segoe UI Semibold"/>
                <a:cs typeface="Segoe UI Semibold"/>
              </a:rPr>
              <a:t>Azure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8004" y="1836420"/>
            <a:ext cx="76200" cy="2465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0035" y="1836420"/>
            <a:ext cx="76200" cy="2465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09558" y="1526285"/>
            <a:ext cx="573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 Semibold"/>
                <a:cs typeface="Segoe UI Semibold"/>
              </a:rPr>
              <a:t>Internet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1414" y="5755385"/>
            <a:ext cx="512445" cy="670560"/>
          </a:xfrm>
          <a:custGeom>
            <a:avLst/>
            <a:gdLst/>
            <a:ahLst/>
            <a:cxnLst/>
            <a:rect l="l" t="t" r="r" b="b"/>
            <a:pathLst>
              <a:path w="512445" h="670560">
                <a:moveTo>
                  <a:pt x="512063" y="101206"/>
                </a:moveTo>
                <a:lnTo>
                  <a:pt x="477096" y="152291"/>
                </a:lnTo>
                <a:lnTo>
                  <a:pt x="437054" y="172773"/>
                </a:lnTo>
                <a:lnTo>
                  <a:pt x="385233" y="188597"/>
                </a:lnTo>
                <a:lnTo>
                  <a:pt x="324077" y="198798"/>
                </a:lnTo>
                <a:lnTo>
                  <a:pt x="256031" y="202412"/>
                </a:lnTo>
                <a:lnTo>
                  <a:pt x="187986" y="198798"/>
                </a:lnTo>
                <a:lnTo>
                  <a:pt x="126830" y="188597"/>
                </a:lnTo>
                <a:lnTo>
                  <a:pt x="75009" y="172773"/>
                </a:lnTo>
                <a:lnTo>
                  <a:pt x="34967" y="152291"/>
                </a:lnTo>
                <a:lnTo>
                  <a:pt x="0" y="101206"/>
                </a:lnTo>
                <a:lnTo>
                  <a:pt x="9149" y="74302"/>
                </a:lnTo>
                <a:lnTo>
                  <a:pt x="75009" y="29643"/>
                </a:lnTo>
                <a:lnTo>
                  <a:pt x="126830" y="13818"/>
                </a:lnTo>
                <a:lnTo>
                  <a:pt x="187986" y="3615"/>
                </a:lnTo>
                <a:lnTo>
                  <a:pt x="256031" y="0"/>
                </a:lnTo>
                <a:lnTo>
                  <a:pt x="324077" y="3615"/>
                </a:lnTo>
                <a:lnTo>
                  <a:pt x="385233" y="13818"/>
                </a:lnTo>
                <a:lnTo>
                  <a:pt x="437054" y="29643"/>
                </a:lnTo>
                <a:lnTo>
                  <a:pt x="477096" y="50126"/>
                </a:lnTo>
                <a:lnTo>
                  <a:pt x="512063" y="101206"/>
                </a:lnTo>
                <a:close/>
              </a:path>
              <a:path w="512445" h="670560">
                <a:moveTo>
                  <a:pt x="512063" y="101206"/>
                </a:moveTo>
                <a:lnTo>
                  <a:pt x="512063" y="569353"/>
                </a:lnTo>
                <a:lnTo>
                  <a:pt x="502914" y="596257"/>
                </a:lnTo>
                <a:lnTo>
                  <a:pt x="437054" y="640916"/>
                </a:lnTo>
                <a:lnTo>
                  <a:pt x="385233" y="656741"/>
                </a:lnTo>
                <a:lnTo>
                  <a:pt x="324077" y="666944"/>
                </a:lnTo>
                <a:lnTo>
                  <a:pt x="256031" y="670559"/>
                </a:lnTo>
                <a:lnTo>
                  <a:pt x="187986" y="666944"/>
                </a:lnTo>
                <a:lnTo>
                  <a:pt x="126830" y="656741"/>
                </a:lnTo>
                <a:lnTo>
                  <a:pt x="75009" y="640916"/>
                </a:lnTo>
                <a:lnTo>
                  <a:pt x="34967" y="620433"/>
                </a:lnTo>
                <a:lnTo>
                  <a:pt x="0" y="569353"/>
                </a:lnTo>
                <a:lnTo>
                  <a:pt x="0" y="10120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59269" y="6049771"/>
            <a:ext cx="277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57693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39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39" y="100901"/>
                </a:lnTo>
                <a:close/>
              </a:path>
              <a:path w="510540" h="670560">
                <a:moveTo>
                  <a:pt x="510539" y="100901"/>
                </a:moveTo>
                <a:lnTo>
                  <a:pt x="510539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63739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2450" y="5755385"/>
            <a:ext cx="510540" cy="670560"/>
          </a:xfrm>
          <a:custGeom>
            <a:avLst/>
            <a:gdLst/>
            <a:ahLst/>
            <a:cxnLst/>
            <a:rect l="l" t="t" r="r" b="b"/>
            <a:pathLst>
              <a:path w="510540" h="670560">
                <a:moveTo>
                  <a:pt x="510540" y="100901"/>
                </a:moveTo>
                <a:lnTo>
                  <a:pt x="475685" y="151837"/>
                </a:lnTo>
                <a:lnTo>
                  <a:pt x="435768" y="172261"/>
                </a:lnTo>
                <a:lnTo>
                  <a:pt x="384104" y="188039"/>
                </a:lnTo>
                <a:lnTo>
                  <a:pt x="323126" y="198211"/>
                </a:lnTo>
                <a:lnTo>
                  <a:pt x="255270" y="201815"/>
                </a:lnTo>
                <a:lnTo>
                  <a:pt x="187413" y="198211"/>
                </a:lnTo>
                <a:lnTo>
                  <a:pt x="126435" y="188039"/>
                </a:lnTo>
                <a:lnTo>
                  <a:pt x="74771" y="172261"/>
                </a:lnTo>
                <a:lnTo>
                  <a:pt x="34854" y="151837"/>
                </a:lnTo>
                <a:lnTo>
                  <a:pt x="0" y="100901"/>
                </a:lnTo>
                <a:lnTo>
                  <a:pt x="9119" y="74077"/>
                </a:lnTo>
                <a:lnTo>
                  <a:pt x="74771" y="29552"/>
                </a:lnTo>
                <a:lnTo>
                  <a:pt x="126435" y="13775"/>
                </a:lnTo>
                <a:lnTo>
                  <a:pt x="187413" y="3604"/>
                </a:lnTo>
                <a:lnTo>
                  <a:pt x="255270" y="0"/>
                </a:lnTo>
                <a:lnTo>
                  <a:pt x="323126" y="3604"/>
                </a:lnTo>
                <a:lnTo>
                  <a:pt x="384104" y="13775"/>
                </a:lnTo>
                <a:lnTo>
                  <a:pt x="435768" y="29552"/>
                </a:lnTo>
                <a:lnTo>
                  <a:pt x="475685" y="49974"/>
                </a:lnTo>
                <a:lnTo>
                  <a:pt x="510540" y="100901"/>
                </a:lnTo>
                <a:close/>
              </a:path>
              <a:path w="510540" h="670560">
                <a:moveTo>
                  <a:pt x="510540" y="100901"/>
                </a:moveTo>
                <a:lnTo>
                  <a:pt x="510540" y="569645"/>
                </a:lnTo>
                <a:lnTo>
                  <a:pt x="501420" y="596475"/>
                </a:lnTo>
                <a:lnTo>
                  <a:pt x="435768" y="641005"/>
                </a:lnTo>
                <a:lnTo>
                  <a:pt x="384104" y="656783"/>
                </a:lnTo>
                <a:lnTo>
                  <a:pt x="323126" y="666955"/>
                </a:lnTo>
                <a:lnTo>
                  <a:pt x="255270" y="670559"/>
                </a:lnTo>
                <a:lnTo>
                  <a:pt x="187413" y="666955"/>
                </a:lnTo>
                <a:lnTo>
                  <a:pt x="126435" y="656783"/>
                </a:lnTo>
                <a:lnTo>
                  <a:pt x="74771" y="641005"/>
                </a:lnTo>
                <a:lnTo>
                  <a:pt x="34854" y="620582"/>
                </a:lnTo>
                <a:lnTo>
                  <a:pt x="0" y="569645"/>
                </a:lnTo>
                <a:lnTo>
                  <a:pt x="0" y="10090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79130" y="6049771"/>
            <a:ext cx="297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DB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2866" y="916686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40">
                <a:moveTo>
                  <a:pt x="0" y="255269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69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69"/>
                </a:lnTo>
                <a:close/>
              </a:path>
              <a:path w="510540" h="510540">
                <a:moveTo>
                  <a:pt x="128015" y="255269"/>
                </a:moveTo>
                <a:lnTo>
                  <a:pt x="131395" y="196742"/>
                </a:lnTo>
                <a:lnTo>
                  <a:pt x="141021" y="143013"/>
                </a:lnTo>
                <a:lnTo>
                  <a:pt x="156127" y="95616"/>
                </a:lnTo>
                <a:lnTo>
                  <a:pt x="175948" y="56083"/>
                </a:lnTo>
                <a:lnTo>
                  <a:pt x="199717" y="25947"/>
                </a:lnTo>
                <a:lnTo>
                  <a:pt x="256031" y="0"/>
                </a:lnTo>
                <a:lnTo>
                  <a:pt x="285396" y="6742"/>
                </a:lnTo>
                <a:lnTo>
                  <a:pt x="336115" y="56083"/>
                </a:lnTo>
                <a:lnTo>
                  <a:pt x="355936" y="95616"/>
                </a:lnTo>
                <a:lnTo>
                  <a:pt x="371042" y="143013"/>
                </a:lnTo>
                <a:lnTo>
                  <a:pt x="380668" y="196742"/>
                </a:lnTo>
                <a:lnTo>
                  <a:pt x="384048" y="255269"/>
                </a:lnTo>
                <a:lnTo>
                  <a:pt x="380668" y="313797"/>
                </a:lnTo>
                <a:lnTo>
                  <a:pt x="371042" y="367526"/>
                </a:lnTo>
                <a:lnTo>
                  <a:pt x="355936" y="414923"/>
                </a:lnTo>
                <a:lnTo>
                  <a:pt x="336115" y="454456"/>
                </a:lnTo>
                <a:lnTo>
                  <a:pt x="312346" y="484592"/>
                </a:lnTo>
                <a:lnTo>
                  <a:pt x="256031" y="510539"/>
                </a:lnTo>
                <a:lnTo>
                  <a:pt x="226667" y="503797"/>
                </a:lnTo>
                <a:lnTo>
                  <a:pt x="175948" y="454456"/>
                </a:lnTo>
                <a:lnTo>
                  <a:pt x="156127" y="414923"/>
                </a:lnTo>
                <a:lnTo>
                  <a:pt x="141021" y="367526"/>
                </a:lnTo>
                <a:lnTo>
                  <a:pt x="131395" y="313797"/>
                </a:lnTo>
                <a:lnTo>
                  <a:pt x="128015" y="255269"/>
                </a:lnTo>
                <a:close/>
              </a:path>
              <a:path w="510540" h="510540">
                <a:moveTo>
                  <a:pt x="0" y="254508"/>
                </a:moveTo>
                <a:lnTo>
                  <a:pt x="510158" y="254508"/>
                </a:lnTo>
              </a:path>
              <a:path w="510540" h="510540">
                <a:moveTo>
                  <a:pt x="30479" y="381000"/>
                </a:moveTo>
                <a:lnTo>
                  <a:pt x="479932" y="381000"/>
                </a:lnTo>
              </a:path>
              <a:path w="510540" h="510540">
                <a:moveTo>
                  <a:pt x="30479" y="128015"/>
                </a:moveTo>
                <a:lnTo>
                  <a:pt x="479932" y="128015"/>
                </a:lnTo>
              </a:path>
              <a:path w="510540" h="510540">
                <a:moveTo>
                  <a:pt x="256031" y="510159"/>
                </a:moveTo>
                <a:lnTo>
                  <a:pt x="256031" y="0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417307" y="2183892"/>
            <a:ext cx="649605" cy="596265"/>
            <a:chOff x="7417307" y="2183892"/>
            <a:chExt cx="649605" cy="596265"/>
          </a:xfrm>
        </p:grpSpPr>
        <p:sp>
          <p:nvSpPr>
            <p:cNvPr id="22" name="object 22"/>
            <p:cNvSpPr/>
            <p:nvPr/>
          </p:nvSpPr>
          <p:spPr>
            <a:xfrm>
              <a:off x="7427213" y="2193798"/>
              <a:ext cx="571500" cy="533400"/>
            </a:xfrm>
            <a:custGeom>
              <a:avLst/>
              <a:gdLst/>
              <a:ahLst/>
              <a:cxnLst/>
              <a:rect l="l" t="t" r="r" b="b"/>
              <a:pathLst>
                <a:path w="571500" h="533400">
                  <a:moveTo>
                    <a:pt x="150875" y="158496"/>
                  </a:moveTo>
                  <a:lnTo>
                    <a:pt x="420624" y="158496"/>
                  </a:lnTo>
                  <a:lnTo>
                    <a:pt x="420624" y="0"/>
                  </a:lnTo>
                  <a:lnTo>
                    <a:pt x="150875" y="0"/>
                  </a:lnTo>
                  <a:lnTo>
                    <a:pt x="150875" y="158496"/>
                  </a:lnTo>
                  <a:close/>
                </a:path>
                <a:path w="571500" h="533400">
                  <a:moveTo>
                    <a:pt x="150875" y="533400"/>
                  </a:moveTo>
                  <a:lnTo>
                    <a:pt x="420624" y="533400"/>
                  </a:lnTo>
                  <a:lnTo>
                    <a:pt x="420624" y="374903"/>
                  </a:lnTo>
                  <a:lnTo>
                    <a:pt x="150875" y="374903"/>
                  </a:lnTo>
                  <a:lnTo>
                    <a:pt x="150875" y="533400"/>
                  </a:lnTo>
                  <a:close/>
                </a:path>
                <a:path w="571500" h="533400">
                  <a:moveTo>
                    <a:pt x="0" y="345948"/>
                  </a:moveTo>
                  <a:lnTo>
                    <a:pt x="268224" y="345948"/>
                  </a:lnTo>
                  <a:lnTo>
                    <a:pt x="268224" y="187451"/>
                  </a:lnTo>
                  <a:lnTo>
                    <a:pt x="0" y="187451"/>
                  </a:lnTo>
                  <a:lnTo>
                    <a:pt x="0" y="345948"/>
                  </a:lnTo>
                  <a:close/>
                </a:path>
                <a:path w="571500" h="533400">
                  <a:moveTo>
                    <a:pt x="303275" y="345948"/>
                  </a:moveTo>
                  <a:lnTo>
                    <a:pt x="571500" y="345948"/>
                  </a:lnTo>
                  <a:lnTo>
                    <a:pt x="571500" y="187451"/>
                  </a:lnTo>
                  <a:lnTo>
                    <a:pt x="303275" y="187451"/>
                  </a:lnTo>
                  <a:lnTo>
                    <a:pt x="303275" y="345948"/>
                  </a:lnTo>
                  <a:close/>
                </a:path>
                <a:path w="571500" h="533400">
                  <a:moveTo>
                    <a:pt x="452627" y="158496"/>
                  </a:moveTo>
                  <a:lnTo>
                    <a:pt x="569976" y="158496"/>
                  </a:lnTo>
                  <a:lnTo>
                    <a:pt x="569976" y="0"/>
                  </a:lnTo>
                  <a:lnTo>
                    <a:pt x="452627" y="0"/>
                  </a:lnTo>
                  <a:lnTo>
                    <a:pt x="452627" y="158496"/>
                  </a:lnTo>
                  <a:close/>
                </a:path>
                <a:path w="571500" h="533400">
                  <a:moveTo>
                    <a:pt x="0" y="158496"/>
                  </a:moveTo>
                  <a:lnTo>
                    <a:pt x="117348" y="158496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158496"/>
                  </a:lnTo>
                  <a:close/>
                </a:path>
                <a:path w="571500" h="533400">
                  <a:moveTo>
                    <a:pt x="0" y="533400"/>
                  </a:moveTo>
                  <a:lnTo>
                    <a:pt x="117348" y="533400"/>
                  </a:lnTo>
                  <a:lnTo>
                    <a:pt x="117348" y="374903"/>
                  </a:lnTo>
                  <a:lnTo>
                    <a:pt x="0" y="374903"/>
                  </a:lnTo>
                  <a:lnTo>
                    <a:pt x="0" y="533400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96869" y="0"/>
                  </a:move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23485" y="2430018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19297" y="174625"/>
                  </a:moveTo>
                  <a:lnTo>
                    <a:pt x="214471" y="198048"/>
                  </a:lnTo>
                  <a:lnTo>
                    <a:pt x="201548" y="214757"/>
                  </a:lnTo>
                  <a:lnTo>
                    <a:pt x="184578" y="222702"/>
                  </a:lnTo>
                  <a:lnTo>
                    <a:pt x="167608" y="219837"/>
                  </a:lnTo>
                  <a:lnTo>
                    <a:pt x="152142" y="209962"/>
                  </a:lnTo>
                  <a:lnTo>
                    <a:pt x="143414" y="194945"/>
                  </a:lnTo>
                  <a:lnTo>
                    <a:pt x="142497" y="176974"/>
                  </a:lnTo>
                  <a:lnTo>
                    <a:pt x="150463" y="158242"/>
                  </a:lnTo>
                  <a:lnTo>
                    <a:pt x="167342" y="115978"/>
                  </a:lnTo>
                  <a:lnTo>
                    <a:pt x="162051" y="70453"/>
                  </a:lnTo>
                  <a:lnTo>
                    <a:pt x="137568" y="29261"/>
                  </a:lnTo>
                  <a:lnTo>
                    <a:pt x="96869" y="0"/>
                  </a:lnTo>
                  <a:lnTo>
                    <a:pt x="106372" y="39663"/>
                  </a:lnTo>
                  <a:lnTo>
                    <a:pt x="96980" y="75279"/>
                  </a:lnTo>
                  <a:lnTo>
                    <a:pt x="77277" y="104655"/>
                  </a:lnTo>
                  <a:lnTo>
                    <a:pt x="55848" y="125603"/>
                  </a:lnTo>
                  <a:lnTo>
                    <a:pt x="38498" y="141273"/>
                  </a:lnTo>
                  <a:lnTo>
                    <a:pt x="24590" y="156384"/>
                  </a:lnTo>
                  <a:lnTo>
                    <a:pt x="14468" y="169947"/>
                  </a:lnTo>
                  <a:lnTo>
                    <a:pt x="8477" y="180975"/>
                  </a:lnTo>
                  <a:lnTo>
                    <a:pt x="0" y="226431"/>
                  </a:lnTo>
                  <a:lnTo>
                    <a:pt x="8477" y="266969"/>
                  </a:lnTo>
                  <a:lnTo>
                    <a:pt x="26765" y="298578"/>
                  </a:lnTo>
                  <a:lnTo>
                    <a:pt x="47720" y="317246"/>
                  </a:lnTo>
                  <a:lnTo>
                    <a:pt x="39806" y="292913"/>
                  </a:lnTo>
                  <a:lnTo>
                    <a:pt x="37655" y="262128"/>
                  </a:lnTo>
                  <a:lnTo>
                    <a:pt x="46505" y="227341"/>
                  </a:lnTo>
                  <a:lnTo>
                    <a:pt x="71596" y="191008"/>
                  </a:lnTo>
                  <a:lnTo>
                    <a:pt x="69986" y="199594"/>
                  </a:lnTo>
                  <a:lnTo>
                    <a:pt x="68627" y="221122"/>
                  </a:lnTo>
                  <a:lnTo>
                    <a:pt x="72721" y="249247"/>
                  </a:lnTo>
                  <a:lnTo>
                    <a:pt x="87471" y="277622"/>
                  </a:lnTo>
                  <a:lnTo>
                    <a:pt x="104211" y="302454"/>
                  </a:lnTo>
                  <a:lnTo>
                    <a:pt x="112807" y="322167"/>
                  </a:lnTo>
                  <a:lnTo>
                    <a:pt x="115974" y="335164"/>
                  </a:lnTo>
                  <a:lnTo>
                    <a:pt x="116427" y="339852"/>
                  </a:lnTo>
                  <a:lnTo>
                    <a:pt x="149804" y="334928"/>
                  </a:lnTo>
                  <a:lnTo>
                    <a:pt x="205652" y="298221"/>
                  </a:lnTo>
                  <a:lnTo>
                    <a:pt x="230923" y="245633"/>
                  </a:lnTo>
                  <a:lnTo>
                    <a:pt x="233092" y="220472"/>
                  </a:lnTo>
                  <a:lnTo>
                    <a:pt x="229475" y="195786"/>
                  </a:lnTo>
                  <a:lnTo>
                    <a:pt x="219297" y="174625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673340" y="3846576"/>
            <a:ext cx="76200" cy="1651000"/>
          </a:xfrm>
          <a:custGeom>
            <a:avLst/>
            <a:gdLst/>
            <a:ahLst/>
            <a:cxnLst/>
            <a:rect l="l" t="t" r="r" b="b"/>
            <a:pathLst>
              <a:path w="76200" h="1651000">
                <a:moveTo>
                  <a:pt x="31750" y="1574546"/>
                </a:moveTo>
                <a:lnTo>
                  <a:pt x="0" y="1574546"/>
                </a:lnTo>
                <a:lnTo>
                  <a:pt x="38100" y="1650746"/>
                </a:lnTo>
                <a:lnTo>
                  <a:pt x="69850" y="1587246"/>
                </a:lnTo>
                <a:lnTo>
                  <a:pt x="31750" y="1587246"/>
                </a:lnTo>
                <a:lnTo>
                  <a:pt x="31750" y="1574546"/>
                </a:lnTo>
                <a:close/>
              </a:path>
              <a:path w="76200" h="1651000">
                <a:moveTo>
                  <a:pt x="44450" y="0"/>
                </a:moveTo>
                <a:lnTo>
                  <a:pt x="31750" y="0"/>
                </a:lnTo>
                <a:lnTo>
                  <a:pt x="31750" y="1587246"/>
                </a:lnTo>
                <a:lnTo>
                  <a:pt x="44450" y="1587246"/>
                </a:lnTo>
                <a:lnTo>
                  <a:pt x="44450" y="0"/>
                </a:lnTo>
                <a:close/>
              </a:path>
              <a:path w="76200" h="1651000">
                <a:moveTo>
                  <a:pt x="76200" y="1574546"/>
                </a:moveTo>
                <a:lnTo>
                  <a:pt x="44450" y="1574546"/>
                </a:lnTo>
                <a:lnTo>
                  <a:pt x="44450" y="1587246"/>
                </a:lnTo>
                <a:lnTo>
                  <a:pt x="69850" y="1587246"/>
                </a:lnTo>
                <a:lnTo>
                  <a:pt x="76200" y="157454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83673" y="927957"/>
            <a:ext cx="756285" cy="478155"/>
          </a:xfrm>
          <a:custGeom>
            <a:avLst/>
            <a:gdLst/>
            <a:ahLst/>
            <a:cxnLst/>
            <a:rect l="l" t="t" r="r" b="b"/>
            <a:pathLst>
              <a:path w="756284" h="478155">
                <a:moveTo>
                  <a:pt x="452881" y="1809"/>
                </a:moveTo>
                <a:lnTo>
                  <a:pt x="495930" y="13040"/>
                </a:lnTo>
                <a:lnTo>
                  <a:pt x="535638" y="32025"/>
                </a:lnTo>
                <a:lnTo>
                  <a:pt x="571012" y="57711"/>
                </a:lnTo>
                <a:lnTo>
                  <a:pt x="601059" y="89042"/>
                </a:lnTo>
                <a:lnTo>
                  <a:pt x="624783" y="124963"/>
                </a:lnTo>
                <a:lnTo>
                  <a:pt x="641191" y="164419"/>
                </a:lnTo>
                <a:lnTo>
                  <a:pt x="649288" y="206354"/>
                </a:lnTo>
                <a:lnTo>
                  <a:pt x="648080" y="249713"/>
                </a:lnTo>
                <a:lnTo>
                  <a:pt x="700914" y="267670"/>
                </a:lnTo>
                <a:lnTo>
                  <a:pt x="733948" y="298116"/>
                </a:lnTo>
                <a:lnTo>
                  <a:pt x="751004" y="332777"/>
                </a:lnTo>
                <a:lnTo>
                  <a:pt x="755903" y="363378"/>
                </a:lnTo>
                <a:lnTo>
                  <a:pt x="748879" y="400405"/>
                </a:lnTo>
                <a:lnTo>
                  <a:pt x="727614" y="437753"/>
                </a:lnTo>
                <a:lnTo>
                  <a:pt x="692396" y="466552"/>
                </a:lnTo>
                <a:lnTo>
                  <a:pt x="643508" y="477932"/>
                </a:lnTo>
                <a:lnTo>
                  <a:pt x="163956" y="477932"/>
                </a:lnTo>
                <a:lnTo>
                  <a:pt x="118077" y="470853"/>
                </a:lnTo>
                <a:lnTo>
                  <a:pt x="78523" y="451991"/>
                </a:lnTo>
                <a:lnTo>
                  <a:pt x="46116" y="423957"/>
                </a:lnTo>
                <a:lnTo>
                  <a:pt x="21679" y="389362"/>
                </a:lnTo>
                <a:lnTo>
                  <a:pt x="6033" y="350815"/>
                </a:lnTo>
                <a:lnTo>
                  <a:pt x="0" y="310927"/>
                </a:lnTo>
                <a:lnTo>
                  <a:pt x="3825" y="274806"/>
                </a:lnTo>
                <a:lnTo>
                  <a:pt x="16779" y="236950"/>
                </a:lnTo>
                <a:lnTo>
                  <a:pt x="38628" y="201066"/>
                </a:lnTo>
                <a:lnTo>
                  <a:pt x="69139" y="170863"/>
                </a:lnTo>
                <a:lnTo>
                  <a:pt x="108079" y="150048"/>
                </a:lnTo>
                <a:lnTo>
                  <a:pt x="155214" y="142330"/>
                </a:lnTo>
                <a:lnTo>
                  <a:pt x="210311" y="151415"/>
                </a:lnTo>
                <a:lnTo>
                  <a:pt x="225135" y="115203"/>
                </a:lnTo>
                <a:lnTo>
                  <a:pt x="248715" y="81157"/>
                </a:lnTo>
                <a:lnTo>
                  <a:pt x="279765" y="50945"/>
                </a:lnTo>
                <a:lnTo>
                  <a:pt x="316994" y="26236"/>
                </a:lnTo>
                <a:lnTo>
                  <a:pt x="359116" y="8698"/>
                </a:lnTo>
                <a:lnTo>
                  <a:pt x="404841" y="0"/>
                </a:lnTo>
                <a:lnTo>
                  <a:pt x="452881" y="1809"/>
                </a:lnTo>
                <a:close/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3000" y="3505200"/>
            <a:ext cx="949960" cy="76200"/>
          </a:xfrm>
          <a:custGeom>
            <a:avLst/>
            <a:gdLst/>
            <a:ahLst/>
            <a:cxnLst/>
            <a:rect l="l" t="t" r="r" b="b"/>
            <a:pathLst>
              <a:path w="949959" h="76200">
                <a:moveTo>
                  <a:pt x="873378" y="0"/>
                </a:moveTo>
                <a:lnTo>
                  <a:pt x="873378" y="76200"/>
                </a:lnTo>
                <a:lnTo>
                  <a:pt x="936878" y="44450"/>
                </a:lnTo>
                <a:lnTo>
                  <a:pt x="886078" y="44450"/>
                </a:lnTo>
                <a:lnTo>
                  <a:pt x="886078" y="31750"/>
                </a:lnTo>
                <a:lnTo>
                  <a:pt x="936878" y="31750"/>
                </a:lnTo>
                <a:lnTo>
                  <a:pt x="873378" y="0"/>
                </a:lnTo>
                <a:close/>
              </a:path>
              <a:path w="949959" h="76200">
                <a:moveTo>
                  <a:pt x="8733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73378" y="44450"/>
                </a:lnTo>
                <a:lnTo>
                  <a:pt x="873378" y="31750"/>
                </a:lnTo>
                <a:close/>
              </a:path>
              <a:path w="949959" h="76200">
                <a:moveTo>
                  <a:pt x="936878" y="31750"/>
                </a:moveTo>
                <a:lnTo>
                  <a:pt x="886078" y="31750"/>
                </a:lnTo>
                <a:lnTo>
                  <a:pt x="886078" y="44450"/>
                </a:lnTo>
                <a:lnTo>
                  <a:pt x="936878" y="44450"/>
                </a:lnTo>
                <a:lnTo>
                  <a:pt x="949578" y="38100"/>
                </a:lnTo>
                <a:lnTo>
                  <a:pt x="936878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68768" y="2848355"/>
            <a:ext cx="76200" cy="468630"/>
          </a:xfrm>
          <a:custGeom>
            <a:avLst/>
            <a:gdLst/>
            <a:ahLst/>
            <a:cxnLst/>
            <a:rect l="l" t="t" r="r" b="b"/>
            <a:pathLst>
              <a:path w="76200" h="468629">
                <a:moveTo>
                  <a:pt x="31750" y="392176"/>
                </a:moveTo>
                <a:lnTo>
                  <a:pt x="0" y="392176"/>
                </a:lnTo>
                <a:lnTo>
                  <a:pt x="38100" y="468376"/>
                </a:lnTo>
                <a:lnTo>
                  <a:pt x="69850" y="404876"/>
                </a:lnTo>
                <a:lnTo>
                  <a:pt x="31750" y="404876"/>
                </a:lnTo>
                <a:lnTo>
                  <a:pt x="31750" y="392176"/>
                </a:lnTo>
                <a:close/>
              </a:path>
              <a:path w="76200" h="468629">
                <a:moveTo>
                  <a:pt x="44450" y="0"/>
                </a:moveTo>
                <a:lnTo>
                  <a:pt x="31750" y="0"/>
                </a:lnTo>
                <a:lnTo>
                  <a:pt x="31750" y="404876"/>
                </a:lnTo>
                <a:lnTo>
                  <a:pt x="44450" y="404876"/>
                </a:lnTo>
                <a:lnTo>
                  <a:pt x="44450" y="0"/>
                </a:lnTo>
                <a:close/>
              </a:path>
              <a:path w="76200" h="468629">
                <a:moveTo>
                  <a:pt x="76200" y="392176"/>
                </a:moveTo>
                <a:lnTo>
                  <a:pt x="44450" y="392176"/>
                </a:lnTo>
                <a:lnTo>
                  <a:pt x="44450" y="404876"/>
                </a:lnTo>
                <a:lnTo>
                  <a:pt x="69850" y="404876"/>
                </a:lnTo>
                <a:lnTo>
                  <a:pt x="76200" y="392176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0" name="object 30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4029075" cy="207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101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By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default,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blocks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external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connections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port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1433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3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5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&gt; </a:t>
            </a:r>
            <a:r>
              <a:rPr sz="1600" spc="-10" dirty="0">
                <a:latin typeface="Segoe UI"/>
                <a:cs typeface="Segoe UI"/>
              </a:rPr>
              <a:t>Firewalls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virtual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3296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54801" y="1272801"/>
            <a:ext cx="7051675" cy="5028565"/>
            <a:chOff x="4854801" y="1272801"/>
            <a:chExt cx="7051675" cy="5028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4801" y="1272801"/>
              <a:ext cx="7051333" cy="5028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2164" y="2225040"/>
              <a:ext cx="6553200" cy="31333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20429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078865"/>
            <a:ext cx="5257165" cy="404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sz="1800" spc="-5" dirty="0">
                <a:latin typeface="Segoe UI Semibold"/>
                <a:cs typeface="Segoe UI Semibold"/>
              </a:rPr>
              <a:t>Managing firewall rules through </a:t>
            </a:r>
            <a:r>
              <a:rPr sz="1800" dirty="0">
                <a:latin typeface="Segoe UI Semibold"/>
                <a:cs typeface="Segoe UI Semibold"/>
              </a:rPr>
              <a:t>REST API must </a:t>
            </a:r>
            <a:r>
              <a:rPr sz="1800" spc="-5" dirty="0">
                <a:latin typeface="Segoe UI Semibold"/>
                <a:cs typeface="Segoe UI Semibold"/>
              </a:rPr>
              <a:t>be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authenticated.</a:t>
            </a:r>
            <a:endParaRPr sz="1800">
              <a:latin typeface="Segoe UI Semibold"/>
              <a:cs typeface="Segoe UI Semibold"/>
            </a:endParaRPr>
          </a:p>
          <a:p>
            <a:pPr marL="12700" marR="1327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see</a:t>
            </a:r>
            <a:r>
              <a:rPr sz="1600" spc="-5" dirty="0">
                <a:latin typeface="Segoe UI"/>
                <a:cs typeface="Segoe UI"/>
              </a:rPr>
              <a:t> Authenticating </a:t>
            </a:r>
            <a:r>
              <a:rPr sz="1600" spc="5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Requests.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can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be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created,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updated,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or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deleted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using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 API.</a:t>
            </a:r>
            <a:endParaRPr sz="1800">
              <a:latin typeface="Segoe UI Semibold"/>
              <a:cs typeface="Segoe UI Semibold"/>
            </a:endParaRPr>
          </a:p>
          <a:p>
            <a:pPr marL="12700" marR="426720">
              <a:lnSpc>
                <a:spcPct val="110000"/>
              </a:lnSpc>
              <a:spcBef>
                <a:spcPts val="120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create</a:t>
            </a:r>
            <a:r>
              <a:rPr sz="1800" dirty="0">
                <a:latin typeface="Segoe UI Semibold"/>
                <a:cs typeface="Segoe UI Semibold"/>
              </a:rPr>
              <a:t> or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update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 </a:t>
            </a:r>
            <a:r>
              <a:rPr sz="1800" spc="-480" dirty="0">
                <a:latin typeface="Segoe UI Semibold"/>
                <a:cs typeface="Segoe UI Semibold"/>
              </a:rPr>
              <a:t>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3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PUT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remove</a:t>
            </a:r>
            <a:r>
              <a:rPr sz="1800" spc="-10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an</a:t>
            </a:r>
            <a:r>
              <a:rPr sz="1800" spc="-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existing</a:t>
            </a:r>
            <a:r>
              <a:rPr sz="1800" spc="15" dirty="0">
                <a:latin typeface="Segoe UI Semibold"/>
                <a:cs typeface="Segoe UI Semibold"/>
              </a:rPr>
              <a:t> </a:t>
            </a:r>
            <a:r>
              <a:rPr sz="1800" dirty="0">
                <a:latin typeface="Segoe UI Semibold"/>
                <a:cs typeface="Segoe UI Semibold"/>
              </a:rPr>
              <a:t>server-level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rule,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-5" dirty="0">
                <a:latin typeface="Segoe UI Semibold"/>
                <a:cs typeface="Segoe UI Semibold"/>
              </a:rPr>
              <a:t> the</a:t>
            </a:r>
            <a:r>
              <a:rPr sz="1800" spc="25" dirty="0"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DELETE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method.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spc="-90" dirty="0">
                <a:latin typeface="Segoe UI Semibold"/>
                <a:cs typeface="Segoe UI Semibold"/>
              </a:rPr>
              <a:t>To</a:t>
            </a:r>
            <a:r>
              <a:rPr sz="1800" spc="-5" dirty="0">
                <a:latin typeface="Segoe UI Semibold"/>
                <a:cs typeface="Segoe UI Semibold"/>
              </a:rPr>
              <a:t> list</a:t>
            </a:r>
            <a:r>
              <a:rPr sz="1800" spc="2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firewall</a:t>
            </a:r>
            <a:r>
              <a:rPr sz="1800" spc="10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rules, </a:t>
            </a:r>
            <a:r>
              <a:rPr sz="1800" spc="-10" dirty="0">
                <a:latin typeface="Segoe UI Semibold"/>
                <a:cs typeface="Segoe UI Semibold"/>
              </a:rPr>
              <a:t>execute</a:t>
            </a:r>
            <a:r>
              <a:rPr sz="1800" spc="5" dirty="0">
                <a:latin typeface="Segoe UI Semibold"/>
                <a:cs typeface="Segoe UI Semibold"/>
              </a:rPr>
              <a:t> </a:t>
            </a:r>
            <a:r>
              <a:rPr sz="1800" spc="-5" dirty="0">
                <a:latin typeface="Segoe UI Semibold"/>
                <a:cs typeface="Segoe UI Semibold"/>
              </a:rPr>
              <a:t>the</a:t>
            </a:r>
            <a:r>
              <a:rPr sz="1800" spc="40" dirty="0">
                <a:latin typeface="Segoe UI Semibold"/>
                <a:cs typeface="Segoe UI Semibold"/>
              </a:rPr>
              <a:t> </a:t>
            </a:r>
            <a:r>
              <a:rPr sz="18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GET.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75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5415" y="1427988"/>
            <a:ext cx="5927090" cy="5140960"/>
          </a:xfrm>
          <a:custGeom>
            <a:avLst/>
            <a:gdLst/>
            <a:ahLst/>
            <a:cxnLst/>
            <a:rect l="l" t="t" r="r" b="b"/>
            <a:pathLst>
              <a:path w="5927090" h="5140959">
                <a:moveTo>
                  <a:pt x="0" y="5140452"/>
                </a:moveTo>
                <a:lnTo>
                  <a:pt x="5926836" y="5140452"/>
                </a:lnTo>
                <a:lnTo>
                  <a:pt x="5926836" y="0"/>
                </a:lnTo>
                <a:lnTo>
                  <a:pt x="0" y="0"/>
                </a:lnTo>
                <a:lnTo>
                  <a:pt x="0" y="5140452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9654" y="1496949"/>
            <a:ext cx="5632450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PUT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}?api-version=2014-04-01REQUEST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BODY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 marR="2462530" indent="-1968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"properties":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"startIpAddress":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"0.0.0.3",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"endIpAddress": "0.0.0.3"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DELETE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GET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https://management.azure.com/subscriptions/{subscriptionI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d}/resourceGroups/{resourceGroupName}/providers/Microsoft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.Sql/servers/{serverName}/firewallRules/{firewallRuleName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}?api-version=2014-04-01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72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Windows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PowerShell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cmdlets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8200" y="1558671"/>
            <a:ext cx="3533775" cy="181610"/>
            <a:chOff x="438200" y="1558671"/>
            <a:chExt cx="3533775" cy="181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200" y="1570355"/>
              <a:ext cx="318604" cy="131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1637690"/>
              <a:ext cx="59184" cy="162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1558671"/>
              <a:ext cx="3099498" cy="18160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2955" y="1903095"/>
            <a:ext cx="3539490" cy="181610"/>
            <a:chOff x="432955" y="1903095"/>
            <a:chExt cx="3539490" cy="1816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5" y="1913001"/>
              <a:ext cx="311873" cy="1328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07" y="1982114"/>
              <a:ext cx="59184" cy="162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426" y="1903095"/>
              <a:ext cx="3099498" cy="1816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37413" y="2247519"/>
            <a:ext cx="3535045" cy="181610"/>
            <a:chOff x="437413" y="2247519"/>
            <a:chExt cx="3535045" cy="1816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13" y="2257425"/>
              <a:ext cx="307416" cy="1328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07" y="2326538"/>
              <a:ext cx="59184" cy="162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426" y="2247519"/>
              <a:ext cx="3099498" cy="1816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3715" y="2594228"/>
            <a:ext cx="134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Transact</a:t>
            </a:r>
            <a:r>
              <a:rPr sz="1800" spc="-9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80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4436" y="3046095"/>
            <a:ext cx="2193988" cy="1816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4436" y="3466719"/>
            <a:ext cx="2527744" cy="18160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2861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ll/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95415" y="1700783"/>
            <a:ext cx="5927090" cy="298577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6685" marR="183705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Consolas"/>
                <a:cs typeface="Consolas"/>
              </a:rPr>
              <a:t># PS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 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PS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C:\&gt;</a:t>
            </a:r>
            <a:r>
              <a:rPr sz="1400" spc="3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New-AzureRmSqlServerFirewallRule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-ResourceGroupName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"myResourceGroup"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-ServerName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$servername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`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-FirewallRuleName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"AllowSome"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-StartIpAddress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"0.0.0.0"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-EndIpAddress "0.0.0.0“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46685" marR="1541145">
              <a:lnSpc>
                <a:spcPct val="100000"/>
              </a:lnSpc>
            </a:pPr>
            <a:r>
              <a:rPr sz="1400" spc="-5" dirty="0">
                <a:latin typeface="Consolas"/>
                <a:cs typeface="Consolas"/>
              </a:rPr>
              <a:t>--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T-SQL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Allow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external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IP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access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to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SQL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DW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EXECUTE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sp_set_firewall_rule</a:t>
            </a:r>
            <a:endParaRPr sz="1400">
              <a:latin typeface="Consolas"/>
              <a:cs typeface="Consolas"/>
            </a:endParaRPr>
          </a:p>
          <a:p>
            <a:pPr marL="1061085" marR="151257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@name = </a:t>
            </a:r>
            <a:r>
              <a:rPr sz="1400" spc="5" dirty="0">
                <a:latin typeface="Consolas"/>
                <a:cs typeface="Consolas"/>
              </a:rPr>
              <a:t>N'ContosoFirewallRule’, 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@start_ip_address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'192.168.1.1’,</a:t>
            </a:r>
            <a:endParaRPr sz="1400">
              <a:latin typeface="Consolas"/>
              <a:cs typeface="Consolas"/>
            </a:endParaRPr>
          </a:p>
          <a:p>
            <a:pPr marL="1061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@end_ip_address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'192.168.1.10'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649" y="89281"/>
              <a:ext cx="318905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80" y="0"/>
            <a:ext cx="8627364" cy="63398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1574" y="6540500"/>
            <a:ext cx="5495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F7B0F"/>
                </a:solidFill>
                <a:uFill>
                  <a:solidFill>
                    <a:srgbClr val="0F7B0F"/>
                  </a:solidFill>
                </a:uFill>
                <a:latin typeface="Calibri"/>
                <a:cs typeface="Calibri"/>
                <a:hlinkClick r:id="rId3"/>
              </a:rPr>
              <a:t>https://microsoft.sharepoint.com/sites/Infopedia/pages/docset-viewer.aspx?did=G01KC-2-4992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9520" y="6543547"/>
            <a:ext cx="1767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F7B0F"/>
                </a:solidFill>
                <a:uFill>
                  <a:solidFill>
                    <a:srgbClr val="0F7B0F"/>
                  </a:solidFill>
                </a:uFill>
                <a:latin typeface="Segoe UI"/>
                <a:cs typeface="Segoe UI"/>
                <a:hlinkClick r:id="rId4"/>
              </a:rPr>
              <a:t>https://admin.cloudlabs.ai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4843780" cy="30568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Configure</a:t>
            </a:r>
            <a:r>
              <a:rPr sz="1800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with</a:t>
            </a:r>
            <a:r>
              <a:rPr sz="18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the</a:t>
            </a:r>
            <a:r>
              <a:rPr sz="1800" spc="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following</a:t>
            </a:r>
            <a:r>
              <a:rPr sz="1800" spc="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Resource: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Segoe UI Semibold"/>
                <a:cs typeface="Segoe UI Semibold"/>
              </a:rPr>
              <a:t>Server</a:t>
            </a:r>
            <a:r>
              <a:rPr sz="1600" spc="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name &gt;</a:t>
            </a:r>
            <a:r>
              <a:rPr sz="1600" spc="-1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Firewalls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and</a:t>
            </a:r>
            <a:r>
              <a:rPr sz="1600" dirty="0">
                <a:latin typeface="Segoe UI Semibold"/>
                <a:cs typeface="Segoe UI Semibold"/>
              </a:rPr>
              <a:t> virtual</a:t>
            </a:r>
            <a:r>
              <a:rPr sz="1600" spc="-10" dirty="0">
                <a:latin typeface="Segoe UI Semibold"/>
                <a:cs typeface="Segoe UI Semibold"/>
              </a:rPr>
              <a:t> networks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latin typeface="Segoe UI"/>
                <a:cs typeface="Segoe UI"/>
              </a:rPr>
              <a:t>REST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 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PowerShell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alternatives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Note: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default, VMs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subnets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cannot</a:t>
            </a:r>
            <a:r>
              <a:rPr sz="1600" spc="-10" dirty="0">
                <a:latin typeface="Segoe UI"/>
                <a:cs typeface="Segoe UI"/>
              </a:rPr>
              <a:t> communicate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Warehouse.</a:t>
            </a:r>
            <a:endParaRPr sz="1600">
              <a:latin typeface="Segoe UI"/>
              <a:cs typeface="Segoe UI"/>
            </a:endParaRPr>
          </a:p>
          <a:p>
            <a:pPr marL="12700" marR="53975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There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first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virtual </a:t>
            </a:r>
            <a:r>
              <a:rPr sz="1600" spc="-5" dirty="0">
                <a:latin typeface="Segoe UI"/>
                <a:cs typeface="Segoe UI"/>
              </a:rPr>
              <a:t>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endpoint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 the </a:t>
            </a:r>
            <a:r>
              <a:rPr sz="1600" spc="-10" dirty="0">
                <a:latin typeface="Segoe UI"/>
                <a:cs typeface="Segoe UI"/>
              </a:rPr>
              <a:t>rule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reference.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438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55180" y="1313688"/>
            <a:ext cx="4721860" cy="4994275"/>
            <a:chOff x="7155180" y="1313688"/>
            <a:chExt cx="4721860" cy="4994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7372" y="1325880"/>
              <a:ext cx="4696968" cy="4960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61276" y="1319784"/>
              <a:ext cx="4709160" cy="4982210"/>
            </a:xfrm>
            <a:custGeom>
              <a:avLst/>
              <a:gdLst/>
              <a:ahLst/>
              <a:cxnLst/>
              <a:rect l="l" t="t" r="r" b="b"/>
              <a:pathLst>
                <a:path w="4709159" h="4982210">
                  <a:moveTo>
                    <a:pt x="0" y="4981956"/>
                  </a:moveTo>
                  <a:lnTo>
                    <a:pt x="4709160" y="4981956"/>
                  </a:lnTo>
                  <a:lnTo>
                    <a:pt x="4709160" y="0"/>
                  </a:lnTo>
                  <a:lnTo>
                    <a:pt x="0" y="0"/>
                  </a:lnTo>
                  <a:lnTo>
                    <a:pt x="0" y="4981956"/>
                  </a:lnTo>
                  <a:close/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630762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49627" y="1639832"/>
            <a:ext cx="594360" cy="594360"/>
            <a:chOff x="3849627" y="1639832"/>
            <a:chExt cx="594360" cy="594360"/>
          </a:xfrm>
        </p:grpSpPr>
        <p:sp>
          <p:nvSpPr>
            <p:cNvPr id="3" name="object 3"/>
            <p:cNvSpPr/>
            <p:nvPr/>
          </p:nvSpPr>
          <p:spPr>
            <a:xfrm>
              <a:off x="3849627" y="1639832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6738" y="0"/>
                  </a:moveTo>
                  <a:lnTo>
                    <a:pt x="248675" y="3891"/>
                  </a:lnTo>
                  <a:lnTo>
                    <a:pt x="203056" y="15158"/>
                  </a:lnTo>
                  <a:lnTo>
                    <a:pt x="160496" y="33187"/>
                  </a:lnTo>
                  <a:lnTo>
                    <a:pt x="121612" y="57363"/>
                  </a:lnTo>
                  <a:lnTo>
                    <a:pt x="87020" y="87074"/>
                  </a:lnTo>
                  <a:lnTo>
                    <a:pt x="57335" y="121706"/>
                  </a:lnTo>
                  <a:lnTo>
                    <a:pt x="33175" y="160645"/>
                  </a:lnTo>
                  <a:lnTo>
                    <a:pt x="15155" y="203278"/>
                  </a:lnTo>
                  <a:lnTo>
                    <a:pt x="3891" y="248992"/>
                  </a:lnTo>
                  <a:lnTo>
                    <a:pt x="0" y="297173"/>
                  </a:lnTo>
                  <a:lnTo>
                    <a:pt x="3891" y="345235"/>
                  </a:lnTo>
                  <a:lnTo>
                    <a:pt x="15155" y="390855"/>
                  </a:lnTo>
                  <a:lnTo>
                    <a:pt x="33175" y="433415"/>
                  </a:lnTo>
                  <a:lnTo>
                    <a:pt x="57336" y="472299"/>
                  </a:lnTo>
                  <a:lnTo>
                    <a:pt x="87020" y="506891"/>
                  </a:lnTo>
                  <a:lnTo>
                    <a:pt x="121612" y="536576"/>
                  </a:lnTo>
                  <a:lnTo>
                    <a:pt x="160496" y="560736"/>
                  </a:lnTo>
                  <a:lnTo>
                    <a:pt x="203056" y="578757"/>
                  </a:lnTo>
                  <a:lnTo>
                    <a:pt x="248676" y="590021"/>
                  </a:lnTo>
                  <a:lnTo>
                    <a:pt x="296738" y="593913"/>
                  </a:lnTo>
                  <a:lnTo>
                    <a:pt x="344813" y="590021"/>
                  </a:lnTo>
                  <a:lnTo>
                    <a:pt x="390465" y="578757"/>
                  </a:lnTo>
                  <a:lnTo>
                    <a:pt x="433074" y="560737"/>
                  </a:lnTo>
                  <a:lnTo>
                    <a:pt x="472017" y="536576"/>
                  </a:lnTo>
                  <a:lnTo>
                    <a:pt x="506674" y="506892"/>
                  </a:lnTo>
                  <a:lnTo>
                    <a:pt x="536422" y="472299"/>
                  </a:lnTo>
                  <a:lnTo>
                    <a:pt x="560642" y="433415"/>
                  </a:lnTo>
                  <a:lnTo>
                    <a:pt x="578711" y="390855"/>
                  </a:lnTo>
                  <a:lnTo>
                    <a:pt x="590008" y="345236"/>
                  </a:lnTo>
                  <a:lnTo>
                    <a:pt x="593911" y="297173"/>
                  </a:lnTo>
                  <a:lnTo>
                    <a:pt x="538217" y="297173"/>
                  </a:lnTo>
                  <a:lnTo>
                    <a:pt x="533302" y="345631"/>
                  </a:lnTo>
                  <a:lnTo>
                    <a:pt x="519209" y="390822"/>
                  </a:lnTo>
                  <a:lnTo>
                    <a:pt x="496917" y="431760"/>
                  </a:lnTo>
                  <a:lnTo>
                    <a:pt x="467406" y="467462"/>
                  </a:lnTo>
                  <a:lnTo>
                    <a:pt x="431653" y="496943"/>
                  </a:lnTo>
                  <a:lnTo>
                    <a:pt x="390638" y="519219"/>
                  </a:lnTo>
                  <a:lnTo>
                    <a:pt x="345340" y="533307"/>
                  </a:lnTo>
                  <a:lnTo>
                    <a:pt x="296738" y="538221"/>
                  </a:lnTo>
                  <a:lnTo>
                    <a:pt x="248280" y="533307"/>
                  </a:lnTo>
                  <a:lnTo>
                    <a:pt x="203090" y="519219"/>
                  </a:lnTo>
                  <a:lnTo>
                    <a:pt x="162153" y="496943"/>
                  </a:lnTo>
                  <a:lnTo>
                    <a:pt x="126452" y="467462"/>
                  </a:lnTo>
                  <a:lnTo>
                    <a:pt x="96972" y="431760"/>
                  </a:lnTo>
                  <a:lnTo>
                    <a:pt x="74696" y="390822"/>
                  </a:lnTo>
                  <a:lnTo>
                    <a:pt x="60609" y="345631"/>
                  </a:lnTo>
                  <a:lnTo>
                    <a:pt x="55694" y="297173"/>
                  </a:lnTo>
                  <a:lnTo>
                    <a:pt x="60609" y="248571"/>
                  </a:lnTo>
                  <a:lnTo>
                    <a:pt x="74696" y="203273"/>
                  </a:lnTo>
                  <a:lnTo>
                    <a:pt x="96971" y="162258"/>
                  </a:lnTo>
                  <a:lnTo>
                    <a:pt x="126452" y="126505"/>
                  </a:lnTo>
                  <a:lnTo>
                    <a:pt x="162152" y="96993"/>
                  </a:lnTo>
                  <a:lnTo>
                    <a:pt x="203090" y="74702"/>
                  </a:lnTo>
                  <a:lnTo>
                    <a:pt x="248280" y="60609"/>
                  </a:lnTo>
                  <a:lnTo>
                    <a:pt x="296738" y="55694"/>
                  </a:lnTo>
                  <a:lnTo>
                    <a:pt x="2967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20616" y="1770811"/>
              <a:ext cx="344170" cy="258445"/>
            </a:xfrm>
            <a:custGeom>
              <a:avLst/>
              <a:gdLst/>
              <a:ahLst/>
              <a:cxnLst/>
              <a:rect l="l" t="t" r="r" b="b"/>
              <a:pathLst>
                <a:path w="344170" h="258444">
                  <a:moveTo>
                    <a:pt x="343725" y="39585"/>
                  </a:moveTo>
                  <a:lnTo>
                    <a:pt x="304139" y="0"/>
                  </a:lnTo>
                  <a:lnTo>
                    <a:pt x="125196" y="179285"/>
                  </a:lnTo>
                  <a:lnTo>
                    <a:pt x="39154" y="93535"/>
                  </a:lnTo>
                  <a:lnTo>
                    <a:pt x="0" y="132702"/>
                  </a:lnTo>
                  <a:lnTo>
                    <a:pt x="85775" y="218782"/>
                  </a:lnTo>
                  <a:lnTo>
                    <a:pt x="124866" y="258013"/>
                  </a:lnTo>
                  <a:lnTo>
                    <a:pt x="343725" y="3958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434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366" y="2434844"/>
            <a:ext cx="2867025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configure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Azure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Analytics?</a:t>
            </a:r>
            <a:endParaRPr sz="1800">
              <a:latin typeface="Segoe UI Semibold"/>
              <a:cs typeface="Segoe UI Semibold"/>
            </a:endParaRPr>
          </a:p>
          <a:p>
            <a:pPr marL="12700" marR="12065">
              <a:lnSpc>
                <a:spcPct val="110000"/>
              </a:lnSpc>
              <a:spcBef>
                <a:spcPts val="1050"/>
              </a:spcBef>
            </a:pPr>
            <a:r>
              <a:rPr sz="1400" dirty="0">
                <a:latin typeface="Segoe UI"/>
                <a:cs typeface="Segoe UI"/>
              </a:rPr>
              <a:t>I want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additional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control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form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multi-factor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authentication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3654" y="2457703"/>
            <a:ext cx="2605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allow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non-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Microsoft</a:t>
            </a:r>
            <a:r>
              <a:rPr sz="18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accounts</a:t>
            </a:r>
            <a:r>
              <a:rPr sz="18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able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authenticate?</a:t>
            </a:r>
            <a:endParaRPr sz="1800"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957" y="1620020"/>
            <a:ext cx="295275" cy="594360"/>
            <a:chOff x="473957" y="1620020"/>
            <a:chExt cx="295275" cy="594360"/>
          </a:xfrm>
        </p:grpSpPr>
        <p:sp>
          <p:nvSpPr>
            <p:cNvPr id="9" name="object 9"/>
            <p:cNvSpPr/>
            <p:nvPr/>
          </p:nvSpPr>
          <p:spPr>
            <a:xfrm>
              <a:off x="473957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771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44" y="1768389"/>
              <a:ext cx="203461" cy="2784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1396" y="4130166"/>
            <a:ext cx="1390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3" name="object 2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55730" cy="12331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7943" y="1092708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631815" cy="423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Manage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location.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Enable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Analytics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other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Microsoft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groups.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600" spc="-5" dirty="0">
                <a:latin typeface="Segoe UI"/>
                <a:cs typeface="Segoe UI"/>
              </a:rPr>
              <a:t>Alternative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SQL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</a:t>
            </a:r>
            <a:endParaRPr sz="1600">
              <a:latin typeface="Segoe UI"/>
              <a:cs typeface="Segoe UI"/>
            </a:endParaRPr>
          </a:p>
          <a:p>
            <a:pPr marL="12700" marR="835025">
              <a:lnSpc>
                <a:spcPct val="172500"/>
              </a:lnSpc>
            </a:pPr>
            <a:r>
              <a:rPr sz="1600" spc="-5" dirty="0">
                <a:latin typeface="Segoe UI"/>
                <a:cs typeface="Segoe UI"/>
              </a:rPr>
              <a:t>Limits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proliferation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user </a:t>
            </a:r>
            <a:r>
              <a:rPr sz="1600" spc="-10" dirty="0">
                <a:latin typeface="Segoe UI"/>
                <a:cs typeface="Segoe UI"/>
              </a:rPr>
              <a:t>identities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databases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password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rotation</a:t>
            </a:r>
            <a:r>
              <a:rPr sz="1600" spc="-5" dirty="0">
                <a:latin typeface="Segoe UI"/>
                <a:cs typeface="Segoe UI"/>
              </a:rPr>
              <a:t> 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place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Enables 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external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-5" dirty="0">
                <a:latin typeface="Segoe UI"/>
                <a:cs typeface="Segoe UI"/>
              </a:rPr>
              <a:t> 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71258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authentication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94754" y="2320289"/>
            <a:ext cx="3916679" cy="2162810"/>
          </a:xfrm>
          <a:custGeom>
            <a:avLst/>
            <a:gdLst/>
            <a:ahLst/>
            <a:cxnLst/>
            <a:rect l="l" t="t" r="r" b="b"/>
            <a:pathLst>
              <a:path w="3916679" h="2162810">
                <a:moveTo>
                  <a:pt x="869569" y="2162556"/>
                </a:moveTo>
                <a:lnTo>
                  <a:pt x="2377580" y="2162556"/>
                </a:lnTo>
                <a:lnTo>
                  <a:pt x="3151965" y="2162556"/>
                </a:lnTo>
                <a:lnTo>
                  <a:pt x="3437264" y="2162556"/>
                </a:lnTo>
                <a:lnTo>
                  <a:pt x="3478022" y="2162556"/>
                </a:lnTo>
                <a:lnTo>
                  <a:pt x="3525185" y="2159932"/>
                </a:lnTo>
                <a:lnTo>
                  <a:pt x="3571033" y="2152246"/>
                </a:lnTo>
                <a:lnTo>
                  <a:pt x="3615277" y="2139770"/>
                </a:lnTo>
                <a:lnTo>
                  <a:pt x="3657631" y="2122778"/>
                </a:lnTo>
                <a:lnTo>
                  <a:pt x="3697807" y="2101544"/>
                </a:lnTo>
                <a:lnTo>
                  <a:pt x="3735519" y="2076342"/>
                </a:lnTo>
                <a:lnTo>
                  <a:pt x="3770479" y="2047446"/>
                </a:lnTo>
                <a:lnTo>
                  <a:pt x="3802401" y="2015129"/>
                </a:lnTo>
                <a:lnTo>
                  <a:pt x="3830998" y="1979666"/>
                </a:lnTo>
                <a:lnTo>
                  <a:pt x="3855983" y="1941331"/>
                </a:lnTo>
                <a:lnTo>
                  <a:pt x="3877068" y="1900397"/>
                </a:lnTo>
                <a:lnTo>
                  <a:pt x="3893968" y="1857138"/>
                </a:lnTo>
                <a:lnTo>
                  <a:pt x="3906394" y="1811828"/>
                </a:lnTo>
                <a:lnTo>
                  <a:pt x="3914060" y="1764741"/>
                </a:lnTo>
                <a:lnTo>
                  <a:pt x="3916679" y="1716151"/>
                </a:lnTo>
                <a:lnTo>
                  <a:pt x="3913842" y="1665058"/>
                </a:lnTo>
                <a:lnTo>
                  <a:pt x="3905526" y="1615863"/>
                </a:lnTo>
                <a:lnTo>
                  <a:pt x="3892026" y="1568858"/>
                </a:lnTo>
                <a:lnTo>
                  <a:pt x="3873636" y="1524338"/>
                </a:lnTo>
                <a:lnTo>
                  <a:pt x="3850651" y="1482596"/>
                </a:lnTo>
                <a:lnTo>
                  <a:pt x="3823366" y="1443926"/>
                </a:lnTo>
                <a:lnTo>
                  <a:pt x="3792075" y="1408621"/>
                </a:lnTo>
                <a:lnTo>
                  <a:pt x="3757073" y="1376976"/>
                </a:lnTo>
                <a:lnTo>
                  <a:pt x="3718655" y="1349283"/>
                </a:lnTo>
                <a:lnTo>
                  <a:pt x="3677114" y="1325837"/>
                </a:lnTo>
                <a:lnTo>
                  <a:pt x="3632746" y="1306931"/>
                </a:lnTo>
                <a:lnTo>
                  <a:pt x="3585845" y="1292860"/>
                </a:lnTo>
                <a:lnTo>
                  <a:pt x="3564550" y="1247667"/>
                </a:lnTo>
                <a:lnTo>
                  <a:pt x="3540327" y="1204492"/>
                </a:lnTo>
                <a:lnTo>
                  <a:pt x="3513310" y="1163467"/>
                </a:lnTo>
                <a:lnTo>
                  <a:pt x="3483634" y="1124728"/>
                </a:lnTo>
                <a:lnTo>
                  <a:pt x="3451432" y="1088409"/>
                </a:lnTo>
                <a:lnTo>
                  <a:pt x="3416840" y="1054646"/>
                </a:lnTo>
                <a:lnTo>
                  <a:pt x="3379993" y="1023572"/>
                </a:lnTo>
                <a:lnTo>
                  <a:pt x="3341026" y="995323"/>
                </a:lnTo>
                <a:lnTo>
                  <a:pt x="3300072" y="970032"/>
                </a:lnTo>
                <a:lnTo>
                  <a:pt x="3257266" y="947836"/>
                </a:lnTo>
                <a:lnTo>
                  <a:pt x="3212744" y="928868"/>
                </a:lnTo>
                <a:lnTo>
                  <a:pt x="3166640" y="913264"/>
                </a:lnTo>
                <a:lnTo>
                  <a:pt x="3119089" y="901157"/>
                </a:lnTo>
                <a:lnTo>
                  <a:pt x="3070225" y="892683"/>
                </a:lnTo>
                <a:lnTo>
                  <a:pt x="3066773" y="845319"/>
                </a:lnTo>
                <a:lnTo>
                  <a:pt x="3060935" y="798594"/>
                </a:lnTo>
                <a:lnTo>
                  <a:pt x="3052771" y="752570"/>
                </a:lnTo>
                <a:lnTo>
                  <a:pt x="3042343" y="707308"/>
                </a:lnTo>
                <a:lnTo>
                  <a:pt x="3029714" y="662871"/>
                </a:lnTo>
                <a:lnTo>
                  <a:pt x="3014945" y="619320"/>
                </a:lnTo>
                <a:lnTo>
                  <a:pt x="2998098" y="576717"/>
                </a:lnTo>
                <a:lnTo>
                  <a:pt x="2979235" y="535125"/>
                </a:lnTo>
                <a:lnTo>
                  <a:pt x="2958418" y="494605"/>
                </a:lnTo>
                <a:lnTo>
                  <a:pt x="2935710" y="455220"/>
                </a:lnTo>
                <a:lnTo>
                  <a:pt x="2911171" y="417032"/>
                </a:lnTo>
                <a:lnTo>
                  <a:pt x="2884864" y="380101"/>
                </a:lnTo>
                <a:lnTo>
                  <a:pt x="2856851" y="344492"/>
                </a:lnTo>
                <a:lnTo>
                  <a:pt x="2827193" y="310264"/>
                </a:lnTo>
                <a:lnTo>
                  <a:pt x="2795954" y="277482"/>
                </a:lnTo>
                <a:lnTo>
                  <a:pt x="2763193" y="246205"/>
                </a:lnTo>
                <a:lnTo>
                  <a:pt x="2728974" y="216497"/>
                </a:lnTo>
                <a:lnTo>
                  <a:pt x="2693359" y="188420"/>
                </a:lnTo>
                <a:lnTo>
                  <a:pt x="2656409" y="162035"/>
                </a:lnTo>
                <a:lnTo>
                  <a:pt x="2618186" y="137405"/>
                </a:lnTo>
                <a:lnTo>
                  <a:pt x="2578752" y="114591"/>
                </a:lnTo>
                <a:lnTo>
                  <a:pt x="2538169" y="93656"/>
                </a:lnTo>
                <a:lnTo>
                  <a:pt x="2496499" y="74661"/>
                </a:lnTo>
                <a:lnTo>
                  <a:pt x="2453805" y="57668"/>
                </a:lnTo>
                <a:lnTo>
                  <a:pt x="2410147" y="42741"/>
                </a:lnTo>
                <a:lnTo>
                  <a:pt x="2365587" y="29939"/>
                </a:lnTo>
                <a:lnTo>
                  <a:pt x="2320189" y="19326"/>
                </a:lnTo>
                <a:lnTo>
                  <a:pt x="2274013" y="10964"/>
                </a:lnTo>
                <a:lnTo>
                  <a:pt x="2227122" y="4914"/>
                </a:lnTo>
                <a:lnTo>
                  <a:pt x="2179577" y="1238"/>
                </a:lnTo>
                <a:lnTo>
                  <a:pt x="2131441" y="0"/>
                </a:lnTo>
                <a:lnTo>
                  <a:pt x="2081331" y="1325"/>
                </a:lnTo>
                <a:lnTo>
                  <a:pt x="2031776" y="5262"/>
                </a:lnTo>
                <a:lnTo>
                  <a:pt x="1982854" y="11749"/>
                </a:lnTo>
                <a:lnTo>
                  <a:pt x="1934644" y="20725"/>
                </a:lnTo>
                <a:lnTo>
                  <a:pt x="1887222" y="32130"/>
                </a:lnTo>
                <a:lnTo>
                  <a:pt x="1840668" y="45903"/>
                </a:lnTo>
                <a:lnTo>
                  <a:pt x="1795058" y="61983"/>
                </a:lnTo>
                <a:lnTo>
                  <a:pt x="1750472" y="80310"/>
                </a:lnTo>
                <a:lnTo>
                  <a:pt x="1706986" y="100822"/>
                </a:lnTo>
                <a:lnTo>
                  <a:pt x="1664680" y="123460"/>
                </a:lnTo>
                <a:lnTo>
                  <a:pt x="1623631" y="148161"/>
                </a:lnTo>
                <a:lnTo>
                  <a:pt x="1583917" y="174866"/>
                </a:lnTo>
                <a:lnTo>
                  <a:pt x="1545616" y="203513"/>
                </a:lnTo>
                <a:lnTo>
                  <a:pt x="1508806" y="234042"/>
                </a:lnTo>
                <a:lnTo>
                  <a:pt x="1473565" y="266393"/>
                </a:lnTo>
                <a:lnTo>
                  <a:pt x="1439971" y="300503"/>
                </a:lnTo>
                <a:lnTo>
                  <a:pt x="1408103" y="336314"/>
                </a:lnTo>
                <a:lnTo>
                  <a:pt x="1378037" y="373763"/>
                </a:lnTo>
                <a:lnTo>
                  <a:pt x="1349852" y="412790"/>
                </a:lnTo>
                <a:lnTo>
                  <a:pt x="1323627" y="453335"/>
                </a:lnTo>
                <a:lnTo>
                  <a:pt x="1299439" y="495336"/>
                </a:lnTo>
                <a:lnTo>
                  <a:pt x="1277366" y="538734"/>
                </a:lnTo>
                <a:lnTo>
                  <a:pt x="1230470" y="514192"/>
                </a:lnTo>
                <a:lnTo>
                  <a:pt x="1182233" y="492633"/>
                </a:lnTo>
                <a:lnTo>
                  <a:pt x="1132743" y="474145"/>
                </a:lnTo>
                <a:lnTo>
                  <a:pt x="1082087" y="458819"/>
                </a:lnTo>
                <a:lnTo>
                  <a:pt x="1030354" y="446743"/>
                </a:lnTo>
                <a:lnTo>
                  <a:pt x="977632" y="438007"/>
                </a:lnTo>
                <a:lnTo>
                  <a:pt x="924007" y="432699"/>
                </a:lnTo>
                <a:lnTo>
                  <a:pt x="869569" y="430911"/>
                </a:lnTo>
                <a:lnTo>
                  <a:pt x="822148" y="432208"/>
                </a:lnTo>
                <a:lnTo>
                  <a:pt x="775361" y="436053"/>
                </a:lnTo>
                <a:lnTo>
                  <a:pt x="729276" y="442379"/>
                </a:lnTo>
                <a:lnTo>
                  <a:pt x="683960" y="451117"/>
                </a:lnTo>
                <a:lnTo>
                  <a:pt x="639483" y="462198"/>
                </a:lnTo>
                <a:lnTo>
                  <a:pt x="595912" y="475554"/>
                </a:lnTo>
                <a:lnTo>
                  <a:pt x="553316" y="491116"/>
                </a:lnTo>
                <a:lnTo>
                  <a:pt x="511764" y="508816"/>
                </a:lnTo>
                <a:lnTo>
                  <a:pt x="471323" y="528586"/>
                </a:lnTo>
                <a:lnTo>
                  <a:pt x="432063" y="550356"/>
                </a:lnTo>
                <a:lnTo>
                  <a:pt x="394051" y="574060"/>
                </a:lnTo>
                <a:lnTo>
                  <a:pt x="357356" y="599627"/>
                </a:lnTo>
                <a:lnTo>
                  <a:pt x="322047" y="626991"/>
                </a:lnTo>
                <a:lnTo>
                  <a:pt x="288191" y="656082"/>
                </a:lnTo>
                <a:lnTo>
                  <a:pt x="255857" y="686831"/>
                </a:lnTo>
                <a:lnTo>
                  <a:pt x="225114" y="719172"/>
                </a:lnTo>
                <a:lnTo>
                  <a:pt x="196029" y="753034"/>
                </a:lnTo>
                <a:lnTo>
                  <a:pt x="168672" y="788349"/>
                </a:lnTo>
                <a:lnTo>
                  <a:pt x="143110" y="825050"/>
                </a:lnTo>
                <a:lnTo>
                  <a:pt x="119412" y="863068"/>
                </a:lnTo>
                <a:lnTo>
                  <a:pt x="97647" y="902334"/>
                </a:lnTo>
                <a:lnTo>
                  <a:pt x="77883" y="942780"/>
                </a:lnTo>
                <a:lnTo>
                  <a:pt x="60187" y="984337"/>
                </a:lnTo>
                <a:lnTo>
                  <a:pt x="44629" y="1026937"/>
                </a:lnTo>
                <a:lnTo>
                  <a:pt x="31277" y="1070511"/>
                </a:lnTo>
                <a:lnTo>
                  <a:pt x="20200" y="1114992"/>
                </a:lnTo>
                <a:lnTo>
                  <a:pt x="11465" y="1160310"/>
                </a:lnTo>
                <a:lnTo>
                  <a:pt x="5141" y="1206398"/>
                </a:lnTo>
                <a:lnTo>
                  <a:pt x="1296" y="1253186"/>
                </a:lnTo>
                <a:lnTo>
                  <a:pt x="0" y="1300607"/>
                </a:lnTo>
                <a:lnTo>
                  <a:pt x="1296" y="1347290"/>
                </a:lnTo>
                <a:lnTo>
                  <a:pt x="5141" y="1393389"/>
                </a:lnTo>
                <a:lnTo>
                  <a:pt x="11465" y="1438834"/>
                </a:lnTo>
                <a:lnTo>
                  <a:pt x="20200" y="1483555"/>
                </a:lnTo>
                <a:lnTo>
                  <a:pt x="31277" y="1527482"/>
                </a:lnTo>
                <a:lnTo>
                  <a:pt x="44629" y="1570544"/>
                </a:lnTo>
                <a:lnTo>
                  <a:pt x="60187" y="1612673"/>
                </a:lnTo>
                <a:lnTo>
                  <a:pt x="77883" y="1653796"/>
                </a:lnTo>
                <a:lnTo>
                  <a:pt x="97647" y="1693845"/>
                </a:lnTo>
                <a:lnTo>
                  <a:pt x="119412" y="1732750"/>
                </a:lnTo>
                <a:lnTo>
                  <a:pt x="143110" y="1770440"/>
                </a:lnTo>
                <a:lnTo>
                  <a:pt x="168672" y="1806845"/>
                </a:lnTo>
                <a:lnTo>
                  <a:pt x="196029" y="1841895"/>
                </a:lnTo>
                <a:lnTo>
                  <a:pt x="225114" y="1875520"/>
                </a:lnTo>
                <a:lnTo>
                  <a:pt x="255857" y="1907651"/>
                </a:lnTo>
                <a:lnTo>
                  <a:pt x="288191" y="1938216"/>
                </a:lnTo>
                <a:lnTo>
                  <a:pt x="322047" y="1967146"/>
                </a:lnTo>
                <a:lnTo>
                  <a:pt x="357356" y="1994371"/>
                </a:lnTo>
                <a:lnTo>
                  <a:pt x="394051" y="2019821"/>
                </a:lnTo>
                <a:lnTo>
                  <a:pt x="432063" y="2043425"/>
                </a:lnTo>
                <a:lnTo>
                  <a:pt x="471323" y="2065114"/>
                </a:lnTo>
                <a:lnTo>
                  <a:pt x="511764" y="2084817"/>
                </a:lnTo>
                <a:lnTo>
                  <a:pt x="553316" y="2102465"/>
                </a:lnTo>
                <a:lnTo>
                  <a:pt x="595912" y="2117987"/>
                </a:lnTo>
                <a:lnTo>
                  <a:pt x="639483" y="2131313"/>
                </a:lnTo>
                <a:lnTo>
                  <a:pt x="683960" y="2142373"/>
                </a:lnTo>
                <a:lnTo>
                  <a:pt x="729276" y="2151098"/>
                </a:lnTo>
                <a:lnTo>
                  <a:pt x="775361" y="2157417"/>
                </a:lnTo>
                <a:lnTo>
                  <a:pt x="822148" y="2161259"/>
                </a:lnTo>
                <a:lnTo>
                  <a:pt x="869569" y="2162556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66187" y="960923"/>
                </a:lnTo>
                <a:lnTo>
                  <a:pt x="619681" y="1006714"/>
                </a:lnTo>
                <a:lnTo>
                  <a:pt x="657594" y="1026690"/>
                </a:lnTo>
                <a:lnTo>
                  <a:pt x="702021" y="1044352"/>
                </a:lnTo>
                <a:lnTo>
                  <a:pt x="752264" y="1059422"/>
                </a:lnTo>
                <a:lnTo>
                  <a:pt x="807627" y="1071625"/>
                </a:lnTo>
                <a:lnTo>
                  <a:pt x="867411" y="1080684"/>
                </a:lnTo>
                <a:lnTo>
                  <a:pt x="930921" y="1086322"/>
                </a:lnTo>
                <a:lnTo>
                  <a:pt x="997457" y="1088263"/>
                </a:lnTo>
                <a:lnTo>
                  <a:pt x="1063994" y="1086322"/>
                </a:lnTo>
                <a:lnTo>
                  <a:pt x="1127504" y="1080684"/>
                </a:lnTo>
                <a:lnTo>
                  <a:pt x="1187288" y="1071625"/>
                </a:lnTo>
                <a:lnTo>
                  <a:pt x="1242651" y="1059422"/>
                </a:lnTo>
                <a:lnTo>
                  <a:pt x="1292894" y="1044352"/>
                </a:lnTo>
                <a:lnTo>
                  <a:pt x="1337321" y="1026690"/>
                </a:lnTo>
                <a:lnTo>
                  <a:pt x="1375234" y="1006714"/>
                </a:lnTo>
                <a:lnTo>
                  <a:pt x="1428728" y="960923"/>
                </a:lnTo>
                <a:lnTo>
                  <a:pt x="1447800" y="909193"/>
                </a:lnTo>
                <a:lnTo>
                  <a:pt x="1442915" y="882720"/>
                </a:lnTo>
                <a:lnTo>
                  <a:pt x="1405935" y="833663"/>
                </a:lnTo>
                <a:lnTo>
                  <a:pt x="1337321" y="791640"/>
                </a:lnTo>
                <a:lnTo>
                  <a:pt x="1292894" y="773961"/>
                </a:lnTo>
                <a:lnTo>
                  <a:pt x="1242651" y="758874"/>
                </a:lnTo>
                <a:lnTo>
                  <a:pt x="1187288" y="746656"/>
                </a:lnTo>
                <a:lnTo>
                  <a:pt x="1127504" y="737585"/>
                </a:lnTo>
                <a:lnTo>
                  <a:pt x="1063994" y="731939"/>
                </a:lnTo>
                <a:lnTo>
                  <a:pt x="997457" y="729996"/>
                </a:lnTo>
                <a:lnTo>
                  <a:pt x="930921" y="731939"/>
                </a:lnTo>
                <a:lnTo>
                  <a:pt x="867411" y="737585"/>
                </a:lnTo>
                <a:lnTo>
                  <a:pt x="807627" y="746656"/>
                </a:lnTo>
                <a:lnTo>
                  <a:pt x="752264" y="758874"/>
                </a:lnTo>
                <a:lnTo>
                  <a:pt x="702021" y="773961"/>
                </a:lnTo>
                <a:lnTo>
                  <a:pt x="657594" y="791640"/>
                </a:lnTo>
                <a:lnTo>
                  <a:pt x="619681" y="811633"/>
                </a:lnTo>
                <a:lnTo>
                  <a:pt x="566187" y="857451"/>
                </a:lnTo>
                <a:lnTo>
                  <a:pt x="547116" y="909193"/>
                </a:lnTo>
                <a:close/>
              </a:path>
              <a:path w="3916679" h="2162810">
                <a:moveTo>
                  <a:pt x="547116" y="909193"/>
                </a:moveTo>
                <a:lnTo>
                  <a:pt x="547116" y="1736471"/>
                </a:lnTo>
                <a:lnTo>
                  <a:pt x="552000" y="1762943"/>
                </a:lnTo>
                <a:lnTo>
                  <a:pt x="588980" y="1812000"/>
                </a:lnTo>
                <a:lnTo>
                  <a:pt x="657594" y="1854023"/>
                </a:lnTo>
                <a:lnTo>
                  <a:pt x="702021" y="1871702"/>
                </a:lnTo>
                <a:lnTo>
                  <a:pt x="752264" y="1886789"/>
                </a:lnTo>
                <a:lnTo>
                  <a:pt x="807627" y="1899007"/>
                </a:lnTo>
                <a:lnTo>
                  <a:pt x="867411" y="1908078"/>
                </a:lnTo>
                <a:lnTo>
                  <a:pt x="930921" y="1913724"/>
                </a:lnTo>
                <a:lnTo>
                  <a:pt x="997457" y="1915668"/>
                </a:lnTo>
                <a:lnTo>
                  <a:pt x="1063994" y="1913724"/>
                </a:lnTo>
                <a:lnTo>
                  <a:pt x="1127504" y="1908078"/>
                </a:lnTo>
                <a:lnTo>
                  <a:pt x="1187288" y="1899007"/>
                </a:lnTo>
                <a:lnTo>
                  <a:pt x="1242651" y="1886789"/>
                </a:lnTo>
                <a:lnTo>
                  <a:pt x="1292894" y="1871702"/>
                </a:lnTo>
                <a:lnTo>
                  <a:pt x="1337321" y="1854023"/>
                </a:lnTo>
                <a:lnTo>
                  <a:pt x="1375234" y="1834030"/>
                </a:lnTo>
                <a:lnTo>
                  <a:pt x="1428728" y="1788212"/>
                </a:lnTo>
                <a:lnTo>
                  <a:pt x="1447800" y="1736471"/>
                </a:lnTo>
                <a:lnTo>
                  <a:pt x="1447800" y="909193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9890" y="1544828"/>
            <a:ext cx="225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6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600" spc="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7280" y="3381273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5028" y="3287267"/>
            <a:ext cx="3263265" cy="2897505"/>
            <a:chOff x="8225028" y="3287267"/>
            <a:chExt cx="3263265" cy="28975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8188" y="5756147"/>
              <a:ext cx="246252" cy="2455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6974" y="5991809"/>
              <a:ext cx="364490" cy="182880"/>
            </a:xfrm>
            <a:custGeom>
              <a:avLst/>
              <a:gdLst/>
              <a:ahLst/>
              <a:cxnLst/>
              <a:rect l="l" t="t" r="r" b="b"/>
              <a:pathLst>
                <a:path w="364490" h="182879">
                  <a:moveTo>
                    <a:pt x="364235" y="182676"/>
                  </a:moveTo>
                  <a:lnTo>
                    <a:pt x="357739" y="134079"/>
                  </a:lnTo>
                  <a:lnTo>
                    <a:pt x="339400" y="90431"/>
                  </a:lnTo>
                  <a:lnTo>
                    <a:pt x="310943" y="53467"/>
                  </a:lnTo>
                  <a:lnTo>
                    <a:pt x="274094" y="24918"/>
                  </a:lnTo>
                  <a:lnTo>
                    <a:pt x="230577" y="6518"/>
                  </a:lnTo>
                  <a:lnTo>
                    <a:pt x="182118" y="0"/>
                  </a:lnTo>
                  <a:lnTo>
                    <a:pt x="133658" y="6518"/>
                  </a:lnTo>
                  <a:lnTo>
                    <a:pt x="90141" y="24918"/>
                  </a:lnTo>
                  <a:lnTo>
                    <a:pt x="53292" y="53467"/>
                  </a:lnTo>
                  <a:lnTo>
                    <a:pt x="24835" y="90431"/>
                  </a:lnTo>
                  <a:lnTo>
                    <a:pt x="649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31124" y="3973067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1" y="0"/>
                  </a:lnTo>
                  <a:lnTo>
                    <a:pt x="1264411" y="1791893"/>
                  </a:lnTo>
                  <a:lnTo>
                    <a:pt x="1268349" y="179189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7978" y="5756147"/>
              <a:ext cx="247269" cy="2455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76510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80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1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1124" y="3758183"/>
              <a:ext cx="2128520" cy="2006600"/>
            </a:xfrm>
            <a:custGeom>
              <a:avLst/>
              <a:gdLst/>
              <a:ahLst/>
              <a:cxnLst/>
              <a:rect l="l" t="t" r="r" b="b"/>
              <a:pathLst>
                <a:path w="2128520" h="2006600">
                  <a:moveTo>
                    <a:pt x="0" y="0"/>
                  </a:moveTo>
                  <a:lnTo>
                    <a:pt x="2128139" y="0"/>
                  </a:lnTo>
                  <a:lnTo>
                    <a:pt x="2128139" y="2006028"/>
                  </a:lnTo>
                  <a:lnTo>
                    <a:pt x="2128393" y="2006028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3610" y="5756147"/>
              <a:ext cx="247268" cy="2455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42142" y="5991809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76"/>
                  </a:moveTo>
                  <a:lnTo>
                    <a:pt x="359233" y="134079"/>
                  </a:lnTo>
                  <a:lnTo>
                    <a:pt x="340811" y="90431"/>
                  </a:lnTo>
                  <a:lnTo>
                    <a:pt x="312229" y="53467"/>
                  </a:lnTo>
                  <a:lnTo>
                    <a:pt x="275223" y="24918"/>
                  </a:lnTo>
                  <a:lnTo>
                    <a:pt x="231528" y="6518"/>
                  </a:lnTo>
                  <a:lnTo>
                    <a:pt x="182879" y="0"/>
                  </a:lnTo>
                  <a:lnTo>
                    <a:pt x="134231" y="6518"/>
                  </a:lnTo>
                  <a:lnTo>
                    <a:pt x="90536" y="24918"/>
                  </a:lnTo>
                  <a:lnTo>
                    <a:pt x="53530" y="53467"/>
                  </a:lnTo>
                  <a:lnTo>
                    <a:pt x="24948" y="90431"/>
                  </a:lnTo>
                  <a:lnTo>
                    <a:pt x="6526" y="134079"/>
                  </a:lnTo>
                  <a:lnTo>
                    <a:pt x="0" y="182676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31124" y="3537203"/>
              <a:ext cx="2994660" cy="2227580"/>
            </a:xfrm>
            <a:custGeom>
              <a:avLst/>
              <a:gdLst/>
              <a:ahLst/>
              <a:cxnLst/>
              <a:rect l="l" t="t" r="r" b="b"/>
              <a:pathLst>
                <a:path w="2994659" h="2227579">
                  <a:moveTo>
                    <a:pt x="0" y="0"/>
                  </a:moveTo>
                  <a:lnTo>
                    <a:pt x="2990215" y="0"/>
                  </a:lnTo>
                  <a:lnTo>
                    <a:pt x="2990215" y="2227364"/>
                  </a:lnTo>
                  <a:lnTo>
                    <a:pt x="2994152" y="2227364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0" y="514096"/>
                  </a:lnTo>
                  <a:lnTo>
                    <a:pt x="438150" y="876300"/>
                  </a:lnTo>
                  <a:lnTo>
                    <a:pt x="876300" y="51409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16696" y="3293363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50" y="0"/>
                  </a:moveTo>
                  <a:lnTo>
                    <a:pt x="876300" y="514096"/>
                  </a:lnTo>
                  <a:lnTo>
                    <a:pt x="438150" y="876300"/>
                  </a:lnTo>
                  <a:lnTo>
                    <a:pt x="0" y="514096"/>
                  </a:lnTo>
                  <a:lnTo>
                    <a:pt x="438150" y="0"/>
                  </a:lnTo>
                  <a:close/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67826" y="3441191"/>
              <a:ext cx="579755" cy="578485"/>
            </a:xfrm>
            <a:custGeom>
              <a:avLst/>
              <a:gdLst/>
              <a:ahLst/>
              <a:cxnLst/>
              <a:rect l="l" t="t" r="r" b="b"/>
              <a:pathLst>
                <a:path w="579754" h="578485">
                  <a:moveTo>
                    <a:pt x="579412" y="366420"/>
                  </a:moveTo>
                  <a:lnTo>
                    <a:pt x="579374" y="365887"/>
                  </a:lnTo>
                  <a:lnTo>
                    <a:pt x="578929" y="359854"/>
                  </a:lnTo>
                  <a:lnTo>
                    <a:pt x="578866" y="355981"/>
                  </a:lnTo>
                  <a:lnTo>
                    <a:pt x="578815" y="353237"/>
                  </a:lnTo>
                  <a:lnTo>
                    <a:pt x="578370" y="352234"/>
                  </a:lnTo>
                  <a:lnTo>
                    <a:pt x="578345" y="351828"/>
                  </a:lnTo>
                  <a:lnTo>
                    <a:pt x="577329" y="349846"/>
                  </a:lnTo>
                  <a:lnTo>
                    <a:pt x="572770" y="339344"/>
                  </a:lnTo>
                  <a:lnTo>
                    <a:pt x="561886" y="328904"/>
                  </a:lnTo>
                  <a:lnTo>
                    <a:pt x="548284" y="323646"/>
                  </a:lnTo>
                  <a:lnTo>
                    <a:pt x="533692" y="323900"/>
                  </a:lnTo>
                  <a:lnTo>
                    <a:pt x="523265" y="328447"/>
                  </a:lnTo>
                  <a:lnTo>
                    <a:pt x="513461" y="316026"/>
                  </a:lnTo>
                  <a:lnTo>
                    <a:pt x="513461" y="336588"/>
                  </a:lnTo>
                  <a:lnTo>
                    <a:pt x="509346" y="340906"/>
                  </a:lnTo>
                  <a:lnTo>
                    <a:pt x="508393" y="343357"/>
                  </a:lnTo>
                  <a:lnTo>
                    <a:pt x="508228" y="343560"/>
                  </a:lnTo>
                  <a:lnTo>
                    <a:pt x="507758" y="345033"/>
                  </a:lnTo>
                  <a:lnTo>
                    <a:pt x="504088" y="354545"/>
                  </a:lnTo>
                  <a:lnTo>
                    <a:pt x="504113" y="356387"/>
                  </a:lnTo>
                  <a:lnTo>
                    <a:pt x="503758" y="357492"/>
                  </a:lnTo>
                  <a:lnTo>
                    <a:pt x="504215" y="363905"/>
                  </a:lnTo>
                  <a:lnTo>
                    <a:pt x="504304" y="369150"/>
                  </a:lnTo>
                  <a:lnTo>
                    <a:pt x="504672" y="370014"/>
                  </a:lnTo>
                  <a:lnTo>
                    <a:pt x="504825" y="372084"/>
                  </a:lnTo>
                  <a:lnTo>
                    <a:pt x="507453" y="377278"/>
                  </a:lnTo>
                  <a:lnTo>
                    <a:pt x="316915" y="510197"/>
                  </a:lnTo>
                  <a:lnTo>
                    <a:pt x="314960" y="508127"/>
                  </a:lnTo>
                  <a:lnTo>
                    <a:pt x="301066" y="502107"/>
                  </a:lnTo>
                  <a:lnTo>
                    <a:pt x="293154" y="501992"/>
                  </a:lnTo>
                  <a:lnTo>
                    <a:pt x="292900" y="501891"/>
                  </a:lnTo>
                  <a:lnTo>
                    <a:pt x="292608" y="501904"/>
                  </a:lnTo>
                  <a:lnTo>
                    <a:pt x="292608" y="76200"/>
                  </a:lnTo>
                  <a:lnTo>
                    <a:pt x="292608" y="75577"/>
                  </a:lnTo>
                  <a:lnTo>
                    <a:pt x="297637" y="75946"/>
                  </a:lnTo>
                  <a:lnTo>
                    <a:pt x="305904" y="73304"/>
                  </a:lnTo>
                  <a:lnTo>
                    <a:pt x="513461" y="336588"/>
                  </a:lnTo>
                  <a:lnTo>
                    <a:pt x="513461" y="316026"/>
                  </a:lnTo>
                  <a:lnTo>
                    <a:pt x="316992" y="66890"/>
                  </a:lnTo>
                  <a:lnTo>
                    <a:pt x="323088" y="61722"/>
                  </a:lnTo>
                  <a:lnTo>
                    <a:pt x="329933" y="48234"/>
                  </a:lnTo>
                  <a:lnTo>
                    <a:pt x="330962" y="34163"/>
                  </a:lnTo>
                  <a:lnTo>
                    <a:pt x="331000" y="33642"/>
                  </a:lnTo>
                  <a:lnTo>
                    <a:pt x="326529" y="19710"/>
                  </a:lnTo>
                  <a:lnTo>
                    <a:pt x="316738" y="8128"/>
                  </a:lnTo>
                  <a:lnTo>
                    <a:pt x="303237" y="1333"/>
                  </a:lnTo>
                  <a:lnTo>
                    <a:pt x="291325" y="457"/>
                  </a:lnTo>
                  <a:lnTo>
                    <a:pt x="290715" y="254"/>
                  </a:lnTo>
                  <a:lnTo>
                    <a:pt x="289699" y="342"/>
                  </a:lnTo>
                  <a:lnTo>
                    <a:pt x="288671" y="254"/>
                  </a:lnTo>
                  <a:lnTo>
                    <a:pt x="288201" y="406"/>
                  </a:lnTo>
                  <a:lnTo>
                    <a:pt x="286258" y="0"/>
                  </a:lnTo>
                  <a:lnTo>
                    <a:pt x="281686" y="927"/>
                  </a:lnTo>
                  <a:lnTo>
                    <a:pt x="279908" y="1066"/>
                  </a:lnTo>
                  <a:lnTo>
                    <a:pt x="279908" y="75349"/>
                  </a:lnTo>
                  <a:lnTo>
                    <a:pt x="279908" y="502094"/>
                  </a:lnTo>
                  <a:lnTo>
                    <a:pt x="278295" y="502107"/>
                  </a:lnTo>
                  <a:lnTo>
                    <a:pt x="271640" y="505002"/>
                  </a:lnTo>
                  <a:lnTo>
                    <a:pt x="271399" y="505040"/>
                  </a:lnTo>
                  <a:lnTo>
                    <a:pt x="271157" y="505206"/>
                  </a:lnTo>
                  <a:lnTo>
                    <a:pt x="264414" y="508127"/>
                  </a:lnTo>
                  <a:lnTo>
                    <a:pt x="262445" y="510197"/>
                  </a:lnTo>
                  <a:lnTo>
                    <a:pt x="71996" y="377278"/>
                  </a:lnTo>
                  <a:lnTo>
                    <a:pt x="74612" y="372084"/>
                  </a:lnTo>
                  <a:lnTo>
                    <a:pt x="74764" y="370001"/>
                  </a:lnTo>
                  <a:lnTo>
                    <a:pt x="75133" y="369150"/>
                  </a:lnTo>
                  <a:lnTo>
                    <a:pt x="75222" y="363778"/>
                  </a:lnTo>
                  <a:lnTo>
                    <a:pt x="75692" y="357492"/>
                  </a:lnTo>
                  <a:lnTo>
                    <a:pt x="75349" y="356438"/>
                  </a:lnTo>
                  <a:lnTo>
                    <a:pt x="75361" y="355981"/>
                  </a:lnTo>
                  <a:lnTo>
                    <a:pt x="75387" y="354545"/>
                  </a:lnTo>
                  <a:lnTo>
                    <a:pt x="71691" y="344982"/>
                  </a:lnTo>
                  <a:lnTo>
                    <a:pt x="71247" y="343560"/>
                  </a:lnTo>
                  <a:lnTo>
                    <a:pt x="71069" y="343357"/>
                  </a:lnTo>
                  <a:lnTo>
                    <a:pt x="70129" y="340906"/>
                  </a:lnTo>
                  <a:lnTo>
                    <a:pt x="65951" y="336524"/>
                  </a:lnTo>
                  <a:lnTo>
                    <a:pt x="273304" y="73609"/>
                  </a:lnTo>
                  <a:lnTo>
                    <a:pt x="276364" y="74218"/>
                  </a:lnTo>
                  <a:lnTo>
                    <a:pt x="279908" y="75349"/>
                  </a:lnTo>
                  <a:lnTo>
                    <a:pt x="279908" y="1066"/>
                  </a:lnTo>
                  <a:lnTo>
                    <a:pt x="276123" y="1333"/>
                  </a:lnTo>
                  <a:lnTo>
                    <a:pt x="273761" y="2527"/>
                  </a:lnTo>
                  <a:lnTo>
                    <a:pt x="271399" y="2997"/>
                  </a:lnTo>
                  <a:lnTo>
                    <a:pt x="267182" y="5842"/>
                  </a:lnTo>
                  <a:lnTo>
                    <a:pt x="262636" y="8128"/>
                  </a:lnTo>
                  <a:lnTo>
                    <a:pt x="261112" y="9931"/>
                  </a:lnTo>
                  <a:lnTo>
                    <a:pt x="259295" y="11150"/>
                  </a:lnTo>
                  <a:lnTo>
                    <a:pt x="256184" y="15773"/>
                  </a:lnTo>
                  <a:lnTo>
                    <a:pt x="252857" y="19710"/>
                  </a:lnTo>
                  <a:lnTo>
                    <a:pt x="252247" y="21615"/>
                  </a:lnTo>
                  <a:lnTo>
                    <a:pt x="251142" y="23253"/>
                  </a:lnTo>
                  <a:lnTo>
                    <a:pt x="250151" y="28143"/>
                  </a:lnTo>
                  <a:lnTo>
                    <a:pt x="248399" y="33642"/>
                  </a:lnTo>
                  <a:lnTo>
                    <a:pt x="248564" y="36017"/>
                  </a:lnTo>
                  <a:lnTo>
                    <a:pt x="248158" y="38100"/>
                  </a:lnTo>
                  <a:lnTo>
                    <a:pt x="249072" y="42672"/>
                  </a:lnTo>
                  <a:lnTo>
                    <a:pt x="249491" y="48234"/>
                  </a:lnTo>
                  <a:lnTo>
                    <a:pt x="250647" y="50558"/>
                  </a:lnTo>
                  <a:lnTo>
                    <a:pt x="251142" y="52959"/>
                  </a:lnTo>
                  <a:lnTo>
                    <a:pt x="254025" y="57251"/>
                  </a:lnTo>
                  <a:lnTo>
                    <a:pt x="256286" y="61722"/>
                  </a:lnTo>
                  <a:lnTo>
                    <a:pt x="258038" y="63220"/>
                  </a:lnTo>
                  <a:lnTo>
                    <a:pt x="259295" y="65062"/>
                  </a:lnTo>
                  <a:lnTo>
                    <a:pt x="262229" y="67056"/>
                  </a:lnTo>
                  <a:lnTo>
                    <a:pt x="56197" y="328434"/>
                  </a:lnTo>
                  <a:lnTo>
                    <a:pt x="45796" y="323900"/>
                  </a:lnTo>
                  <a:lnTo>
                    <a:pt x="31191" y="323646"/>
                  </a:lnTo>
                  <a:lnTo>
                    <a:pt x="17551" y="328904"/>
                  </a:lnTo>
                  <a:lnTo>
                    <a:pt x="6604" y="339344"/>
                  </a:lnTo>
                  <a:lnTo>
                    <a:pt x="1676" y="350621"/>
                  </a:lnTo>
                  <a:lnTo>
                    <a:pt x="1079" y="351828"/>
                  </a:lnTo>
                  <a:lnTo>
                    <a:pt x="1054" y="352056"/>
                  </a:lnTo>
                  <a:lnTo>
                    <a:pt x="546" y="353237"/>
                  </a:lnTo>
                  <a:lnTo>
                    <a:pt x="406" y="360832"/>
                  </a:lnTo>
                  <a:lnTo>
                    <a:pt x="0" y="366420"/>
                  </a:lnTo>
                  <a:lnTo>
                    <a:pt x="292" y="367372"/>
                  </a:lnTo>
                  <a:lnTo>
                    <a:pt x="292" y="367842"/>
                  </a:lnTo>
                  <a:lnTo>
                    <a:pt x="1219" y="370281"/>
                  </a:lnTo>
                  <a:lnTo>
                    <a:pt x="4445" y="380352"/>
                  </a:lnTo>
                  <a:lnTo>
                    <a:pt x="14224" y="391922"/>
                  </a:lnTo>
                  <a:lnTo>
                    <a:pt x="27711" y="398716"/>
                  </a:lnTo>
                  <a:lnTo>
                    <a:pt x="42303" y="399796"/>
                  </a:lnTo>
                  <a:lnTo>
                    <a:pt x="56235" y="395351"/>
                  </a:lnTo>
                  <a:lnTo>
                    <a:pt x="65011" y="387934"/>
                  </a:lnTo>
                  <a:lnTo>
                    <a:pt x="253746" y="519620"/>
                  </a:lnTo>
                  <a:lnTo>
                    <a:pt x="252082" y="523938"/>
                  </a:lnTo>
                  <a:lnTo>
                    <a:pt x="251142" y="525348"/>
                  </a:lnTo>
                  <a:lnTo>
                    <a:pt x="250685" y="527570"/>
                  </a:lnTo>
                  <a:lnTo>
                    <a:pt x="248704" y="532726"/>
                  </a:lnTo>
                  <a:lnTo>
                    <a:pt x="248767" y="537057"/>
                  </a:lnTo>
                  <a:lnTo>
                    <a:pt x="248158" y="540131"/>
                  </a:lnTo>
                  <a:lnTo>
                    <a:pt x="248894" y="543814"/>
                  </a:lnTo>
                  <a:lnTo>
                    <a:pt x="248958" y="547331"/>
                  </a:lnTo>
                  <a:lnTo>
                    <a:pt x="250151" y="550087"/>
                  </a:lnTo>
                  <a:lnTo>
                    <a:pt x="251142" y="554990"/>
                  </a:lnTo>
                  <a:lnTo>
                    <a:pt x="254419" y="559879"/>
                  </a:lnTo>
                  <a:lnTo>
                    <a:pt x="255016" y="561213"/>
                  </a:lnTo>
                  <a:lnTo>
                    <a:pt x="255905" y="562076"/>
                  </a:lnTo>
                  <a:lnTo>
                    <a:pt x="259295" y="567093"/>
                  </a:lnTo>
                  <a:lnTo>
                    <a:pt x="265671" y="571398"/>
                  </a:lnTo>
                  <a:lnTo>
                    <a:pt x="265963" y="571665"/>
                  </a:lnTo>
                  <a:lnTo>
                    <a:pt x="266230" y="571779"/>
                  </a:lnTo>
                  <a:lnTo>
                    <a:pt x="271399" y="575246"/>
                  </a:lnTo>
                  <a:lnTo>
                    <a:pt x="279438" y="576872"/>
                  </a:lnTo>
                  <a:lnTo>
                    <a:pt x="279603" y="576922"/>
                  </a:lnTo>
                  <a:lnTo>
                    <a:pt x="279730" y="576922"/>
                  </a:lnTo>
                  <a:lnTo>
                    <a:pt x="286258" y="578231"/>
                  </a:lnTo>
                  <a:lnTo>
                    <a:pt x="293357" y="576821"/>
                  </a:lnTo>
                  <a:lnTo>
                    <a:pt x="299872" y="576922"/>
                  </a:lnTo>
                  <a:lnTo>
                    <a:pt x="330403" y="547331"/>
                  </a:lnTo>
                  <a:lnTo>
                    <a:pt x="330657" y="532726"/>
                  </a:lnTo>
                  <a:lnTo>
                    <a:pt x="325615" y="519684"/>
                  </a:lnTo>
                  <a:lnTo>
                    <a:pt x="514400" y="387896"/>
                  </a:lnTo>
                  <a:lnTo>
                    <a:pt x="523176" y="395351"/>
                  </a:lnTo>
                  <a:lnTo>
                    <a:pt x="537083" y="399796"/>
                  </a:lnTo>
                  <a:lnTo>
                    <a:pt x="551649" y="398716"/>
                  </a:lnTo>
                  <a:lnTo>
                    <a:pt x="565150" y="391922"/>
                  </a:lnTo>
                  <a:lnTo>
                    <a:pt x="574941" y="380352"/>
                  </a:lnTo>
                  <a:lnTo>
                    <a:pt x="578383" y="369608"/>
                  </a:lnTo>
                  <a:lnTo>
                    <a:pt x="579069" y="367842"/>
                  </a:lnTo>
                  <a:lnTo>
                    <a:pt x="579056" y="367512"/>
                  </a:lnTo>
                  <a:lnTo>
                    <a:pt x="579412" y="36642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4594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4698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49762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1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19866" y="4812029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1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87178" y="4703825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  <a:path w="342900" h="342900">
                  <a:moveTo>
                    <a:pt x="89916" y="88392"/>
                  </a:moveTo>
                  <a:lnTo>
                    <a:pt x="253746" y="255269"/>
                  </a:lnTo>
                </a:path>
                <a:path w="342900" h="342900">
                  <a:moveTo>
                    <a:pt x="82296" y="259206"/>
                  </a:moveTo>
                  <a:lnTo>
                    <a:pt x="259206" y="83819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4" y="0"/>
                  </a:moveTo>
                  <a:lnTo>
                    <a:pt x="40894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4" y="316991"/>
                  </a:lnTo>
                  <a:lnTo>
                    <a:pt x="472694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8" y="275716"/>
                  </a:lnTo>
                  <a:lnTo>
                    <a:pt x="513588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37726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8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4" y="316991"/>
                  </a:lnTo>
                  <a:lnTo>
                    <a:pt x="223059" y="316991"/>
                  </a:lnTo>
                  <a:lnTo>
                    <a:pt x="94869" y="316991"/>
                  </a:lnTo>
                  <a:lnTo>
                    <a:pt x="47640" y="316991"/>
                  </a:lnTo>
                  <a:lnTo>
                    <a:pt x="40894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4" y="0"/>
                  </a:lnTo>
                  <a:lnTo>
                    <a:pt x="290528" y="0"/>
                  </a:lnTo>
                  <a:lnTo>
                    <a:pt x="418719" y="0"/>
                  </a:lnTo>
                  <a:lnTo>
                    <a:pt x="465947" y="0"/>
                  </a:lnTo>
                  <a:lnTo>
                    <a:pt x="472694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8" y="41274"/>
                  </a:lnTo>
                  <a:lnTo>
                    <a:pt x="513588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6588" y="5241035"/>
              <a:ext cx="199643" cy="1935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274302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4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4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4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4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471297" y="0"/>
                  </a:moveTo>
                  <a:lnTo>
                    <a:pt x="40767" y="0"/>
                  </a:lnTo>
                  <a:lnTo>
                    <a:pt x="24699" y="3180"/>
                  </a:lnTo>
                  <a:lnTo>
                    <a:pt x="11763" y="11922"/>
                  </a:lnTo>
                  <a:lnTo>
                    <a:pt x="313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37" y="291971"/>
                  </a:lnTo>
                  <a:lnTo>
                    <a:pt x="11763" y="305069"/>
                  </a:lnTo>
                  <a:lnTo>
                    <a:pt x="24699" y="313811"/>
                  </a:lnTo>
                  <a:lnTo>
                    <a:pt x="40767" y="316991"/>
                  </a:lnTo>
                  <a:lnTo>
                    <a:pt x="471297" y="316991"/>
                  </a:lnTo>
                  <a:lnTo>
                    <a:pt x="487364" y="313811"/>
                  </a:lnTo>
                  <a:lnTo>
                    <a:pt x="500300" y="305069"/>
                  </a:lnTo>
                  <a:lnTo>
                    <a:pt x="508926" y="291971"/>
                  </a:lnTo>
                  <a:lnTo>
                    <a:pt x="512064" y="275716"/>
                  </a:lnTo>
                  <a:lnTo>
                    <a:pt x="512064" y="41274"/>
                  </a:lnTo>
                  <a:lnTo>
                    <a:pt x="508926" y="25020"/>
                  </a:lnTo>
                  <a:lnTo>
                    <a:pt x="500300" y="11922"/>
                  </a:lnTo>
                  <a:lnTo>
                    <a:pt x="487364" y="3180"/>
                  </a:lnTo>
                  <a:lnTo>
                    <a:pt x="47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01834" y="5206745"/>
              <a:ext cx="512445" cy="317500"/>
            </a:xfrm>
            <a:custGeom>
              <a:avLst/>
              <a:gdLst/>
              <a:ahLst/>
              <a:cxnLst/>
              <a:rect l="l" t="t" r="r" b="b"/>
              <a:pathLst>
                <a:path w="512445" h="317500">
                  <a:moveTo>
                    <a:pt x="512064" y="275716"/>
                  </a:moveTo>
                  <a:lnTo>
                    <a:pt x="508926" y="291971"/>
                  </a:lnTo>
                  <a:lnTo>
                    <a:pt x="500300" y="305069"/>
                  </a:lnTo>
                  <a:lnTo>
                    <a:pt x="487364" y="313811"/>
                  </a:lnTo>
                  <a:lnTo>
                    <a:pt x="471297" y="316991"/>
                  </a:lnTo>
                  <a:lnTo>
                    <a:pt x="222396" y="316991"/>
                  </a:lnTo>
                  <a:lnTo>
                    <a:pt x="94583" y="316991"/>
                  </a:lnTo>
                  <a:lnTo>
                    <a:pt x="47494" y="316991"/>
                  </a:lnTo>
                  <a:lnTo>
                    <a:pt x="40767" y="316991"/>
                  </a:lnTo>
                  <a:lnTo>
                    <a:pt x="24699" y="313811"/>
                  </a:lnTo>
                  <a:lnTo>
                    <a:pt x="11763" y="305069"/>
                  </a:lnTo>
                  <a:lnTo>
                    <a:pt x="313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37" y="25020"/>
                  </a:lnTo>
                  <a:lnTo>
                    <a:pt x="11763" y="11922"/>
                  </a:lnTo>
                  <a:lnTo>
                    <a:pt x="24699" y="3180"/>
                  </a:lnTo>
                  <a:lnTo>
                    <a:pt x="40767" y="0"/>
                  </a:lnTo>
                  <a:lnTo>
                    <a:pt x="289667" y="0"/>
                  </a:lnTo>
                  <a:lnTo>
                    <a:pt x="417480" y="0"/>
                  </a:lnTo>
                  <a:lnTo>
                    <a:pt x="464569" y="0"/>
                  </a:lnTo>
                  <a:lnTo>
                    <a:pt x="471297" y="0"/>
                  </a:lnTo>
                  <a:lnTo>
                    <a:pt x="487364" y="3180"/>
                  </a:lnTo>
                  <a:lnTo>
                    <a:pt x="500300" y="11922"/>
                  </a:lnTo>
                  <a:lnTo>
                    <a:pt x="508926" y="25020"/>
                  </a:lnTo>
                  <a:lnTo>
                    <a:pt x="512064" y="41274"/>
                  </a:lnTo>
                  <a:lnTo>
                    <a:pt x="512064" y="275716"/>
                  </a:lnTo>
                  <a:close/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696" y="5241035"/>
              <a:ext cx="199643" cy="1935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38410" y="5249417"/>
              <a:ext cx="440690" cy="216535"/>
            </a:xfrm>
            <a:custGeom>
              <a:avLst/>
              <a:gdLst/>
              <a:ahLst/>
              <a:cxnLst/>
              <a:rect l="l" t="t" r="r" b="b"/>
              <a:pathLst>
                <a:path w="440690" h="216535">
                  <a:moveTo>
                    <a:pt x="228600" y="0"/>
                  </a:moveTo>
                  <a:lnTo>
                    <a:pt x="440055" y="0"/>
                  </a:lnTo>
                </a:path>
                <a:path w="440690" h="216535">
                  <a:moveTo>
                    <a:pt x="228600" y="53339"/>
                  </a:moveTo>
                  <a:lnTo>
                    <a:pt x="440055" y="53339"/>
                  </a:lnTo>
                </a:path>
                <a:path w="440690" h="216535">
                  <a:moveTo>
                    <a:pt x="228600" y="108203"/>
                  </a:moveTo>
                  <a:lnTo>
                    <a:pt x="440055" y="108203"/>
                  </a:lnTo>
                </a:path>
                <a:path w="440690" h="216535">
                  <a:moveTo>
                    <a:pt x="228600" y="163067"/>
                  </a:moveTo>
                  <a:lnTo>
                    <a:pt x="440055" y="163067"/>
                  </a:lnTo>
                </a:path>
                <a:path w="440690" h="216535">
                  <a:moveTo>
                    <a:pt x="0" y="216407"/>
                  </a:moveTo>
                  <a:lnTo>
                    <a:pt x="440690" y="216407"/>
                  </a:lnTo>
                </a:path>
              </a:pathLst>
            </a:custGeom>
            <a:ln w="19812">
              <a:solidFill>
                <a:srgbClr val="DC3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472693" y="0"/>
                  </a:moveTo>
                  <a:lnTo>
                    <a:pt x="40893" y="0"/>
                  </a:lnTo>
                  <a:lnTo>
                    <a:pt x="24806" y="3180"/>
                  </a:lnTo>
                  <a:lnTo>
                    <a:pt x="11826" y="11922"/>
                  </a:lnTo>
                  <a:lnTo>
                    <a:pt x="3157" y="25020"/>
                  </a:lnTo>
                  <a:lnTo>
                    <a:pt x="0" y="41274"/>
                  </a:lnTo>
                  <a:lnTo>
                    <a:pt x="0" y="275716"/>
                  </a:lnTo>
                  <a:lnTo>
                    <a:pt x="3157" y="291971"/>
                  </a:lnTo>
                  <a:lnTo>
                    <a:pt x="11826" y="305069"/>
                  </a:lnTo>
                  <a:lnTo>
                    <a:pt x="24806" y="313811"/>
                  </a:lnTo>
                  <a:lnTo>
                    <a:pt x="40893" y="316991"/>
                  </a:lnTo>
                  <a:lnTo>
                    <a:pt x="472693" y="316991"/>
                  </a:lnTo>
                  <a:lnTo>
                    <a:pt x="488781" y="313811"/>
                  </a:lnTo>
                  <a:lnTo>
                    <a:pt x="501761" y="305069"/>
                  </a:lnTo>
                  <a:lnTo>
                    <a:pt x="510430" y="291971"/>
                  </a:lnTo>
                  <a:lnTo>
                    <a:pt x="513587" y="275716"/>
                  </a:lnTo>
                  <a:lnTo>
                    <a:pt x="513587" y="41274"/>
                  </a:lnTo>
                  <a:lnTo>
                    <a:pt x="510430" y="25020"/>
                  </a:lnTo>
                  <a:lnTo>
                    <a:pt x="501761" y="11922"/>
                  </a:lnTo>
                  <a:lnTo>
                    <a:pt x="488781" y="3180"/>
                  </a:lnTo>
                  <a:lnTo>
                    <a:pt x="472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64418" y="5206745"/>
              <a:ext cx="513715" cy="317500"/>
            </a:xfrm>
            <a:custGeom>
              <a:avLst/>
              <a:gdLst/>
              <a:ahLst/>
              <a:cxnLst/>
              <a:rect l="l" t="t" r="r" b="b"/>
              <a:pathLst>
                <a:path w="513715" h="317500">
                  <a:moveTo>
                    <a:pt x="513587" y="275716"/>
                  </a:moveTo>
                  <a:lnTo>
                    <a:pt x="510430" y="291971"/>
                  </a:lnTo>
                  <a:lnTo>
                    <a:pt x="501761" y="305069"/>
                  </a:lnTo>
                  <a:lnTo>
                    <a:pt x="488781" y="313811"/>
                  </a:lnTo>
                  <a:lnTo>
                    <a:pt x="472693" y="316991"/>
                  </a:lnTo>
                  <a:lnTo>
                    <a:pt x="223059" y="316991"/>
                  </a:lnTo>
                  <a:lnTo>
                    <a:pt x="94868" y="316991"/>
                  </a:lnTo>
                  <a:lnTo>
                    <a:pt x="47640" y="316991"/>
                  </a:lnTo>
                  <a:lnTo>
                    <a:pt x="40893" y="316991"/>
                  </a:lnTo>
                  <a:lnTo>
                    <a:pt x="24806" y="313811"/>
                  </a:lnTo>
                  <a:lnTo>
                    <a:pt x="11826" y="305069"/>
                  </a:lnTo>
                  <a:lnTo>
                    <a:pt x="3157" y="291971"/>
                  </a:lnTo>
                  <a:lnTo>
                    <a:pt x="0" y="275716"/>
                  </a:lnTo>
                  <a:lnTo>
                    <a:pt x="0" y="140180"/>
                  </a:lnTo>
                  <a:lnTo>
                    <a:pt x="0" y="70580"/>
                  </a:lnTo>
                  <a:lnTo>
                    <a:pt x="0" y="44938"/>
                  </a:lnTo>
                  <a:lnTo>
                    <a:pt x="0" y="41274"/>
                  </a:lnTo>
                  <a:lnTo>
                    <a:pt x="3157" y="25020"/>
                  </a:lnTo>
                  <a:lnTo>
                    <a:pt x="11826" y="11922"/>
                  </a:lnTo>
                  <a:lnTo>
                    <a:pt x="24806" y="3180"/>
                  </a:lnTo>
                  <a:lnTo>
                    <a:pt x="40893" y="0"/>
                  </a:lnTo>
                  <a:lnTo>
                    <a:pt x="290528" y="0"/>
                  </a:lnTo>
                  <a:lnTo>
                    <a:pt x="418718" y="0"/>
                  </a:lnTo>
                  <a:lnTo>
                    <a:pt x="465947" y="0"/>
                  </a:lnTo>
                  <a:lnTo>
                    <a:pt x="472693" y="0"/>
                  </a:lnTo>
                  <a:lnTo>
                    <a:pt x="488781" y="3180"/>
                  </a:lnTo>
                  <a:lnTo>
                    <a:pt x="501761" y="11922"/>
                  </a:lnTo>
                  <a:lnTo>
                    <a:pt x="510430" y="25020"/>
                  </a:lnTo>
                  <a:lnTo>
                    <a:pt x="513587" y="41274"/>
                  </a:lnTo>
                  <a:lnTo>
                    <a:pt x="513587" y="275716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3280" y="5241035"/>
              <a:ext cx="201167" cy="1935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000994" y="5249417"/>
              <a:ext cx="441959" cy="216535"/>
            </a:xfrm>
            <a:custGeom>
              <a:avLst/>
              <a:gdLst/>
              <a:ahLst/>
              <a:cxnLst/>
              <a:rect l="l" t="t" r="r" b="b"/>
              <a:pathLst>
                <a:path w="441959" h="216535">
                  <a:moveTo>
                    <a:pt x="230124" y="0"/>
                  </a:moveTo>
                  <a:lnTo>
                    <a:pt x="441578" y="0"/>
                  </a:lnTo>
                </a:path>
                <a:path w="441959" h="216535">
                  <a:moveTo>
                    <a:pt x="230124" y="53339"/>
                  </a:moveTo>
                  <a:lnTo>
                    <a:pt x="441578" y="53339"/>
                  </a:lnTo>
                </a:path>
                <a:path w="441959" h="216535">
                  <a:moveTo>
                    <a:pt x="230124" y="108203"/>
                  </a:moveTo>
                  <a:lnTo>
                    <a:pt x="441578" y="108203"/>
                  </a:lnTo>
                </a:path>
                <a:path w="441959" h="216535">
                  <a:moveTo>
                    <a:pt x="230124" y="163067"/>
                  </a:moveTo>
                  <a:lnTo>
                    <a:pt x="441578" y="163067"/>
                  </a:lnTo>
                </a:path>
                <a:path w="441959" h="216535">
                  <a:moveTo>
                    <a:pt x="0" y="216407"/>
                  </a:moveTo>
                  <a:lnTo>
                    <a:pt x="440689" y="216407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3" name="object 4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0458" y="1540509"/>
            <a:ext cx="536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and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8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Synapse</a:t>
            </a:r>
            <a:r>
              <a:rPr sz="18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558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30" dirty="0">
                <a:solidFill>
                  <a:srgbClr val="0078D3"/>
                </a:solidFill>
                <a:latin typeface="Segoe UI Semibold"/>
                <a:cs typeface="Segoe UI Semibold"/>
              </a:rPr>
              <a:t>Active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Directory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20" dirty="0">
                <a:solidFill>
                  <a:srgbClr val="0078D3"/>
                </a:solidFill>
                <a:latin typeface="Segoe UI Semibold"/>
                <a:cs typeface="Segoe UI Semibold"/>
              </a:rPr>
              <a:t>trust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architecture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1557" y="5457545"/>
            <a:ext cx="2210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Active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Directory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Authentication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Library</a:t>
            </a:r>
            <a:r>
              <a:rPr sz="1000" spc="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for</a:t>
            </a:r>
            <a:r>
              <a:rPr sz="1000" spc="1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3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(ADALSQL)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5457545"/>
            <a:ext cx="1303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Data Tools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6879" y="2424683"/>
            <a:ext cx="2679700" cy="1914525"/>
          </a:xfrm>
          <a:custGeom>
            <a:avLst/>
            <a:gdLst/>
            <a:ahLst/>
            <a:cxnLst/>
            <a:rect l="l" t="t" r="r" b="b"/>
            <a:pathLst>
              <a:path w="2679700" h="1914525">
                <a:moveTo>
                  <a:pt x="0" y="1914144"/>
                </a:moveTo>
                <a:lnTo>
                  <a:pt x="2679192" y="1914144"/>
                </a:lnTo>
                <a:lnTo>
                  <a:pt x="267919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8357" y="2480563"/>
            <a:ext cx="23952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On-premises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Active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Directory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6008" y="3758310"/>
            <a:ext cx="984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5740" algn="l"/>
              </a:tabLst>
            </a:pPr>
            <a:r>
              <a:rPr sz="1000" u="dash" spc="-5" dirty="0">
                <a:uFill>
                  <a:solidFill>
                    <a:srgbClr val="3B3B41"/>
                  </a:solidFill>
                </a:uFill>
                <a:latin typeface="Segoe UI Semibold"/>
                <a:cs typeface="Segoe UI Semibold"/>
              </a:rPr>
              <a:t> 	</a:t>
            </a:r>
            <a:r>
              <a:rPr sz="1000" spc="4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Azure</a:t>
            </a:r>
            <a:r>
              <a:rPr sz="1000" spc="-2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Active</a:t>
            </a:r>
            <a:endParaRPr sz="1000">
              <a:latin typeface="Segoe UI Semibold"/>
              <a:cs typeface="Segoe UI Semibold"/>
            </a:endParaRPr>
          </a:p>
          <a:p>
            <a:pPr marL="342900">
              <a:lnSpc>
                <a:spcPct val="100000"/>
              </a:lnSpc>
            </a:pPr>
            <a:r>
              <a:rPr sz="1000" spc="-5" dirty="0">
                <a:latin typeface="Segoe UI Semibold"/>
                <a:cs typeface="Segoe UI Semibold"/>
              </a:rPr>
              <a:t>Directory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95613" y="3758310"/>
            <a:ext cx="10490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Azure 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Synapse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69464" y="2220214"/>
            <a:ext cx="7983220" cy="3296920"/>
            <a:chOff x="2569464" y="2220214"/>
            <a:chExt cx="7983220" cy="3296920"/>
          </a:xfrm>
        </p:grpSpPr>
        <p:sp>
          <p:nvSpPr>
            <p:cNvPr id="11" name="object 11"/>
            <p:cNvSpPr/>
            <p:nvPr/>
          </p:nvSpPr>
          <p:spPr>
            <a:xfrm>
              <a:off x="3688842" y="3271266"/>
              <a:ext cx="434340" cy="434340"/>
            </a:xfrm>
            <a:custGeom>
              <a:avLst/>
              <a:gdLst/>
              <a:ahLst/>
              <a:cxnLst/>
              <a:rect l="l" t="t" r="r" b="b"/>
              <a:pathLst>
                <a:path w="434339" h="434339">
                  <a:moveTo>
                    <a:pt x="217170" y="0"/>
                  </a:moveTo>
                  <a:lnTo>
                    <a:pt x="434340" y="254762"/>
                  </a:lnTo>
                  <a:lnTo>
                    <a:pt x="217170" y="434340"/>
                  </a:lnTo>
                  <a:lnTo>
                    <a:pt x="0" y="254762"/>
                  </a:lnTo>
                  <a:lnTo>
                    <a:pt x="217170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8674" y="3344418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28193" y="21219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28193" y="248285"/>
                  </a:lnTo>
                  <a:lnTo>
                    <a:pt x="28193" y="21219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28193" y="212190"/>
                  </a:lnTo>
                  <a:lnTo>
                    <a:pt x="28193" y="248285"/>
                  </a:lnTo>
                  <a:lnTo>
                    <a:pt x="48005" y="248285"/>
                  </a:lnTo>
                  <a:lnTo>
                    <a:pt x="48005" y="21219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8005" y="212190"/>
                  </a:moveTo>
                  <a:lnTo>
                    <a:pt x="48005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8005" y="212190"/>
                  </a:lnTo>
                  <a:close/>
                </a:path>
                <a:path w="76200" h="286385">
                  <a:moveTo>
                    <a:pt x="28193" y="74206"/>
                  </a:moveTo>
                  <a:lnTo>
                    <a:pt x="28193" y="212190"/>
                  </a:lnTo>
                  <a:lnTo>
                    <a:pt x="38100" y="210185"/>
                  </a:lnTo>
                  <a:lnTo>
                    <a:pt x="48005" y="210185"/>
                  </a:lnTo>
                  <a:lnTo>
                    <a:pt x="48005" y="76200"/>
                  </a:lnTo>
                  <a:lnTo>
                    <a:pt x="38100" y="76200"/>
                  </a:lnTo>
                  <a:lnTo>
                    <a:pt x="28193" y="74206"/>
                  </a:lnTo>
                  <a:close/>
                </a:path>
                <a:path w="76200" h="286385">
                  <a:moveTo>
                    <a:pt x="48005" y="210185"/>
                  </a:moveTo>
                  <a:lnTo>
                    <a:pt x="38100" y="210185"/>
                  </a:lnTo>
                  <a:lnTo>
                    <a:pt x="48005" y="212190"/>
                  </a:lnTo>
                  <a:lnTo>
                    <a:pt x="48005" y="210185"/>
                  </a:lnTo>
                  <a:close/>
                </a:path>
                <a:path w="76200" h="286385">
                  <a:moveTo>
                    <a:pt x="48005" y="38100"/>
                  </a:moveTo>
                  <a:lnTo>
                    <a:pt x="28193" y="38100"/>
                  </a:lnTo>
                  <a:lnTo>
                    <a:pt x="28193" y="74206"/>
                  </a:lnTo>
                  <a:lnTo>
                    <a:pt x="38100" y="76200"/>
                  </a:lnTo>
                  <a:lnTo>
                    <a:pt x="48005" y="74206"/>
                  </a:lnTo>
                  <a:lnTo>
                    <a:pt x="48005" y="38100"/>
                  </a:lnTo>
                  <a:close/>
                </a:path>
                <a:path w="76200" h="286385">
                  <a:moveTo>
                    <a:pt x="48005" y="74206"/>
                  </a:moveTo>
                  <a:lnTo>
                    <a:pt x="38100" y="76200"/>
                  </a:lnTo>
                  <a:lnTo>
                    <a:pt x="48005" y="76200"/>
                  </a:lnTo>
                  <a:lnTo>
                    <a:pt x="48005" y="74206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3" y="74206"/>
                  </a:lnTo>
                  <a:lnTo>
                    <a:pt x="28193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8005" y="38100"/>
                  </a:lnTo>
                  <a:lnTo>
                    <a:pt x="48005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772" y="3344672"/>
              <a:ext cx="287766" cy="285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028188"/>
              <a:ext cx="377952" cy="228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371088"/>
              <a:ext cx="377952" cy="228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4" y="3713988"/>
              <a:ext cx="377952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75142" y="3271266"/>
              <a:ext cx="433070" cy="434340"/>
            </a:xfrm>
            <a:custGeom>
              <a:avLst/>
              <a:gdLst/>
              <a:ahLst/>
              <a:cxnLst/>
              <a:rect l="l" t="t" r="r" b="b"/>
              <a:pathLst>
                <a:path w="433070" h="434339">
                  <a:moveTo>
                    <a:pt x="216407" y="0"/>
                  </a:moveTo>
                  <a:lnTo>
                    <a:pt x="432815" y="254762"/>
                  </a:lnTo>
                  <a:lnTo>
                    <a:pt x="216407" y="434340"/>
                  </a:lnTo>
                  <a:lnTo>
                    <a:pt x="0" y="254762"/>
                  </a:lnTo>
                  <a:lnTo>
                    <a:pt x="216407" y="0"/>
                  </a:lnTo>
                  <a:close/>
                </a:path>
              </a:pathLst>
            </a:custGeom>
            <a:ln w="19811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52688" y="3343656"/>
              <a:ext cx="76200" cy="286385"/>
            </a:xfrm>
            <a:custGeom>
              <a:avLst/>
              <a:gdLst/>
              <a:ahLst/>
              <a:cxnLst/>
              <a:rect l="l" t="t" r="r" b="b"/>
              <a:pathLst>
                <a:path w="76200" h="286385">
                  <a:moveTo>
                    <a:pt x="31750" y="211470"/>
                  </a:moveTo>
                  <a:lnTo>
                    <a:pt x="23252" y="213191"/>
                  </a:lnTo>
                  <a:lnTo>
                    <a:pt x="11144" y="221376"/>
                  </a:lnTo>
                  <a:lnTo>
                    <a:pt x="2988" y="233491"/>
                  </a:lnTo>
                  <a:lnTo>
                    <a:pt x="0" y="248285"/>
                  </a:lnTo>
                  <a:lnTo>
                    <a:pt x="2988" y="263132"/>
                  </a:lnTo>
                  <a:lnTo>
                    <a:pt x="11144" y="275240"/>
                  </a:lnTo>
                  <a:lnTo>
                    <a:pt x="23252" y="283396"/>
                  </a:lnTo>
                  <a:lnTo>
                    <a:pt x="38100" y="286385"/>
                  </a:lnTo>
                  <a:lnTo>
                    <a:pt x="52947" y="283396"/>
                  </a:lnTo>
                  <a:lnTo>
                    <a:pt x="65055" y="275240"/>
                  </a:lnTo>
                  <a:lnTo>
                    <a:pt x="73211" y="263132"/>
                  </a:lnTo>
                  <a:lnTo>
                    <a:pt x="76200" y="248285"/>
                  </a:lnTo>
                  <a:lnTo>
                    <a:pt x="31750" y="248285"/>
                  </a:lnTo>
                  <a:lnTo>
                    <a:pt x="31750" y="211470"/>
                  </a:lnTo>
                  <a:close/>
                </a:path>
                <a:path w="76200" h="286385">
                  <a:moveTo>
                    <a:pt x="38100" y="210185"/>
                  </a:moveTo>
                  <a:lnTo>
                    <a:pt x="31750" y="211470"/>
                  </a:lnTo>
                  <a:lnTo>
                    <a:pt x="31750" y="248285"/>
                  </a:lnTo>
                  <a:lnTo>
                    <a:pt x="44450" y="248285"/>
                  </a:lnTo>
                  <a:lnTo>
                    <a:pt x="44450" y="211470"/>
                  </a:lnTo>
                  <a:lnTo>
                    <a:pt x="38100" y="210185"/>
                  </a:lnTo>
                  <a:close/>
                </a:path>
                <a:path w="76200" h="286385">
                  <a:moveTo>
                    <a:pt x="44450" y="211470"/>
                  </a:moveTo>
                  <a:lnTo>
                    <a:pt x="44450" y="248285"/>
                  </a:lnTo>
                  <a:lnTo>
                    <a:pt x="76200" y="248285"/>
                  </a:lnTo>
                  <a:lnTo>
                    <a:pt x="73211" y="233491"/>
                  </a:lnTo>
                  <a:lnTo>
                    <a:pt x="65055" y="221376"/>
                  </a:lnTo>
                  <a:lnTo>
                    <a:pt x="52947" y="213191"/>
                  </a:lnTo>
                  <a:lnTo>
                    <a:pt x="44450" y="211470"/>
                  </a:lnTo>
                  <a:close/>
                </a:path>
                <a:path w="76200" h="286385">
                  <a:moveTo>
                    <a:pt x="31750" y="74921"/>
                  </a:moveTo>
                  <a:lnTo>
                    <a:pt x="31750" y="211470"/>
                  </a:lnTo>
                  <a:lnTo>
                    <a:pt x="38100" y="210185"/>
                  </a:lnTo>
                  <a:lnTo>
                    <a:pt x="44450" y="210185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286385">
                  <a:moveTo>
                    <a:pt x="44450" y="210185"/>
                  </a:moveTo>
                  <a:lnTo>
                    <a:pt x="38100" y="210185"/>
                  </a:lnTo>
                  <a:lnTo>
                    <a:pt x="44450" y="211470"/>
                  </a:lnTo>
                  <a:lnTo>
                    <a:pt x="44450" y="210185"/>
                  </a:lnTo>
                  <a:close/>
                </a:path>
                <a:path w="76200" h="286385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286385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28638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286385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310" y="3343910"/>
              <a:ext cx="286242" cy="2855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75170" y="2230374"/>
              <a:ext cx="3467100" cy="1915795"/>
            </a:xfrm>
            <a:custGeom>
              <a:avLst/>
              <a:gdLst/>
              <a:ahLst/>
              <a:cxnLst/>
              <a:rect l="l" t="t" r="r" b="b"/>
              <a:pathLst>
                <a:path w="3467100" h="1915795">
                  <a:moveTo>
                    <a:pt x="2705100" y="1101725"/>
                  </a:moveTo>
                  <a:lnTo>
                    <a:pt x="2691812" y="1127700"/>
                  </a:lnTo>
                  <a:lnTo>
                    <a:pt x="2655570" y="1148937"/>
                  </a:lnTo>
                  <a:lnTo>
                    <a:pt x="2601801" y="1163268"/>
                  </a:lnTo>
                  <a:lnTo>
                    <a:pt x="2535935" y="1168527"/>
                  </a:lnTo>
                  <a:lnTo>
                    <a:pt x="2470070" y="1163268"/>
                  </a:lnTo>
                  <a:lnTo>
                    <a:pt x="2416302" y="1148937"/>
                  </a:lnTo>
                  <a:lnTo>
                    <a:pt x="2380059" y="1127700"/>
                  </a:lnTo>
                  <a:lnTo>
                    <a:pt x="2366772" y="1101725"/>
                  </a:lnTo>
                  <a:lnTo>
                    <a:pt x="2380059" y="1075676"/>
                  </a:lnTo>
                  <a:lnTo>
                    <a:pt x="2416302" y="1054401"/>
                  </a:lnTo>
                  <a:lnTo>
                    <a:pt x="2470070" y="1040056"/>
                  </a:lnTo>
                  <a:lnTo>
                    <a:pt x="2535935" y="1034796"/>
                  </a:lnTo>
                  <a:lnTo>
                    <a:pt x="2601801" y="1040056"/>
                  </a:lnTo>
                  <a:lnTo>
                    <a:pt x="2655569" y="1054401"/>
                  </a:lnTo>
                  <a:lnTo>
                    <a:pt x="2691812" y="1075676"/>
                  </a:lnTo>
                  <a:lnTo>
                    <a:pt x="2705100" y="1101725"/>
                  </a:lnTo>
                  <a:close/>
                </a:path>
                <a:path w="3467100" h="1915795">
                  <a:moveTo>
                    <a:pt x="2705100" y="1101725"/>
                  </a:moveTo>
                  <a:lnTo>
                    <a:pt x="2705100" y="1412875"/>
                  </a:lnTo>
                  <a:lnTo>
                    <a:pt x="2691812" y="1438923"/>
                  </a:lnTo>
                  <a:lnTo>
                    <a:pt x="2655570" y="1460198"/>
                  </a:lnTo>
                  <a:lnTo>
                    <a:pt x="2601801" y="1474543"/>
                  </a:lnTo>
                  <a:lnTo>
                    <a:pt x="2535935" y="1479803"/>
                  </a:lnTo>
                  <a:lnTo>
                    <a:pt x="2470070" y="1474543"/>
                  </a:lnTo>
                  <a:lnTo>
                    <a:pt x="2416302" y="1460198"/>
                  </a:lnTo>
                  <a:lnTo>
                    <a:pt x="2380059" y="1438923"/>
                  </a:lnTo>
                  <a:lnTo>
                    <a:pt x="2366772" y="1412875"/>
                  </a:lnTo>
                  <a:lnTo>
                    <a:pt x="2366772" y="1101725"/>
                  </a:lnTo>
                </a:path>
                <a:path w="3467100" h="1915795">
                  <a:moveTo>
                    <a:pt x="769747" y="1915668"/>
                  </a:moveTo>
                  <a:lnTo>
                    <a:pt x="2104703" y="1915668"/>
                  </a:lnTo>
                  <a:lnTo>
                    <a:pt x="2790221" y="1915668"/>
                  </a:lnTo>
                  <a:lnTo>
                    <a:pt x="3042781" y="1915668"/>
                  </a:lnTo>
                  <a:lnTo>
                    <a:pt x="3078860" y="1915668"/>
                  </a:lnTo>
                  <a:lnTo>
                    <a:pt x="3126903" y="1912582"/>
                  </a:lnTo>
                  <a:lnTo>
                    <a:pt x="3173350" y="1903576"/>
                  </a:lnTo>
                  <a:lnTo>
                    <a:pt x="3217811" y="1889021"/>
                  </a:lnTo>
                  <a:lnTo>
                    <a:pt x="3259894" y="1869289"/>
                  </a:lnTo>
                  <a:lnTo>
                    <a:pt x="3299208" y="1844755"/>
                  </a:lnTo>
                  <a:lnTo>
                    <a:pt x="3335363" y="1815791"/>
                  </a:lnTo>
                  <a:lnTo>
                    <a:pt x="3367966" y="1782769"/>
                  </a:lnTo>
                  <a:lnTo>
                    <a:pt x="3396627" y="1746063"/>
                  </a:lnTo>
                  <a:lnTo>
                    <a:pt x="3420954" y="1706046"/>
                  </a:lnTo>
                  <a:lnTo>
                    <a:pt x="3440556" y="1663090"/>
                  </a:lnTo>
                  <a:lnTo>
                    <a:pt x="3455041" y="1617567"/>
                  </a:lnTo>
                  <a:lnTo>
                    <a:pt x="3464020" y="1569852"/>
                  </a:lnTo>
                  <a:lnTo>
                    <a:pt x="3467100" y="1520317"/>
                  </a:lnTo>
                  <a:lnTo>
                    <a:pt x="3464117" y="1470997"/>
                  </a:lnTo>
                  <a:lnTo>
                    <a:pt x="3455395" y="1423709"/>
                  </a:lnTo>
                  <a:lnTo>
                    <a:pt x="3441270" y="1378791"/>
                  </a:lnTo>
                  <a:lnTo>
                    <a:pt x="3422079" y="1336581"/>
                  </a:lnTo>
                  <a:lnTo>
                    <a:pt x="3398161" y="1297415"/>
                  </a:lnTo>
                  <a:lnTo>
                    <a:pt x="3369851" y="1261633"/>
                  </a:lnTo>
                  <a:lnTo>
                    <a:pt x="3337487" y="1229571"/>
                  </a:lnTo>
                  <a:lnTo>
                    <a:pt x="3301407" y="1201567"/>
                  </a:lnTo>
                  <a:lnTo>
                    <a:pt x="3261947" y="1177960"/>
                  </a:lnTo>
                  <a:lnTo>
                    <a:pt x="3219445" y="1159087"/>
                  </a:lnTo>
                  <a:lnTo>
                    <a:pt x="3174237" y="1145286"/>
                  </a:lnTo>
                  <a:lnTo>
                    <a:pt x="3151978" y="1098734"/>
                  </a:lnTo>
                  <a:lnTo>
                    <a:pt x="3126219" y="1054647"/>
                  </a:lnTo>
                  <a:lnTo>
                    <a:pt x="3097150" y="1013213"/>
                  </a:lnTo>
                  <a:lnTo>
                    <a:pt x="3064961" y="974621"/>
                  </a:lnTo>
                  <a:lnTo>
                    <a:pt x="3029840" y="939059"/>
                  </a:lnTo>
                  <a:lnTo>
                    <a:pt x="2991977" y="906716"/>
                  </a:lnTo>
                  <a:lnTo>
                    <a:pt x="2951560" y="877781"/>
                  </a:lnTo>
                  <a:lnTo>
                    <a:pt x="2908779" y="852442"/>
                  </a:lnTo>
                  <a:lnTo>
                    <a:pt x="2863824" y="830889"/>
                  </a:lnTo>
                  <a:lnTo>
                    <a:pt x="2816882" y="813310"/>
                  </a:lnTo>
                  <a:lnTo>
                    <a:pt x="2768145" y="799893"/>
                  </a:lnTo>
                  <a:lnTo>
                    <a:pt x="2717800" y="790828"/>
                  </a:lnTo>
                  <a:lnTo>
                    <a:pt x="2714112" y="742694"/>
                  </a:lnTo>
                  <a:lnTo>
                    <a:pt x="2707649" y="695316"/>
                  </a:lnTo>
                  <a:lnTo>
                    <a:pt x="2698493" y="648779"/>
                  </a:lnTo>
                  <a:lnTo>
                    <a:pt x="2686727" y="603165"/>
                  </a:lnTo>
                  <a:lnTo>
                    <a:pt x="2672435" y="558558"/>
                  </a:lnTo>
                  <a:lnTo>
                    <a:pt x="2655699" y="515040"/>
                  </a:lnTo>
                  <a:lnTo>
                    <a:pt x="2636603" y="472695"/>
                  </a:lnTo>
                  <a:lnTo>
                    <a:pt x="2615229" y="431606"/>
                  </a:lnTo>
                  <a:lnTo>
                    <a:pt x="2591660" y="391856"/>
                  </a:lnTo>
                  <a:lnTo>
                    <a:pt x="2565980" y="353527"/>
                  </a:lnTo>
                  <a:lnTo>
                    <a:pt x="2538272" y="316704"/>
                  </a:lnTo>
                  <a:lnTo>
                    <a:pt x="2508618" y="281468"/>
                  </a:lnTo>
                  <a:lnTo>
                    <a:pt x="2477103" y="247904"/>
                  </a:lnTo>
                  <a:lnTo>
                    <a:pt x="2443807" y="216094"/>
                  </a:lnTo>
                  <a:lnTo>
                    <a:pt x="2408816" y="186121"/>
                  </a:lnTo>
                  <a:lnTo>
                    <a:pt x="2372211" y="158069"/>
                  </a:lnTo>
                  <a:lnTo>
                    <a:pt x="2334076" y="132020"/>
                  </a:lnTo>
                  <a:lnTo>
                    <a:pt x="2294494" y="108058"/>
                  </a:lnTo>
                  <a:lnTo>
                    <a:pt x="2253548" y="86265"/>
                  </a:lnTo>
                  <a:lnTo>
                    <a:pt x="2211321" y="66725"/>
                  </a:lnTo>
                  <a:lnTo>
                    <a:pt x="2167896" y="49521"/>
                  </a:lnTo>
                  <a:lnTo>
                    <a:pt x="2123356" y="34735"/>
                  </a:lnTo>
                  <a:lnTo>
                    <a:pt x="2077784" y="22452"/>
                  </a:lnTo>
                  <a:lnTo>
                    <a:pt x="2031264" y="12754"/>
                  </a:lnTo>
                  <a:lnTo>
                    <a:pt x="1983877" y="5723"/>
                  </a:lnTo>
                  <a:lnTo>
                    <a:pt x="1935708" y="1444"/>
                  </a:lnTo>
                  <a:lnTo>
                    <a:pt x="1886838" y="0"/>
                  </a:lnTo>
                  <a:lnTo>
                    <a:pt x="1838056" y="1419"/>
                  </a:lnTo>
                  <a:lnTo>
                    <a:pt x="1789878" y="5631"/>
                  </a:lnTo>
                  <a:lnTo>
                    <a:pt x="1742396" y="12562"/>
                  </a:lnTo>
                  <a:lnTo>
                    <a:pt x="1695702" y="22142"/>
                  </a:lnTo>
                  <a:lnTo>
                    <a:pt x="1649888" y="34299"/>
                  </a:lnTo>
                  <a:lnTo>
                    <a:pt x="1605046" y="48962"/>
                  </a:lnTo>
                  <a:lnTo>
                    <a:pt x="1561266" y="66059"/>
                  </a:lnTo>
                  <a:lnTo>
                    <a:pt x="1518642" y="85518"/>
                  </a:lnTo>
                  <a:lnTo>
                    <a:pt x="1477265" y="107268"/>
                  </a:lnTo>
                  <a:lnTo>
                    <a:pt x="1437227" y="131238"/>
                  </a:lnTo>
                  <a:lnTo>
                    <a:pt x="1398619" y="157356"/>
                  </a:lnTo>
                  <a:lnTo>
                    <a:pt x="1361534" y="185550"/>
                  </a:lnTo>
                  <a:lnTo>
                    <a:pt x="1326063" y="215748"/>
                  </a:lnTo>
                  <a:lnTo>
                    <a:pt x="1292298" y="247880"/>
                  </a:lnTo>
                  <a:lnTo>
                    <a:pt x="1260332" y="281874"/>
                  </a:lnTo>
                  <a:lnTo>
                    <a:pt x="1230255" y="317658"/>
                  </a:lnTo>
                  <a:lnTo>
                    <a:pt x="1202159" y="355161"/>
                  </a:lnTo>
                  <a:lnTo>
                    <a:pt x="1176137" y="394310"/>
                  </a:lnTo>
                  <a:lnTo>
                    <a:pt x="1152280" y="435036"/>
                  </a:lnTo>
                  <a:lnTo>
                    <a:pt x="1130680" y="477265"/>
                  </a:lnTo>
                  <a:lnTo>
                    <a:pt x="1089194" y="455514"/>
                  </a:lnTo>
                  <a:lnTo>
                    <a:pt x="1046513" y="436411"/>
                  </a:lnTo>
                  <a:lnTo>
                    <a:pt x="1002716" y="420035"/>
                  </a:lnTo>
                  <a:lnTo>
                    <a:pt x="957881" y="406463"/>
                  </a:lnTo>
                  <a:lnTo>
                    <a:pt x="912088" y="395772"/>
                  </a:lnTo>
                  <a:lnTo>
                    <a:pt x="865415" y="388040"/>
                  </a:lnTo>
                  <a:lnTo>
                    <a:pt x="817942" y="383344"/>
                  </a:lnTo>
                  <a:lnTo>
                    <a:pt x="769747" y="381762"/>
                  </a:lnTo>
                  <a:lnTo>
                    <a:pt x="721356" y="383289"/>
                  </a:lnTo>
                  <a:lnTo>
                    <a:pt x="673725" y="387810"/>
                  </a:lnTo>
                  <a:lnTo>
                    <a:pt x="626947" y="395231"/>
                  </a:lnTo>
                  <a:lnTo>
                    <a:pt x="581113" y="405459"/>
                  </a:lnTo>
                  <a:lnTo>
                    <a:pt x="536317" y="418400"/>
                  </a:lnTo>
                  <a:lnTo>
                    <a:pt x="492652" y="433963"/>
                  </a:lnTo>
                  <a:lnTo>
                    <a:pt x="450211" y="452053"/>
                  </a:lnTo>
                  <a:lnTo>
                    <a:pt x="409087" y="472577"/>
                  </a:lnTo>
                  <a:lnTo>
                    <a:pt x="369373" y="495443"/>
                  </a:lnTo>
                  <a:lnTo>
                    <a:pt x="331161" y="520557"/>
                  </a:lnTo>
                  <a:lnTo>
                    <a:pt x="294545" y="547826"/>
                  </a:lnTo>
                  <a:lnTo>
                    <a:pt x="259618" y="577157"/>
                  </a:lnTo>
                  <a:lnTo>
                    <a:pt x="226472" y="608457"/>
                  </a:lnTo>
                  <a:lnTo>
                    <a:pt x="195201" y="641632"/>
                  </a:lnTo>
                  <a:lnTo>
                    <a:pt x="165898" y="676590"/>
                  </a:lnTo>
                  <a:lnTo>
                    <a:pt x="138655" y="713237"/>
                  </a:lnTo>
                  <a:lnTo>
                    <a:pt x="113565" y="751481"/>
                  </a:lnTo>
                  <a:lnTo>
                    <a:pt x="90722" y="791228"/>
                  </a:lnTo>
                  <a:lnTo>
                    <a:pt x="70218" y="832385"/>
                  </a:lnTo>
                  <a:lnTo>
                    <a:pt x="52146" y="874859"/>
                  </a:lnTo>
                  <a:lnTo>
                    <a:pt x="36600" y="918557"/>
                  </a:lnTo>
                  <a:lnTo>
                    <a:pt x="23672" y="963385"/>
                  </a:lnTo>
                  <a:lnTo>
                    <a:pt x="13454" y="1009251"/>
                  </a:lnTo>
                  <a:lnTo>
                    <a:pt x="6041" y="1056062"/>
                  </a:lnTo>
                  <a:lnTo>
                    <a:pt x="1525" y="1103724"/>
                  </a:lnTo>
                  <a:lnTo>
                    <a:pt x="0" y="1152143"/>
                  </a:lnTo>
                  <a:lnTo>
                    <a:pt x="1525" y="1199802"/>
                  </a:lnTo>
                  <a:lnTo>
                    <a:pt x="6041" y="1246761"/>
                  </a:lnTo>
                  <a:lnTo>
                    <a:pt x="13454" y="1292925"/>
                  </a:lnTo>
                  <a:lnTo>
                    <a:pt x="23672" y="1338198"/>
                  </a:lnTo>
                  <a:lnTo>
                    <a:pt x="36600" y="1382486"/>
                  </a:lnTo>
                  <a:lnTo>
                    <a:pt x="52146" y="1425691"/>
                  </a:lnTo>
                  <a:lnTo>
                    <a:pt x="70218" y="1467720"/>
                  </a:lnTo>
                  <a:lnTo>
                    <a:pt x="90722" y="1508476"/>
                  </a:lnTo>
                  <a:lnTo>
                    <a:pt x="113565" y="1547865"/>
                  </a:lnTo>
                  <a:lnTo>
                    <a:pt x="138655" y="1585790"/>
                  </a:lnTo>
                  <a:lnTo>
                    <a:pt x="165898" y="1622156"/>
                  </a:lnTo>
                  <a:lnTo>
                    <a:pt x="195201" y="1656868"/>
                  </a:lnTo>
                  <a:lnTo>
                    <a:pt x="226472" y="1689830"/>
                  </a:lnTo>
                  <a:lnTo>
                    <a:pt x="259618" y="1720946"/>
                  </a:lnTo>
                  <a:lnTo>
                    <a:pt x="294545" y="1750123"/>
                  </a:lnTo>
                  <a:lnTo>
                    <a:pt x="331161" y="1777262"/>
                  </a:lnTo>
                  <a:lnTo>
                    <a:pt x="369373" y="1802271"/>
                  </a:lnTo>
                  <a:lnTo>
                    <a:pt x="409087" y="1825052"/>
                  </a:lnTo>
                  <a:lnTo>
                    <a:pt x="450211" y="1845510"/>
                  </a:lnTo>
                  <a:lnTo>
                    <a:pt x="492652" y="1863550"/>
                  </a:lnTo>
                  <a:lnTo>
                    <a:pt x="536317" y="1879077"/>
                  </a:lnTo>
                  <a:lnTo>
                    <a:pt x="581113" y="1891995"/>
                  </a:lnTo>
                  <a:lnTo>
                    <a:pt x="626947" y="1902209"/>
                  </a:lnTo>
                  <a:lnTo>
                    <a:pt x="673725" y="1909622"/>
                  </a:lnTo>
                  <a:lnTo>
                    <a:pt x="721356" y="1914140"/>
                  </a:lnTo>
                  <a:lnTo>
                    <a:pt x="769747" y="1915668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9779" y="4849368"/>
              <a:ext cx="861060" cy="661670"/>
            </a:xfrm>
            <a:custGeom>
              <a:avLst/>
              <a:gdLst/>
              <a:ahLst/>
              <a:cxnLst/>
              <a:rect l="l" t="t" r="r" b="b"/>
              <a:pathLst>
                <a:path w="861059" h="661670">
                  <a:moveTo>
                    <a:pt x="0" y="246887"/>
                  </a:moveTo>
                  <a:lnTo>
                    <a:pt x="861059" y="246887"/>
                  </a:lnTo>
                  <a:lnTo>
                    <a:pt x="861059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  <a:path w="861059" h="661670">
                  <a:moveTo>
                    <a:pt x="0" y="661415"/>
                  </a:moveTo>
                  <a:lnTo>
                    <a:pt x="861059" y="661415"/>
                  </a:lnTo>
                  <a:lnTo>
                    <a:pt x="861059" y="262127"/>
                  </a:lnTo>
                  <a:lnTo>
                    <a:pt x="0" y="262127"/>
                  </a:lnTo>
                  <a:lnTo>
                    <a:pt x="0" y="661415"/>
                  </a:lnTo>
                  <a:close/>
                </a:path>
              </a:pathLst>
            </a:custGeom>
            <a:ln w="12192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738117" y="3771087"/>
            <a:ext cx="33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</a:t>
            </a:r>
            <a:r>
              <a:rPr sz="1000" spc="-5" dirty="0">
                <a:latin typeface="Segoe UI Semibold"/>
                <a:cs typeface="Segoe UI Semibold"/>
              </a:rPr>
              <a:t>D</a:t>
            </a:r>
            <a:r>
              <a:rPr sz="1000" spc="-10" dirty="0">
                <a:latin typeface="Segoe UI Semibold"/>
                <a:cs typeface="Segoe UI Semibold"/>
              </a:rPr>
              <a:t>FS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2078" y="4880228"/>
            <a:ext cx="3042920" cy="59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3925" algn="ctr">
              <a:lnSpc>
                <a:spcPts val="1100"/>
              </a:lnSpc>
              <a:spcBef>
                <a:spcPts val="95"/>
              </a:spcBef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ADALSQL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ts val="1030"/>
              </a:lnSpc>
            </a:pPr>
            <a:r>
              <a:rPr sz="1000" spc="-10" dirty="0">
                <a:latin typeface="Segoe UI Semibold"/>
                <a:cs typeface="Segoe UI Semibold"/>
              </a:rPr>
              <a:t>SQL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Server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Management</a:t>
            </a:r>
            <a:r>
              <a:rPr sz="1000" spc="5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Suite</a:t>
            </a:r>
            <a:endParaRPr sz="1000">
              <a:latin typeface="Segoe UI Semibold"/>
              <a:cs typeface="Segoe UI Semibold"/>
            </a:endParaRPr>
          </a:p>
          <a:p>
            <a:pPr marL="2193925" algn="ctr">
              <a:lnSpc>
                <a:spcPts val="1130"/>
              </a:lnSpc>
            </a:pP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ADO</a:t>
            </a:r>
            <a:r>
              <a:rPr sz="10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.NET</a:t>
            </a:r>
            <a:endParaRPr sz="1000">
              <a:latin typeface="Segoe UI Semibold"/>
              <a:cs typeface="Segoe UI Semibold"/>
            </a:endParaRPr>
          </a:p>
          <a:p>
            <a:pPr marL="2195195" algn="ctr">
              <a:lnSpc>
                <a:spcPct val="100000"/>
              </a:lnSpc>
            </a:pPr>
            <a:r>
              <a:rPr sz="10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4.6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40507" y="3098292"/>
            <a:ext cx="7117715" cy="2506980"/>
            <a:chOff x="2540507" y="3098292"/>
            <a:chExt cx="7117715" cy="2506980"/>
          </a:xfrm>
        </p:grpSpPr>
        <p:sp>
          <p:nvSpPr>
            <p:cNvPr id="25" name="object 25"/>
            <p:cNvSpPr/>
            <p:nvPr/>
          </p:nvSpPr>
          <p:spPr>
            <a:xfrm>
              <a:off x="3268967" y="3825239"/>
              <a:ext cx="6389370" cy="1539240"/>
            </a:xfrm>
            <a:custGeom>
              <a:avLst/>
              <a:gdLst/>
              <a:ahLst/>
              <a:cxnLst/>
              <a:rect l="l" t="t" r="r" b="b"/>
              <a:pathLst>
                <a:path w="6389370" h="1539239">
                  <a:moveTo>
                    <a:pt x="2590939" y="1501140"/>
                  </a:moveTo>
                  <a:lnTo>
                    <a:pt x="2578239" y="1494790"/>
                  </a:lnTo>
                  <a:lnTo>
                    <a:pt x="2514739" y="1463040"/>
                  </a:lnTo>
                  <a:lnTo>
                    <a:pt x="2514739" y="1494790"/>
                  </a:lnTo>
                  <a:lnTo>
                    <a:pt x="76212" y="1494790"/>
                  </a:lnTo>
                  <a:lnTo>
                    <a:pt x="76212" y="1463040"/>
                  </a:lnTo>
                  <a:lnTo>
                    <a:pt x="0" y="1501140"/>
                  </a:lnTo>
                  <a:lnTo>
                    <a:pt x="76212" y="1539240"/>
                  </a:lnTo>
                  <a:lnTo>
                    <a:pt x="76212" y="1507490"/>
                  </a:lnTo>
                  <a:lnTo>
                    <a:pt x="2514739" y="1507490"/>
                  </a:lnTo>
                  <a:lnTo>
                    <a:pt x="2514739" y="1539240"/>
                  </a:lnTo>
                  <a:lnTo>
                    <a:pt x="2578239" y="1507490"/>
                  </a:lnTo>
                  <a:lnTo>
                    <a:pt x="2590939" y="1501140"/>
                  </a:lnTo>
                  <a:close/>
                </a:path>
                <a:path w="6389370" h="1539239">
                  <a:moveTo>
                    <a:pt x="3059696" y="947293"/>
                  </a:moveTo>
                  <a:lnTo>
                    <a:pt x="3027946" y="947293"/>
                  </a:lnTo>
                  <a:lnTo>
                    <a:pt x="3027946" y="44450"/>
                  </a:lnTo>
                  <a:lnTo>
                    <a:pt x="3027946" y="38100"/>
                  </a:lnTo>
                  <a:lnTo>
                    <a:pt x="3027946" y="34544"/>
                  </a:lnTo>
                  <a:lnTo>
                    <a:pt x="3025152" y="31750"/>
                  </a:lnTo>
                  <a:lnTo>
                    <a:pt x="963180" y="31750"/>
                  </a:lnTo>
                  <a:lnTo>
                    <a:pt x="963180" y="0"/>
                  </a:lnTo>
                  <a:lnTo>
                    <a:pt x="886980" y="38100"/>
                  </a:lnTo>
                  <a:lnTo>
                    <a:pt x="963180" y="76200"/>
                  </a:lnTo>
                  <a:lnTo>
                    <a:pt x="963180" y="44450"/>
                  </a:lnTo>
                  <a:lnTo>
                    <a:pt x="3015246" y="44450"/>
                  </a:lnTo>
                  <a:lnTo>
                    <a:pt x="3015246" y="947293"/>
                  </a:lnTo>
                  <a:lnTo>
                    <a:pt x="2983496" y="947293"/>
                  </a:lnTo>
                  <a:lnTo>
                    <a:pt x="3021596" y="1023493"/>
                  </a:lnTo>
                  <a:lnTo>
                    <a:pt x="3053283" y="960120"/>
                  </a:lnTo>
                  <a:lnTo>
                    <a:pt x="3059696" y="947293"/>
                  </a:lnTo>
                  <a:close/>
                </a:path>
                <a:path w="6389370" h="1539239">
                  <a:moveTo>
                    <a:pt x="5324487" y="377952"/>
                  </a:moveTo>
                  <a:lnTo>
                    <a:pt x="5318137" y="365252"/>
                  </a:lnTo>
                  <a:lnTo>
                    <a:pt x="5286387" y="301752"/>
                  </a:lnTo>
                  <a:lnTo>
                    <a:pt x="5248287" y="377952"/>
                  </a:lnTo>
                  <a:lnTo>
                    <a:pt x="5280037" y="377952"/>
                  </a:lnTo>
                  <a:lnTo>
                    <a:pt x="5280037" y="1140333"/>
                  </a:lnTo>
                  <a:lnTo>
                    <a:pt x="3528072" y="1140333"/>
                  </a:lnTo>
                  <a:lnTo>
                    <a:pt x="3528072" y="1108583"/>
                  </a:lnTo>
                  <a:lnTo>
                    <a:pt x="3451872" y="1146683"/>
                  </a:lnTo>
                  <a:lnTo>
                    <a:pt x="3528072" y="1184783"/>
                  </a:lnTo>
                  <a:lnTo>
                    <a:pt x="3528072" y="1153033"/>
                  </a:lnTo>
                  <a:lnTo>
                    <a:pt x="5289943" y="1153033"/>
                  </a:lnTo>
                  <a:lnTo>
                    <a:pt x="5292737" y="1150239"/>
                  </a:lnTo>
                  <a:lnTo>
                    <a:pt x="5292737" y="1146683"/>
                  </a:lnTo>
                  <a:lnTo>
                    <a:pt x="5292737" y="1140333"/>
                  </a:lnTo>
                  <a:lnTo>
                    <a:pt x="5292737" y="377952"/>
                  </a:lnTo>
                  <a:lnTo>
                    <a:pt x="5324487" y="377952"/>
                  </a:lnTo>
                  <a:close/>
                </a:path>
                <a:path w="6389370" h="1539239">
                  <a:moveTo>
                    <a:pt x="6389129" y="377952"/>
                  </a:moveTo>
                  <a:lnTo>
                    <a:pt x="6382779" y="365252"/>
                  </a:lnTo>
                  <a:lnTo>
                    <a:pt x="6351029" y="301752"/>
                  </a:lnTo>
                  <a:lnTo>
                    <a:pt x="6312928" y="377952"/>
                  </a:lnTo>
                  <a:lnTo>
                    <a:pt x="6344679" y="377952"/>
                  </a:lnTo>
                  <a:lnTo>
                    <a:pt x="6344679" y="1478915"/>
                  </a:lnTo>
                  <a:lnTo>
                    <a:pt x="3528072" y="1478915"/>
                  </a:lnTo>
                  <a:lnTo>
                    <a:pt x="3528072" y="1447165"/>
                  </a:lnTo>
                  <a:lnTo>
                    <a:pt x="3451872" y="1485265"/>
                  </a:lnTo>
                  <a:lnTo>
                    <a:pt x="3528072" y="1523365"/>
                  </a:lnTo>
                  <a:lnTo>
                    <a:pt x="3528072" y="1491615"/>
                  </a:lnTo>
                  <a:lnTo>
                    <a:pt x="6354458" y="1491615"/>
                  </a:lnTo>
                  <a:lnTo>
                    <a:pt x="6357379" y="1488821"/>
                  </a:lnTo>
                  <a:lnTo>
                    <a:pt x="6357379" y="1485265"/>
                  </a:lnTo>
                  <a:lnTo>
                    <a:pt x="6357379" y="1478915"/>
                  </a:lnTo>
                  <a:lnTo>
                    <a:pt x="6357379" y="377952"/>
                  </a:lnTo>
                  <a:lnTo>
                    <a:pt x="6389129" y="377952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55035" y="3147060"/>
              <a:ext cx="639445" cy="685800"/>
            </a:xfrm>
            <a:custGeom>
              <a:avLst/>
              <a:gdLst/>
              <a:ahLst/>
              <a:cxnLst/>
              <a:rect l="l" t="t" r="r" b="b"/>
              <a:pathLst>
                <a:path w="639445" h="685800">
                  <a:moveTo>
                    <a:pt x="9143" y="338327"/>
                  </a:moveTo>
                  <a:lnTo>
                    <a:pt x="639190" y="338327"/>
                  </a:lnTo>
                </a:path>
                <a:path w="639445" h="685800">
                  <a:moveTo>
                    <a:pt x="0" y="0"/>
                  </a:moveTo>
                  <a:lnTo>
                    <a:pt x="171703" y="0"/>
                  </a:lnTo>
                  <a:lnTo>
                    <a:pt x="171703" y="685672"/>
                  </a:lnTo>
                  <a:lnTo>
                    <a:pt x="9525" y="685672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098292"/>
              <a:ext cx="377951" cy="2285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441192"/>
              <a:ext cx="377951" cy="2285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3784092"/>
              <a:ext cx="377951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958327" y="3555492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>
                  <a:moveTo>
                    <a:pt x="0" y="0"/>
                  </a:moveTo>
                  <a:lnTo>
                    <a:pt x="347979" y="0"/>
                  </a:lnTo>
                </a:path>
              </a:pathLst>
            </a:custGeom>
            <a:ln w="12192">
              <a:solidFill>
                <a:srgbClr val="3B3B4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6603" y="5071872"/>
              <a:ext cx="620395" cy="527685"/>
            </a:xfrm>
            <a:custGeom>
              <a:avLst/>
              <a:gdLst/>
              <a:ahLst/>
              <a:cxnLst/>
              <a:rect l="l" t="t" r="r" b="b"/>
              <a:pathLst>
                <a:path w="620394" h="527685">
                  <a:moveTo>
                    <a:pt x="0" y="527303"/>
                  </a:moveTo>
                  <a:lnTo>
                    <a:pt x="620268" y="527303"/>
                  </a:lnTo>
                  <a:lnTo>
                    <a:pt x="620268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20394" h="527685">
                  <a:moveTo>
                    <a:pt x="620268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6268" y="5120639"/>
              <a:ext cx="190500" cy="47625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47244" y="23622"/>
                  </a:moveTo>
                  <a:lnTo>
                    <a:pt x="45389" y="14414"/>
                  </a:lnTo>
                  <a:lnTo>
                    <a:pt x="40335" y="6908"/>
                  </a:lnTo>
                  <a:lnTo>
                    <a:pt x="32829" y="1854"/>
                  </a:lnTo>
                  <a:lnTo>
                    <a:pt x="23622" y="0"/>
                  </a:lnTo>
                  <a:lnTo>
                    <a:pt x="14401" y="1854"/>
                  </a:lnTo>
                  <a:lnTo>
                    <a:pt x="6896" y="6908"/>
                  </a:lnTo>
                  <a:lnTo>
                    <a:pt x="1841" y="14414"/>
                  </a:lnTo>
                  <a:lnTo>
                    <a:pt x="0" y="23622"/>
                  </a:lnTo>
                  <a:lnTo>
                    <a:pt x="1841" y="32842"/>
                  </a:lnTo>
                  <a:lnTo>
                    <a:pt x="6896" y="40347"/>
                  </a:lnTo>
                  <a:lnTo>
                    <a:pt x="14401" y="45402"/>
                  </a:lnTo>
                  <a:lnTo>
                    <a:pt x="23622" y="47244"/>
                  </a:lnTo>
                  <a:lnTo>
                    <a:pt x="32829" y="45402"/>
                  </a:lnTo>
                  <a:lnTo>
                    <a:pt x="40335" y="40347"/>
                  </a:lnTo>
                  <a:lnTo>
                    <a:pt x="45389" y="32842"/>
                  </a:lnTo>
                  <a:lnTo>
                    <a:pt x="47244" y="23622"/>
                  </a:lnTo>
                  <a:close/>
                </a:path>
                <a:path w="190500" h="47625">
                  <a:moveTo>
                    <a:pt x="117348" y="23622"/>
                  </a:moveTo>
                  <a:lnTo>
                    <a:pt x="115493" y="14414"/>
                  </a:lnTo>
                  <a:lnTo>
                    <a:pt x="110439" y="6908"/>
                  </a:lnTo>
                  <a:lnTo>
                    <a:pt x="102933" y="1854"/>
                  </a:lnTo>
                  <a:lnTo>
                    <a:pt x="93726" y="0"/>
                  </a:lnTo>
                  <a:lnTo>
                    <a:pt x="84505" y="1854"/>
                  </a:lnTo>
                  <a:lnTo>
                    <a:pt x="77000" y="6908"/>
                  </a:lnTo>
                  <a:lnTo>
                    <a:pt x="71945" y="14414"/>
                  </a:lnTo>
                  <a:lnTo>
                    <a:pt x="70104" y="23622"/>
                  </a:lnTo>
                  <a:lnTo>
                    <a:pt x="71945" y="32842"/>
                  </a:lnTo>
                  <a:lnTo>
                    <a:pt x="77000" y="40347"/>
                  </a:lnTo>
                  <a:lnTo>
                    <a:pt x="84505" y="45402"/>
                  </a:lnTo>
                  <a:lnTo>
                    <a:pt x="93726" y="47244"/>
                  </a:lnTo>
                  <a:lnTo>
                    <a:pt x="102933" y="45402"/>
                  </a:lnTo>
                  <a:lnTo>
                    <a:pt x="110439" y="40347"/>
                  </a:lnTo>
                  <a:lnTo>
                    <a:pt x="115493" y="32842"/>
                  </a:lnTo>
                  <a:lnTo>
                    <a:pt x="117348" y="23622"/>
                  </a:lnTo>
                  <a:close/>
                </a:path>
                <a:path w="190500" h="47625">
                  <a:moveTo>
                    <a:pt x="190500" y="23622"/>
                  </a:moveTo>
                  <a:lnTo>
                    <a:pt x="188582" y="14414"/>
                  </a:lnTo>
                  <a:lnTo>
                    <a:pt x="183349" y="6908"/>
                  </a:lnTo>
                  <a:lnTo>
                    <a:pt x="175602" y="1854"/>
                  </a:lnTo>
                  <a:lnTo>
                    <a:pt x="166116" y="0"/>
                  </a:lnTo>
                  <a:lnTo>
                    <a:pt x="156616" y="1854"/>
                  </a:lnTo>
                  <a:lnTo>
                    <a:pt x="148869" y="6908"/>
                  </a:lnTo>
                  <a:lnTo>
                    <a:pt x="143637" y="14414"/>
                  </a:lnTo>
                  <a:lnTo>
                    <a:pt x="141732" y="23622"/>
                  </a:lnTo>
                  <a:lnTo>
                    <a:pt x="143637" y="32842"/>
                  </a:lnTo>
                  <a:lnTo>
                    <a:pt x="148869" y="40347"/>
                  </a:lnTo>
                  <a:lnTo>
                    <a:pt x="156616" y="45402"/>
                  </a:lnTo>
                  <a:lnTo>
                    <a:pt x="166116" y="47244"/>
                  </a:lnTo>
                  <a:lnTo>
                    <a:pt x="175602" y="45402"/>
                  </a:lnTo>
                  <a:lnTo>
                    <a:pt x="183349" y="40347"/>
                  </a:lnTo>
                  <a:lnTo>
                    <a:pt x="188582" y="32842"/>
                  </a:lnTo>
                  <a:lnTo>
                    <a:pt x="190500" y="2362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37103" y="5324856"/>
              <a:ext cx="190500" cy="180340"/>
            </a:xfrm>
            <a:custGeom>
              <a:avLst/>
              <a:gdLst/>
              <a:ahLst/>
              <a:cxnLst/>
              <a:rect l="l" t="t" r="r" b="b"/>
              <a:pathLst>
                <a:path w="190500" h="180339">
                  <a:moveTo>
                    <a:pt x="0" y="179832"/>
                  </a:moveTo>
                  <a:lnTo>
                    <a:pt x="0" y="95504"/>
                  </a:lnTo>
                  <a:lnTo>
                    <a:pt x="95250" y="0"/>
                  </a:lnTo>
                  <a:lnTo>
                    <a:pt x="190500" y="95504"/>
                  </a:lnTo>
                  <a:lnTo>
                    <a:pt x="190500" y="179832"/>
                  </a:lnTo>
                  <a:lnTo>
                    <a:pt x="0" y="179832"/>
                  </a:lnTo>
                  <a:close/>
                </a:path>
                <a:path w="190500" h="180339">
                  <a:moveTo>
                    <a:pt x="100583" y="106680"/>
                  </a:moveTo>
                  <a:lnTo>
                    <a:pt x="100583" y="179832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25292" y="5733999"/>
            <a:ext cx="263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Segoe UI Semibold"/>
                <a:cs typeface="Segoe UI Semibold"/>
              </a:rPr>
              <a:t>App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49" y="89281"/>
              <a:ext cx="4736045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804" y="1196862"/>
            <a:ext cx="5375275" cy="3832225"/>
            <a:chOff x="6598804" y="1196862"/>
            <a:chExt cx="5375275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804" y="1196862"/>
              <a:ext cx="5375278" cy="38321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1131" y="1440179"/>
              <a:ext cx="5059680" cy="3352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3715" y="989386"/>
            <a:ext cx="4883785" cy="313880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478155">
              <a:lnSpc>
                <a:spcPct val="110000"/>
              </a:lnSpc>
              <a:spcBef>
                <a:spcPts val="625"/>
              </a:spcBef>
            </a:pPr>
            <a:r>
              <a:rPr sz="1600" spc="-5" dirty="0">
                <a:latin typeface="Segoe UI"/>
                <a:cs typeface="Segoe UI"/>
              </a:rPr>
              <a:t>This authentication method uses a username 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password.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When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logical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warehouse,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"server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admin"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</a:t>
            </a:r>
            <a:r>
              <a:rPr sz="1600" spc="-5" dirty="0">
                <a:latin typeface="Segoe UI"/>
                <a:cs typeface="Segoe UI"/>
              </a:rPr>
              <a:t> 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username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password.</a:t>
            </a:r>
            <a:endParaRPr sz="1600">
              <a:latin typeface="Segoe UI"/>
              <a:cs typeface="Segoe UI"/>
            </a:endParaRPr>
          </a:p>
          <a:p>
            <a:pPr marL="12700" marR="223520">
              <a:lnSpc>
                <a:spcPct val="11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credentials,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-5" dirty="0">
                <a:latin typeface="Segoe UI"/>
                <a:cs typeface="Segoe UI"/>
              </a:rPr>
              <a:t> 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owner.</a:t>
            </a:r>
            <a:endParaRPr sz="1600">
              <a:latin typeface="Segoe UI"/>
              <a:cs typeface="Segoe UI"/>
            </a:endParaRPr>
          </a:p>
          <a:p>
            <a:pPr marL="12700" marR="10160">
              <a:lnSpc>
                <a:spcPct val="110000"/>
              </a:lnSpc>
              <a:spcBef>
                <a:spcPts val="600"/>
              </a:spcBef>
            </a:pPr>
            <a:r>
              <a:rPr sz="1600" spc="-5" dirty="0">
                <a:latin typeface="Segoe UI"/>
                <a:cs typeface="Segoe UI"/>
              </a:rPr>
              <a:t>Furthermore,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</a:t>
            </a:r>
            <a:r>
              <a:rPr sz="1600" spc="-5" dirty="0">
                <a:latin typeface="Segoe UI"/>
                <a:cs typeface="Segoe UI"/>
              </a:rPr>
              <a:t> can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roles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familiar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4436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4945202"/>
            <a:ext cx="6325870" cy="1308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master 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 a login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spc="4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'Str0ng_password'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ApplicationUser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ApplicationLogin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 marR="795655">
              <a:lnSpc>
                <a:spcPct val="100699"/>
              </a:lnSpc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Connect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SQL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DW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and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create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database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user </a:t>
            </a:r>
            <a:r>
              <a:rPr sz="1400" spc="-7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USER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DatabaseUser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ApplicationLogin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366467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0154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250253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restrict access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sensitive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specific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database</a:t>
            </a:r>
            <a:r>
              <a:rPr sz="1800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253" y="2473578"/>
            <a:ext cx="2578735" cy="223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ensure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 </a:t>
            </a:r>
            <a:r>
              <a:rPr sz="1800" spc="-48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only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have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relevant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data?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045"/>
              </a:spcBef>
            </a:pPr>
            <a:r>
              <a:rPr sz="1400" spc="-5" dirty="0">
                <a:latin typeface="Segoe UI"/>
                <a:cs typeface="Segoe UI"/>
              </a:rPr>
              <a:t>For example, in </a:t>
            </a:r>
            <a:r>
              <a:rPr sz="1400" dirty="0">
                <a:latin typeface="Segoe UI"/>
                <a:cs typeface="Segoe UI"/>
              </a:rPr>
              <a:t>a hospital </a:t>
            </a:r>
            <a:r>
              <a:rPr sz="1400" spc="-5" dirty="0">
                <a:latin typeface="Segoe UI"/>
                <a:cs typeface="Segoe UI"/>
              </a:rPr>
              <a:t>only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medical </a:t>
            </a:r>
            <a:r>
              <a:rPr sz="1400" dirty="0">
                <a:latin typeface="Segoe UI"/>
                <a:cs typeface="Segoe UI"/>
              </a:rPr>
              <a:t>staff should be </a:t>
            </a:r>
            <a:r>
              <a:rPr sz="1400" spc="-5" dirty="0">
                <a:latin typeface="Segoe UI"/>
                <a:cs typeface="Segoe UI"/>
              </a:rPr>
              <a:t>allowed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see patient </a:t>
            </a:r>
            <a:r>
              <a:rPr sz="1400" dirty="0">
                <a:latin typeface="Segoe UI"/>
                <a:cs typeface="Segoe UI"/>
              </a:rPr>
              <a:t>data that </a:t>
            </a:r>
            <a:r>
              <a:rPr sz="1400" spc="-5" dirty="0">
                <a:latin typeface="Segoe UI"/>
                <a:cs typeface="Segoe UI"/>
              </a:rPr>
              <a:t>is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relevant</a:t>
            </a:r>
            <a:r>
              <a:rPr sz="1400" spc="-5" dirty="0">
                <a:latin typeface="Segoe UI"/>
                <a:cs typeface="Segoe UI"/>
              </a:rPr>
              <a:t> to</a:t>
            </a:r>
            <a:r>
              <a:rPr sz="1400" dirty="0">
                <a:latin typeface="Segoe UI"/>
                <a:cs typeface="Segoe UI"/>
              </a:rPr>
              <a:t> them—and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every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patient’s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713" y="1620020"/>
            <a:ext cx="295275" cy="594360"/>
            <a:chOff x="426713" y="1620020"/>
            <a:chExt cx="295275" cy="594360"/>
          </a:xfrm>
        </p:grpSpPr>
        <p:sp>
          <p:nvSpPr>
            <p:cNvPr id="6" name="object 6"/>
            <p:cNvSpPr/>
            <p:nvPr/>
          </p:nvSpPr>
          <p:spPr>
            <a:xfrm>
              <a:off x="426713" y="1620020"/>
              <a:ext cx="295275" cy="594360"/>
            </a:xfrm>
            <a:custGeom>
              <a:avLst/>
              <a:gdLst/>
              <a:ahLst/>
              <a:cxnLst/>
              <a:rect l="l" t="t" r="r" b="b"/>
              <a:pathLst>
                <a:path w="295275" h="594360">
                  <a:moveTo>
                    <a:pt x="258436" y="0"/>
                  </a:moveTo>
                  <a:lnTo>
                    <a:pt x="36795" y="0"/>
                  </a:lnTo>
                  <a:lnTo>
                    <a:pt x="2888" y="22578"/>
                  </a:lnTo>
                  <a:lnTo>
                    <a:pt x="0" y="36985"/>
                  </a:lnTo>
                  <a:lnTo>
                    <a:pt x="0" y="556929"/>
                  </a:lnTo>
                  <a:lnTo>
                    <a:pt x="22463" y="591010"/>
                  </a:lnTo>
                  <a:lnTo>
                    <a:pt x="258436" y="593913"/>
                  </a:lnTo>
                  <a:lnTo>
                    <a:pt x="272769" y="591010"/>
                  </a:lnTo>
                  <a:lnTo>
                    <a:pt x="284465" y="583090"/>
                  </a:lnTo>
                  <a:lnTo>
                    <a:pt x="292346" y="571335"/>
                  </a:lnTo>
                  <a:lnTo>
                    <a:pt x="295234" y="556929"/>
                  </a:lnTo>
                  <a:lnTo>
                    <a:pt x="295234" y="36986"/>
                  </a:lnTo>
                  <a:lnTo>
                    <a:pt x="292345" y="22579"/>
                  </a:lnTo>
                  <a:lnTo>
                    <a:pt x="284465" y="10824"/>
                  </a:lnTo>
                  <a:lnTo>
                    <a:pt x="272769" y="2903"/>
                  </a:lnTo>
                  <a:lnTo>
                    <a:pt x="258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527" y="1657006"/>
              <a:ext cx="73660" cy="520065"/>
            </a:xfrm>
            <a:custGeom>
              <a:avLst/>
              <a:gdLst/>
              <a:ahLst/>
              <a:cxnLst/>
              <a:rect l="l" t="t" r="r" b="b"/>
              <a:pathLst>
                <a:path w="73659" h="520064">
                  <a:moveTo>
                    <a:pt x="64503" y="492099"/>
                  </a:moveTo>
                  <a:lnTo>
                    <a:pt x="62306" y="481330"/>
                  </a:lnTo>
                  <a:lnTo>
                    <a:pt x="56337" y="472465"/>
                  </a:lnTo>
                  <a:lnTo>
                    <a:pt x="47523" y="466471"/>
                  </a:lnTo>
                  <a:lnTo>
                    <a:pt x="36791" y="464261"/>
                  </a:lnTo>
                  <a:lnTo>
                    <a:pt x="26073" y="466471"/>
                  </a:lnTo>
                  <a:lnTo>
                    <a:pt x="17259" y="472465"/>
                  </a:lnTo>
                  <a:lnTo>
                    <a:pt x="11290" y="481330"/>
                  </a:lnTo>
                  <a:lnTo>
                    <a:pt x="9093" y="492099"/>
                  </a:lnTo>
                  <a:lnTo>
                    <a:pt x="11290" y="502881"/>
                  </a:lnTo>
                  <a:lnTo>
                    <a:pt x="17259" y="511733"/>
                  </a:lnTo>
                  <a:lnTo>
                    <a:pt x="26073" y="517740"/>
                  </a:lnTo>
                  <a:lnTo>
                    <a:pt x="36791" y="519950"/>
                  </a:lnTo>
                  <a:lnTo>
                    <a:pt x="47523" y="517740"/>
                  </a:lnTo>
                  <a:lnTo>
                    <a:pt x="56337" y="511733"/>
                  </a:lnTo>
                  <a:lnTo>
                    <a:pt x="62306" y="502881"/>
                  </a:lnTo>
                  <a:lnTo>
                    <a:pt x="64503" y="492099"/>
                  </a:lnTo>
                  <a:close/>
                </a:path>
                <a:path w="73659" h="520064">
                  <a:moveTo>
                    <a:pt x="73596" y="2184"/>
                  </a:moveTo>
                  <a:lnTo>
                    <a:pt x="71856" y="0"/>
                  </a:lnTo>
                  <a:lnTo>
                    <a:pt x="1727" y="0"/>
                  </a:lnTo>
                  <a:lnTo>
                    <a:pt x="0" y="2184"/>
                  </a:lnTo>
                  <a:lnTo>
                    <a:pt x="0" y="7404"/>
                  </a:lnTo>
                  <a:lnTo>
                    <a:pt x="1727" y="9575"/>
                  </a:lnTo>
                  <a:lnTo>
                    <a:pt x="69265" y="9575"/>
                  </a:lnTo>
                  <a:lnTo>
                    <a:pt x="71856" y="9575"/>
                  </a:lnTo>
                  <a:lnTo>
                    <a:pt x="73596" y="7404"/>
                  </a:lnTo>
                  <a:lnTo>
                    <a:pt x="73596" y="218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600" y="1768389"/>
              <a:ext cx="203461" cy="27846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3214" y="1644964"/>
            <a:ext cx="451067" cy="5664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9397" y="3370579"/>
            <a:ext cx="137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6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Control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4398" y="2561082"/>
            <a:ext cx="1106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Data</a:t>
            </a:r>
            <a:r>
              <a:rPr sz="1200" spc="-4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649" y="89281"/>
              <a:ext cx="4699342" cy="12331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67943" y="1086611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142095" cy="14528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994410">
              <a:lnSpc>
                <a:spcPct val="141200"/>
              </a:lnSpc>
              <a:spcBef>
                <a:spcPts val="25"/>
              </a:spcBef>
            </a:pP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designated</a:t>
            </a:r>
            <a:r>
              <a:rPr sz="1600" spc="-5" dirty="0">
                <a:latin typeface="Segoe UI"/>
                <a:cs typeface="Segoe UI"/>
              </a:rPr>
              <a:t> tables,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views,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procedures,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functions.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unauthorized queries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against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certain</a:t>
            </a:r>
            <a:r>
              <a:rPr sz="1600" spc="-5" dirty="0">
                <a:latin typeface="Segoe UI"/>
                <a:cs typeface="Segoe UI"/>
              </a:rPr>
              <a:t> 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600" spc="-5" dirty="0">
                <a:latin typeface="Segoe UI"/>
                <a:cs typeface="Segoe UI"/>
              </a:rPr>
              <a:t>Simplifies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design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level.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81527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j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,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80" y="3197351"/>
            <a:ext cx="11351260" cy="2723515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45415" marR="2698750">
              <a:lnSpc>
                <a:spcPct val="141800"/>
              </a:lnSpc>
              <a:spcBef>
                <a:spcPts val="50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RosaQdM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 table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Person.Address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AdventureWorks2012 database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Person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Address TO </a:t>
            </a:r>
            <a:r>
              <a:rPr sz="1200" dirty="0">
                <a:latin typeface="Consolas"/>
                <a:cs typeface="Consolas"/>
              </a:rPr>
              <a:t>RosaQdM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2360930">
              <a:lnSpc>
                <a:spcPct val="1417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REFERENCES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column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BusinessEntityID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view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HumanResources.vEmployee</a:t>
            </a:r>
            <a:r>
              <a:rPr sz="12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user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Wanida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REFERENCES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BusinessEntityID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vEmployee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to </a:t>
            </a:r>
            <a:r>
              <a:rPr sz="1200" dirty="0">
                <a:latin typeface="Consolas"/>
                <a:cs typeface="Consolas"/>
              </a:rPr>
              <a:t>Wanida</a:t>
            </a:r>
            <a:r>
              <a:rPr sz="1200" spc="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OPTION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  <a:p>
            <a:pPr marL="145415" marR="173355">
              <a:lnSpc>
                <a:spcPts val="2039"/>
              </a:lnSpc>
              <a:spcBef>
                <a:spcPts val="16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Grant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EXECUTE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permission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procedure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HumanResources.uspUpdateEmployeeHireInfo</a:t>
            </a:r>
            <a:r>
              <a:rPr sz="1200" spc="3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an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role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called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Recruiting11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AdventureWorks2012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 marL="145415" marR="4213225">
              <a:lnSpc>
                <a:spcPts val="2039"/>
              </a:lnSpc>
              <a:spcBef>
                <a:spcPts val="5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EXECUTE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OBJECT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::</a:t>
            </a:r>
            <a:r>
              <a:rPr sz="1200" dirty="0">
                <a:latin typeface="Consolas"/>
                <a:cs typeface="Consolas"/>
              </a:rPr>
              <a:t>HumanResources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uspUpdateEmployeeHireInfo</a:t>
            </a:r>
            <a:r>
              <a:rPr sz="1200" spc="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RECRUITING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11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968019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619" y="89281"/>
              <a:ext cx="740664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456819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32321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Fine</a:t>
            </a:r>
            <a:r>
              <a:rPr sz="1600" spc="-5" dirty="0">
                <a:latin typeface="Segoe UI"/>
                <a:cs typeface="Segoe UI"/>
              </a:rPr>
              <a:t> grained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specific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rows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12700" marR="20764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Help </a:t>
            </a:r>
            <a:r>
              <a:rPr sz="1600" spc="-10" dirty="0">
                <a:latin typeface="Segoe UI"/>
                <a:cs typeface="Segoe UI"/>
              </a:rPr>
              <a:t>prevent </a:t>
            </a:r>
            <a:r>
              <a:rPr sz="1600" spc="-5" dirty="0">
                <a:latin typeface="Segoe UI"/>
                <a:cs typeface="Segoe UI"/>
              </a:rPr>
              <a:t>unauthorized access when multiple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share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same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Eliminates </a:t>
            </a:r>
            <a:r>
              <a:rPr sz="1600" dirty="0">
                <a:latin typeface="Segoe UI"/>
                <a:cs typeface="Segoe UI"/>
              </a:rPr>
              <a:t>need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implement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filtering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multi-tenant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applications.</a:t>
            </a:r>
            <a:endParaRPr sz="1600">
              <a:latin typeface="Segoe UI"/>
              <a:cs typeface="Segoe UI"/>
            </a:endParaRPr>
          </a:p>
          <a:p>
            <a:pPr marL="12700" marR="12065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Studio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Server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Tools.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Easily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enforcement logic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schema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bound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table.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2716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1502" y="3796665"/>
            <a:ext cx="1727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400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4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Warehouse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05521" y="2500122"/>
            <a:ext cx="901065" cy="1186180"/>
          </a:xfrm>
          <a:custGeom>
            <a:avLst/>
            <a:gdLst/>
            <a:ahLst/>
            <a:cxnLst/>
            <a:rect l="l" t="t" r="r" b="b"/>
            <a:pathLst>
              <a:path w="901065" h="1186179">
                <a:moveTo>
                  <a:pt x="0" y="179197"/>
                </a:moveTo>
                <a:lnTo>
                  <a:pt x="19071" y="230927"/>
                </a:lnTo>
                <a:lnTo>
                  <a:pt x="72565" y="276718"/>
                </a:lnTo>
                <a:lnTo>
                  <a:pt x="110478" y="296694"/>
                </a:lnTo>
                <a:lnTo>
                  <a:pt x="154905" y="314356"/>
                </a:lnTo>
                <a:lnTo>
                  <a:pt x="205148" y="329426"/>
                </a:lnTo>
                <a:lnTo>
                  <a:pt x="260511" y="341629"/>
                </a:lnTo>
                <a:lnTo>
                  <a:pt x="320295" y="350688"/>
                </a:lnTo>
                <a:lnTo>
                  <a:pt x="383805" y="356326"/>
                </a:lnTo>
                <a:lnTo>
                  <a:pt x="450342" y="358266"/>
                </a:lnTo>
                <a:lnTo>
                  <a:pt x="516878" y="356326"/>
                </a:lnTo>
                <a:lnTo>
                  <a:pt x="580388" y="350688"/>
                </a:lnTo>
                <a:lnTo>
                  <a:pt x="640172" y="341629"/>
                </a:lnTo>
                <a:lnTo>
                  <a:pt x="695535" y="329426"/>
                </a:lnTo>
                <a:lnTo>
                  <a:pt x="745778" y="314356"/>
                </a:lnTo>
                <a:lnTo>
                  <a:pt x="790205" y="296694"/>
                </a:lnTo>
                <a:lnTo>
                  <a:pt x="828118" y="276718"/>
                </a:lnTo>
                <a:lnTo>
                  <a:pt x="881612" y="230927"/>
                </a:lnTo>
                <a:lnTo>
                  <a:pt x="900683" y="179197"/>
                </a:lnTo>
                <a:lnTo>
                  <a:pt x="895799" y="152724"/>
                </a:lnTo>
                <a:lnTo>
                  <a:pt x="858819" y="103667"/>
                </a:lnTo>
                <a:lnTo>
                  <a:pt x="790205" y="61644"/>
                </a:lnTo>
                <a:lnTo>
                  <a:pt x="745778" y="43965"/>
                </a:lnTo>
                <a:lnTo>
                  <a:pt x="695535" y="28878"/>
                </a:lnTo>
                <a:lnTo>
                  <a:pt x="640172" y="16660"/>
                </a:lnTo>
                <a:lnTo>
                  <a:pt x="580388" y="7589"/>
                </a:lnTo>
                <a:lnTo>
                  <a:pt x="516878" y="1943"/>
                </a:lnTo>
                <a:lnTo>
                  <a:pt x="450342" y="0"/>
                </a:lnTo>
                <a:lnTo>
                  <a:pt x="383805" y="1943"/>
                </a:lnTo>
                <a:lnTo>
                  <a:pt x="320295" y="7589"/>
                </a:lnTo>
                <a:lnTo>
                  <a:pt x="260511" y="16660"/>
                </a:lnTo>
                <a:lnTo>
                  <a:pt x="205148" y="28878"/>
                </a:lnTo>
                <a:lnTo>
                  <a:pt x="154905" y="43965"/>
                </a:lnTo>
                <a:lnTo>
                  <a:pt x="110478" y="61644"/>
                </a:lnTo>
                <a:lnTo>
                  <a:pt x="72565" y="81637"/>
                </a:lnTo>
                <a:lnTo>
                  <a:pt x="19071" y="127455"/>
                </a:lnTo>
                <a:lnTo>
                  <a:pt x="0" y="179197"/>
                </a:lnTo>
                <a:close/>
              </a:path>
              <a:path w="901065" h="1186179">
                <a:moveTo>
                  <a:pt x="0" y="179197"/>
                </a:moveTo>
                <a:lnTo>
                  <a:pt x="0" y="1006475"/>
                </a:lnTo>
                <a:lnTo>
                  <a:pt x="4884" y="1032947"/>
                </a:lnTo>
                <a:lnTo>
                  <a:pt x="41864" y="1082004"/>
                </a:lnTo>
                <a:lnTo>
                  <a:pt x="110478" y="1124027"/>
                </a:lnTo>
                <a:lnTo>
                  <a:pt x="154905" y="1141706"/>
                </a:lnTo>
                <a:lnTo>
                  <a:pt x="205148" y="1156793"/>
                </a:lnTo>
                <a:lnTo>
                  <a:pt x="260511" y="1169011"/>
                </a:lnTo>
                <a:lnTo>
                  <a:pt x="320295" y="1178082"/>
                </a:lnTo>
                <a:lnTo>
                  <a:pt x="383805" y="1183728"/>
                </a:lnTo>
                <a:lnTo>
                  <a:pt x="450342" y="1185671"/>
                </a:lnTo>
                <a:lnTo>
                  <a:pt x="516878" y="1183728"/>
                </a:lnTo>
                <a:lnTo>
                  <a:pt x="580388" y="1178082"/>
                </a:lnTo>
                <a:lnTo>
                  <a:pt x="640172" y="1169011"/>
                </a:lnTo>
                <a:lnTo>
                  <a:pt x="695535" y="1156793"/>
                </a:lnTo>
                <a:lnTo>
                  <a:pt x="745778" y="1141706"/>
                </a:lnTo>
                <a:lnTo>
                  <a:pt x="790205" y="1124027"/>
                </a:lnTo>
                <a:lnTo>
                  <a:pt x="828118" y="1104034"/>
                </a:lnTo>
                <a:lnTo>
                  <a:pt x="881612" y="1058216"/>
                </a:lnTo>
                <a:lnTo>
                  <a:pt x="900683" y="1006475"/>
                </a:lnTo>
                <a:lnTo>
                  <a:pt x="900683" y="179197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296" y="2831109"/>
            <a:ext cx="6896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1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2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Segoe UI Semibold"/>
                <a:cs typeface="Segoe UI Semibold"/>
              </a:rPr>
              <a:t>C</a:t>
            </a:r>
            <a:r>
              <a:rPr sz="1000" spc="-15" dirty="0">
                <a:latin typeface="Segoe UI Semibold"/>
                <a:cs typeface="Segoe UI Semibold"/>
              </a:rPr>
              <a:t>u</a:t>
            </a:r>
            <a:r>
              <a:rPr sz="1000" spc="-10" dirty="0">
                <a:latin typeface="Segoe UI Semibold"/>
                <a:cs typeface="Segoe UI Semibold"/>
              </a:rPr>
              <a:t>s</a:t>
            </a:r>
            <a:r>
              <a:rPr sz="1000" spc="-5" dirty="0">
                <a:latin typeface="Segoe UI Semibold"/>
                <a:cs typeface="Segoe UI Semibold"/>
              </a:rPr>
              <a:t>to</a:t>
            </a:r>
            <a:r>
              <a:rPr sz="1000" dirty="0">
                <a:latin typeface="Segoe UI Semibold"/>
                <a:cs typeface="Segoe UI Semibold"/>
              </a:rPr>
              <a:t>m</a:t>
            </a:r>
            <a:r>
              <a:rPr sz="1000" spc="-10" dirty="0">
                <a:latin typeface="Segoe UI Semibold"/>
                <a:cs typeface="Segoe UI Semibold"/>
              </a:rPr>
              <a:t>e</a:t>
            </a:r>
            <a:r>
              <a:rPr sz="1000" spc="-5" dirty="0">
                <a:latin typeface="Segoe UI Semibold"/>
                <a:cs typeface="Segoe UI Semibold"/>
              </a:rPr>
              <a:t>r</a:t>
            </a:r>
            <a:r>
              <a:rPr sz="1000" spc="25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3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47586" y="2142960"/>
            <a:ext cx="4975860" cy="3491865"/>
            <a:chOff x="6347586" y="2142960"/>
            <a:chExt cx="4975860" cy="34918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0570" y="5205983"/>
              <a:ext cx="247268" cy="2456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79101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59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4776" y="3422903"/>
              <a:ext cx="1268730" cy="1791970"/>
            </a:xfrm>
            <a:custGeom>
              <a:avLst/>
              <a:gdLst/>
              <a:ahLst/>
              <a:cxnLst/>
              <a:rect l="l" t="t" r="r" b="b"/>
              <a:pathLst>
                <a:path w="1268729" h="1791970">
                  <a:moveTo>
                    <a:pt x="0" y="0"/>
                  </a:moveTo>
                  <a:lnTo>
                    <a:pt x="1264412" y="0"/>
                  </a:lnTo>
                  <a:lnTo>
                    <a:pt x="1264412" y="1791843"/>
                  </a:lnTo>
                  <a:lnTo>
                    <a:pt x="1268349" y="1791843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4846" y="5205983"/>
              <a:ext cx="247268" cy="2456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63377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5444" y="3206369"/>
              <a:ext cx="1941830" cy="2009139"/>
            </a:xfrm>
            <a:custGeom>
              <a:avLst/>
              <a:gdLst/>
              <a:ahLst/>
              <a:cxnLst/>
              <a:rect l="l" t="t" r="r" b="b"/>
              <a:pathLst>
                <a:path w="1941829" h="2009139">
                  <a:moveTo>
                    <a:pt x="0" y="21462"/>
                  </a:moveTo>
                  <a:lnTo>
                    <a:pt x="0" y="0"/>
                  </a:lnTo>
                  <a:lnTo>
                    <a:pt x="1940686" y="0"/>
                  </a:lnTo>
                  <a:lnTo>
                    <a:pt x="1940686" y="2008631"/>
                  </a:lnTo>
                  <a:lnTo>
                    <a:pt x="1941829" y="2008631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9121" y="5205983"/>
              <a:ext cx="247268" cy="2456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47653" y="5441695"/>
              <a:ext cx="365760" cy="182880"/>
            </a:xfrm>
            <a:custGeom>
              <a:avLst/>
              <a:gdLst/>
              <a:ahLst/>
              <a:cxnLst/>
              <a:rect l="l" t="t" r="r" b="b"/>
              <a:pathLst>
                <a:path w="365759" h="182879">
                  <a:moveTo>
                    <a:pt x="365760" y="182625"/>
                  </a:moveTo>
                  <a:lnTo>
                    <a:pt x="359233" y="134040"/>
                  </a:lnTo>
                  <a:lnTo>
                    <a:pt x="340811" y="90405"/>
                  </a:lnTo>
                  <a:lnTo>
                    <a:pt x="312229" y="53451"/>
                  </a:lnTo>
                  <a:lnTo>
                    <a:pt x="275223" y="24910"/>
                  </a:lnTo>
                  <a:lnTo>
                    <a:pt x="231528" y="6516"/>
                  </a:lnTo>
                  <a:lnTo>
                    <a:pt x="182879" y="0"/>
                  </a:lnTo>
                  <a:lnTo>
                    <a:pt x="134231" y="6516"/>
                  </a:lnTo>
                  <a:lnTo>
                    <a:pt x="90536" y="24910"/>
                  </a:lnTo>
                  <a:lnTo>
                    <a:pt x="53530" y="53451"/>
                  </a:lnTo>
                  <a:lnTo>
                    <a:pt x="24948" y="90405"/>
                  </a:lnTo>
                  <a:lnTo>
                    <a:pt x="6526" y="134040"/>
                  </a:lnTo>
                  <a:lnTo>
                    <a:pt x="0" y="182625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05444" y="2988563"/>
              <a:ext cx="2626360" cy="2226945"/>
            </a:xfrm>
            <a:custGeom>
              <a:avLst/>
              <a:gdLst/>
              <a:ahLst/>
              <a:cxnLst/>
              <a:rect l="l" t="t" r="r" b="b"/>
              <a:pathLst>
                <a:path w="2626359" h="2226945">
                  <a:moveTo>
                    <a:pt x="0" y="0"/>
                  </a:moveTo>
                  <a:lnTo>
                    <a:pt x="2622169" y="0"/>
                  </a:lnTo>
                  <a:lnTo>
                    <a:pt x="2622169" y="2226945"/>
                  </a:lnTo>
                  <a:lnTo>
                    <a:pt x="2626105" y="2226945"/>
                  </a:lnTo>
                </a:path>
              </a:pathLst>
            </a:custGeom>
            <a:ln w="12192">
              <a:solidFill>
                <a:srgbClr val="3B3B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59846" y="4281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202692" y="0"/>
                  </a:moveTo>
                  <a:lnTo>
                    <a:pt x="0" y="54864"/>
                  </a:lnTo>
                  <a:lnTo>
                    <a:pt x="73659" y="128016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29950" y="4389882"/>
              <a:ext cx="203200" cy="128270"/>
            </a:xfrm>
            <a:custGeom>
              <a:avLst/>
              <a:gdLst/>
              <a:ahLst/>
              <a:cxnLst/>
              <a:rect l="l" t="t" r="r" b="b"/>
              <a:pathLst>
                <a:path w="203200" h="128270">
                  <a:moveTo>
                    <a:pt x="0" y="54864"/>
                  </a:moveTo>
                  <a:lnTo>
                    <a:pt x="73659" y="128016"/>
                  </a:lnTo>
                  <a:lnTo>
                    <a:pt x="202692" y="0"/>
                  </a:lnTo>
                </a:path>
              </a:pathLst>
            </a:custGeom>
            <a:ln w="19812">
              <a:solidFill>
                <a:srgbClr val="0FA30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57492" y="2152866"/>
              <a:ext cx="3166745" cy="2005964"/>
            </a:xfrm>
            <a:custGeom>
              <a:avLst/>
              <a:gdLst/>
              <a:ahLst/>
              <a:cxnLst/>
              <a:rect l="l" t="t" r="r" b="b"/>
              <a:pathLst>
                <a:path w="3166745" h="2005964">
                  <a:moveTo>
                    <a:pt x="1897126" y="10197"/>
                  </a:moveTo>
                  <a:lnTo>
                    <a:pt x="1943324" y="18639"/>
                  </a:lnTo>
                  <a:lnTo>
                    <a:pt x="1988842" y="29324"/>
                  </a:lnTo>
                  <a:lnTo>
                    <a:pt x="2033613" y="42181"/>
                  </a:lnTo>
                  <a:lnTo>
                    <a:pt x="2077573" y="57142"/>
                  </a:lnTo>
                  <a:lnTo>
                    <a:pt x="2120657" y="74137"/>
                  </a:lnTo>
                  <a:lnTo>
                    <a:pt x="2162800" y="93097"/>
                  </a:lnTo>
                  <a:lnTo>
                    <a:pt x="2203936" y="113953"/>
                  </a:lnTo>
                  <a:lnTo>
                    <a:pt x="2244000" y="136635"/>
                  </a:lnTo>
                  <a:lnTo>
                    <a:pt x="2282928" y="161074"/>
                  </a:lnTo>
                  <a:lnTo>
                    <a:pt x="2320655" y="187201"/>
                  </a:lnTo>
                  <a:lnTo>
                    <a:pt x="2357115" y="214947"/>
                  </a:lnTo>
                  <a:lnTo>
                    <a:pt x="2392243" y="244242"/>
                  </a:lnTo>
                  <a:lnTo>
                    <a:pt x="2425975" y="275016"/>
                  </a:lnTo>
                  <a:lnTo>
                    <a:pt x="2458245" y="307202"/>
                  </a:lnTo>
                  <a:lnTo>
                    <a:pt x="2488988" y="340729"/>
                  </a:lnTo>
                  <a:lnTo>
                    <a:pt x="2518140" y="375528"/>
                  </a:lnTo>
                  <a:lnTo>
                    <a:pt x="2545634" y="411530"/>
                  </a:lnTo>
                  <a:lnTo>
                    <a:pt x="2571407" y="448666"/>
                  </a:lnTo>
                  <a:lnTo>
                    <a:pt x="2595393" y="486866"/>
                  </a:lnTo>
                  <a:lnTo>
                    <a:pt x="2617527" y="526061"/>
                  </a:lnTo>
                  <a:lnTo>
                    <a:pt x="2637744" y="566182"/>
                  </a:lnTo>
                  <a:lnTo>
                    <a:pt x="2655979" y="607159"/>
                  </a:lnTo>
                  <a:lnTo>
                    <a:pt x="2672166" y="648924"/>
                  </a:lnTo>
                  <a:lnTo>
                    <a:pt x="2686242" y="691407"/>
                  </a:lnTo>
                  <a:lnTo>
                    <a:pt x="2698140" y="734538"/>
                  </a:lnTo>
                  <a:lnTo>
                    <a:pt x="2707797" y="778249"/>
                  </a:lnTo>
                  <a:lnTo>
                    <a:pt x="2715146" y="822470"/>
                  </a:lnTo>
                  <a:lnTo>
                    <a:pt x="2720122" y="867132"/>
                  </a:lnTo>
                  <a:lnTo>
                    <a:pt x="2722662" y="912165"/>
                  </a:lnTo>
                  <a:lnTo>
                    <a:pt x="2722699" y="957501"/>
                  </a:lnTo>
                  <a:lnTo>
                    <a:pt x="2720168" y="1003070"/>
                  </a:lnTo>
                  <a:lnTo>
                    <a:pt x="2715006" y="1048803"/>
                  </a:lnTo>
                  <a:lnTo>
                    <a:pt x="2778966" y="1060855"/>
                  </a:lnTo>
                  <a:lnTo>
                    <a:pt x="2836997" y="1077794"/>
                  </a:lnTo>
                  <a:lnTo>
                    <a:pt x="2889348" y="1099076"/>
                  </a:lnTo>
                  <a:lnTo>
                    <a:pt x="2936269" y="1124163"/>
                  </a:lnTo>
                  <a:lnTo>
                    <a:pt x="2978011" y="1152513"/>
                  </a:lnTo>
                  <a:lnTo>
                    <a:pt x="3014822" y="1183585"/>
                  </a:lnTo>
                  <a:lnTo>
                    <a:pt x="3046953" y="1216839"/>
                  </a:lnTo>
                  <a:lnTo>
                    <a:pt x="3074654" y="1251733"/>
                  </a:lnTo>
                  <a:lnTo>
                    <a:pt x="3098174" y="1287727"/>
                  </a:lnTo>
                  <a:lnTo>
                    <a:pt x="3117763" y="1324280"/>
                  </a:lnTo>
                  <a:lnTo>
                    <a:pt x="3133671" y="1360851"/>
                  </a:lnTo>
                  <a:lnTo>
                    <a:pt x="3146149" y="1396900"/>
                  </a:lnTo>
                  <a:lnTo>
                    <a:pt x="3161810" y="1465266"/>
                  </a:lnTo>
                  <a:lnTo>
                    <a:pt x="3166745" y="1525053"/>
                  </a:lnTo>
                  <a:lnTo>
                    <a:pt x="3165015" y="1561730"/>
                  </a:lnTo>
                  <a:lnTo>
                    <a:pt x="3159506" y="1600224"/>
                  </a:lnTo>
                  <a:lnTo>
                    <a:pt x="3150235" y="1639955"/>
                  </a:lnTo>
                  <a:lnTo>
                    <a:pt x="3137221" y="1680344"/>
                  </a:lnTo>
                  <a:lnTo>
                    <a:pt x="3120482" y="1720811"/>
                  </a:lnTo>
                  <a:lnTo>
                    <a:pt x="3100035" y="1760776"/>
                  </a:lnTo>
                  <a:lnTo>
                    <a:pt x="3075900" y="1799661"/>
                  </a:lnTo>
                  <a:lnTo>
                    <a:pt x="3048095" y="1836885"/>
                  </a:lnTo>
                  <a:lnTo>
                    <a:pt x="3016637" y="1871870"/>
                  </a:lnTo>
                  <a:lnTo>
                    <a:pt x="2981545" y="1904035"/>
                  </a:lnTo>
                  <a:lnTo>
                    <a:pt x="2942838" y="1932801"/>
                  </a:lnTo>
                  <a:lnTo>
                    <a:pt x="2900533" y="1957589"/>
                  </a:lnTo>
                  <a:lnTo>
                    <a:pt x="2854648" y="1977819"/>
                  </a:lnTo>
                  <a:lnTo>
                    <a:pt x="2805203" y="1992911"/>
                  </a:lnTo>
                  <a:lnTo>
                    <a:pt x="2752214" y="2002287"/>
                  </a:lnTo>
                  <a:lnTo>
                    <a:pt x="2695702" y="2005367"/>
                  </a:lnTo>
                  <a:lnTo>
                    <a:pt x="686688" y="2005367"/>
                  </a:lnTo>
                  <a:lnTo>
                    <a:pt x="636334" y="2003204"/>
                  </a:lnTo>
                  <a:lnTo>
                    <a:pt x="587478" y="1997436"/>
                  </a:lnTo>
                  <a:lnTo>
                    <a:pt x="540173" y="1988232"/>
                  </a:lnTo>
                  <a:lnTo>
                    <a:pt x="494473" y="1975764"/>
                  </a:lnTo>
                  <a:lnTo>
                    <a:pt x="450433" y="1960204"/>
                  </a:lnTo>
                  <a:lnTo>
                    <a:pt x="408104" y="1941724"/>
                  </a:lnTo>
                  <a:lnTo>
                    <a:pt x="367541" y="1920494"/>
                  </a:lnTo>
                  <a:lnTo>
                    <a:pt x="328798" y="1896688"/>
                  </a:lnTo>
                  <a:lnTo>
                    <a:pt x="291927" y="1870475"/>
                  </a:lnTo>
                  <a:lnTo>
                    <a:pt x="256983" y="1842028"/>
                  </a:lnTo>
                  <a:lnTo>
                    <a:pt x="224018" y="1811518"/>
                  </a:lnTo>
                  <a:lnTo>
                    <a:pt x="193087" y="1779116"/>
                  </a:lnTo>
                  <a:lnTo>
                    <a:pt x="164243" y="1744995"/>
                  </a:lnTo>
                  <a:lnTo>
                    <a:pt x="137539" y="1709326"/>
                  </a:lnTo>
                  <a:lnTo>
                    <a:pt x="113029" y="1672279"/>
                  </a:lnTo>
                  <a:lnTo>
                    <a:pt x="90767" y="1634028"/>
                  </a:lnTo>
                  <a:lnTo>
                    <a:pt x="70805" y="1594743"/>
                  </a:lnTo>
                  <a:lnTo>
                    <a:pt x="53199" y="1554596"/>
                  </a:lnTo>
                  <a:lnTo>
                    <a:pt x="38000" y="1513758"/>
                  </a:lnTo>
                  <a:lnTo>
                    <a:pt x="25263" y="1472402"/>
                  </a:lnTo>
                  <a:lnTo>
                    <a:pt x="15040" y="1430698"/>
                  </a:lnTo>
                  <a:lnTo>
                    <a:pt x="7387" y="1388817"/>
                  </a:lnTo>
                  <a:lnTo>
                    <a:pt x="2355" y="1346933"/>
                  </a:lnTo>
                  <a:lnTo>
                    <a:pt x="0" y="1305216"/>
                  </a:lnTo>
                  <a:lnTo>
                    <a:pt x="265" y="1271378"/>
                  </a:lnTo>
                  <a:lnTo>
                    <a:pt x="7155" y="1200765"/>
                  </a:lnTo>
                  <a:lnTo>
                    <a:pt x="22440" y="1127550"/>
                  </a:lnTo>
                  <a:lnTo>
                    <a:pt x="33198" y="1090461"/>
                  </a:lnTo>
                  <a:lnTo>
                    <a:pt x="46018" y="1053313"/>
                  </a:lnTo>
                  <a:lnTo>
                    <a:pt x="60886" y="1016305"/>
                  </a:lnTo>
                  <a:lnTo>
                    <a:pt x="77790" y="979633"/>
                  </a:lnTo>
                  <a:lnTo>
                    <a:pt x="96717" y="943496"/>
                  </a:lnTo>
                  <a:lnTo>
                    <a:pt x="117655" y="908091"/>
                  </a:lnTo>
                  <a:lnTo>
                    <a:pt x="140592" y="873615"/>
                  </a:lnTo>
                  <a:lnTo>
                    <a:pt x="165514" y="840265"/>
                  </a:lnTo>
                  <a:lnTo>
                    <a:pt x="192409" y="808240"/>
                  </a:lnTo>
                  <a:lnTo>
                    <a:pt x="221265" y="777737"/>
                  </a:lnTo>
                  <a:lnTo>
                    <a:pt x="252070" y="748953"/>
                  </a:lnTo>
                  <a:lnTo>
                    <a:pt x="284810" y="722085"/>
                  </a:lnTo>
                  <a:lnTo>
                    <a:pt x="319473" y="697332"/>
                  </a:lnTo>
                  <a:lnTo>
                    <a:pt x="356046" y="674890"/>
                  </a:lnTo>
                  <a:lnTo>
                    <a:pt x="394518" y="654957"/>
                  </a:lnTo>
                  <a:lnTo>
                    <a:pt x="434875" y="637730"/>
                  </a:lnTo>
                  <a:lnTo>
                    <a:pt x="477105" y="623408"/>
                  </a:lnTo>
                  <a:lnTo>
                    <a:pt x="521196" y="612187"/>
                  </a:lnTo>
                  <a:lnTo>
                    <a:pt x="567135" y="604265"/>
                  </a:lnTo>
                  <a:lnTo>
                    <a:pt x="614909" y="599839"/>
                  </a:lnTo>
                  <a:lnTo>
                    <a:pt x="664506" y="599108"/>
                  </a:lnTo>
                  <a:lnTo>
                    <a:pt x="715913" y="602267"/>
                  </a:lnTo>
                  <a:lnTo>
                    <a:pt x="769118" y="609516"/>
                  </a:lnTo>
                  <a:lnTo>
                    <a:pt x="824108" y="621050"/>
                  </a:lnTo>
                  <a:lnTo>
                    <a:pt x="880872" y="637069"/>
                  </a:lnTo>
                  <a:lnTo>
                    <a:pt x="892664" y="598669"/>
                  </a:lnTo>
                  <a:lnTo>
                    <a:pt x="907003" y="560505"/>
                  </a:lnTo>
                  <a:lnTo>
                    <a:pt x="923805" y="522688"/>
                  </a:lnTo>
                  <a:lnTo>
                    <a:pt x="942984" y="485325"/>
                  </a:lnTo>
                  <a:lnTo>
                    <a:pt x="964456" y="448527"/>
                  </a:lnTo>
                  <a:lnTo>
                    <a:pt x="988138" y="412403"/>
                  </a:lnTo>
                  <a:lnTo>
                    <a:pt x="1013944" y="377064"/>
                  </a:lnTo>
                  <a:lnTo>
                    <a:pt x="1041790" y="342618"/>
                  </a:lnTo>
                  <a:lnTo>
                    <a:pt x="1071592" y="309176"/>
                  </a:lnTo>
                  <a:lnTo>
                    <a:pt x="1103265" y="276846"/>
                  </a:lnTo>
                  <a:lnTo>
                    <a:pt x="1136724" y="245739"/>
                  </a:lnTo>
                  <a:lnTo>
                    <a:pt x="1171887" y="215965"/>
                  </a:lnTo>
                  <a:lnTo>
                    <a:pt x="1208667" y="187632"/>
                  </a:lnTo>
                  <a:lnTo>
                    <a:pt x="1246981" y="160850"/>
                  </a:lnTo>
                  <a:lnTo>
                    <a:pt x="1286744" y="135730"/>
                  </a:lnTo>
                  <a:lnTo>
                    <a:pt x="1327872" y="112380"/>
                  </a:lnTo>
                  <a:lnTo>
                    <a:pt x="1370280" y="90911"/>
                  </a:lnTo>
                  <a:lnTo>
                    <a:pt x="1413884" y="71431"/>
                  </a:lnTo>
                  <a:lnTo>
                    <a:pt x="1458599" y="54051"/>
                  </a:lnTo>
                  <a:lnTo>
                    <a:pt x="1504342" y="38880"/>
                  </a:lnTo>
                  <a:lnTo>
                    <a:pt x="1551027" y="26028"/>
                  </a:lnTo>
                  <a:lnTo>
                    <a:pt x="1598570" y="15604"/>
                  </a:lnTo>
                  <a:lnTo>
                    <a:pt x="1646887" y="7718"/>
                  </a:lnTo>
                  <a:lnTo>
                    <a:pt x="1695894" y="2480"/>
                  </a:lnTo>
                  <a:lnTo>
                    <a:pt x="1745505" y="0"/>
                  </a:lnTo>
                  <a:lnTo>
                    <a:pt x="1795637" y="386"/>
                  </a:lnTo>
                  <a:lnTo>
                    <a:pt x="1846206" y="3748"/>
                  </a:lnTo>
                  <a:lnTo>
                    <a:pt x="1897126" y="10197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85343" y="0"/>
                  </a:moveTo>
                  <a:lnTo>
                    <a:pt x="51863" y="6834"/>
                  </a:lnTo>
                  <a:lnTo>
                    <a:pt x="24764" y="25431"/>
                  </a:lnTo>
                  <a:lnTo>
                    <a:pt x="6619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2211" y="274319"/>
                  </a:lnTo>
                  <a:lnTo>
                    <a:pt x="172211" y="86486"/>
                  </a:lnTo>
                  <a:lnTo>
                    <a:pt x="165353" y="52935"/>
                  </a:lnTo>
                  <a:lnTo>
                    <a:pt x="146684" y="25431"/>
                  </a:lnTo>
                  <a:lnTo>
                    <a:pt x="119062" y="683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75114" y="4258817"/>
              <a:ext cx="172720" cy="274320"/>
            </a:xfrm>
            <a:custGeom>
              <a:avLst/>
              <a:gdLst/>
              <a:ahLst/>
              <a:cxnLst/>
              <a:rect l="l" t="t" r="r" b="b"/>
              <a:pathLst>
                <a:path w="172720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619" y="52935"/>
                  </a:lnTo>
                  <a:lnTo>
                    <a:pt x="24764" y="25431"/>
                  </a:lnTo>
                  <a:lnTo>
                    <a:pt x="51863" y="6834"/>
                  </a:lnTo>
                  <a:lnTo>
                    <a:pt x="85343" y="0"/>
                  </a:lnTo>
                  <a:lnTo>
                    <a:pt x="119062" y="6834"/>
                  </a:lnTo>
                  <a:lnTo>
                    <a:pt x="146684" y="25431"/>
                  </a:lnTo>
                  <a:lnTo>
                    <a:pt x="165353" y="52935"/>
                  </a:lnTo>
                  <a:lnTo>
                    <a:pt x="172211" y="86486"/>
                  </a:lnTo>
                  <a:lnTo>
                    <a:pt x="172211" y="250443"/>
                  </a:lnTo>
                  <a:lnTo>
                    <a:pt x="172211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266700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6700" y="22707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27870" y="4421885"/>
              <a:ext cx="266700" cy="227329"/>
            </a:xfrm>
            <a:custGeom>
              <a:avLst/>
              <a:gdLst/>
              <a:ahLst/>
              <a:cxnLst/>
              <a:rect l="l" t="t" r="r" b="b"/>
              <a:pathLst>
                <a:path w="266700" h="227329">
                  <a:moveTo>
                    <a:pt x="0" y="227075"/>
                  </a:moveTo>
                  <a:lnTo>
                    <a:pt x="266700" y="227075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84581" y="0"/>
                  </a:moveTo>
                  <a:lnTo>
                    <a:pt x="51435" y="6834"/>
                  </a:lnTo>
                  <a:lnTo>
                    <a:pt x="24574" y="25431"/>
                  </a:lnTo>
                  <a:lnTo>
                    <a:pt x="6572" y="52935"/>
                  </a:lnTo>
                  <a:lnTo>
                    <a:pt x="0" y="86486"/>
                  </a:lnTo>
                  <a:lnTo>
                    <a:pt x="0" y="274319"/>
                  </a:lnTo>
                  <a:lnTo>
                    <a:pt x="170687" y="274319"/>
                  </a:lnTo>
                  <a:lnTo>
                    <a:pt x="170687" y="86486"/>
                  </a:lnTo>
                  <a:lnTo>
                    <a:pt x="163895" y="52935"/>
                  </a:lnTo>
                  <a:lnTo>
                    <a:pt x="145399" y="25431"/>
                  </a:lnTo>
                  <a:lnTo>
                    <a:pt x="118020" y="6834"/>
                  </a:lnTo>
                  <a:lnTo>
                    <a:pt x="84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60914" y="4258817"/>
              <a:ext cx="170815" cy="274320"/>
            </a:xfrm>
            <a:custGeom>
              <a:avLst/>
              <a:gdLst/>
              <a:ahLst/>
              <a:cxnLst/>
              <a:rect l="l" t="t" r="r" b="b"/>
              <a:pathLst>
                <a:path w="170815" h="274320">
                  <a:moveTo>
                    <a:pt x="0" y="274319"/>
                  </a:moveTo>
                  <a:lnTo>
                    <a:pt x="0" y="260603"/>
                  </a:lnTo>
                  <a:lnTo>
                    <a:pt x="0" y="86486"/>
                  </a:lnTo>
                  <a:lnTo>
                    <a:pt x="6572" y="52935"/>
                  </a:lnTo>
                  <a:lnTo>
                    <a:pt x="24574" y="25431"/>
                  </a:lnTo>
                  <a:lnTo>
                    <a:pt x="51435" y="6834"/>
                  </a:lnTo>
                  <a:lnTo>
                    <a:pt x="84581" y="0"/>
                  </a:lnTo>
                  <a:lnTo>
                    <a:pt x="118020" y="6834"/>
                  </a:lnTo>
                  <a:lnTo>
                    <a:pt x="145399" y="25431"/>
                  </a:lnTo>
                  <a:lnTo>
                    <a:pt x="163895" y="52935"/>
                  </a:lnTo>
                  <a:lnTo>
                    <a:pt x="170687" y="86486"/>
                  </a:lnTo>
                  <a:lnTo>
                    <a:pt x="170687" y="250443"/>
                  </a:lnTo>
                  <a:lnTo>
                    <a:pt x="170687" y="274319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268224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68224" y="227075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12146" y="4421885"/>
              <a:ext cx="268605" cy="227329"/>
            </a:xfrm>
            <a:custGeom>
              <a:avLst/>
              <a:gdLst/>
              <a:ahLst/>
              <a:cxnLst/>
              <a:rect l="l" t="t" r="r" b="b"/>
              <a:pathLst>
                <a:path w="268604" h="227329">
                  <a:moveTo>
                    <a:pt x="0" y="227075"/>
                  </a:moveTo>
                  <a:lnTo>
                    <a:pt x="268224" y="227075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19" y="5352288"/>
            <a:ext cx="2881884" cy="129082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2" name="object 3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39788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Creating</a:t>
            </a:r>
            <a:r>
              <a:rPr sz="1800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policies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silently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 the</a:t>
            </a:r>
            <a:r>
              <a:rPr sz="1600" spc="-10" dirty="0">
                <a:latin typeface="Segoe UI"/>
                <a:cs typeface="Segoe UI"/>
              </a:rPr>
              <a:t> rows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available </a:t>
            </a:r>
            <a:r>
              <a:rPr sz="1600" spc="-10" dirty="0">
                <a:latin typeface="Segoe UI"/>
                <a:cs typeface="Segoe UI"/>
              </a:rPr>
              <a:t>to read </a:t>
            </a:r>
            <a:r>
              <a:rPr sz="1600" spc="-5" dirty="0">
                <a:latin typeface="Segoe UI"/>
                <a:cs typeface="Segoe UI"/>
              </a:rPr>
              <a:t>operations </a:t>
            </a:r>
            <a:r>
              <a:rPr sz="1600" spc="-15" dirty="0">
                <a:latin typeface="Segoe UI"/>
                <a:cs typeface="Segoe UI"/>
              </a:rPr>
              <a:t>(SELECT, 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UPDATE,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DELETE).</a:t>
            </a:r>
            <a:endParaRPr sz="1600">
              <a:latin typeface="Segoe UI"/>
              <a:cs typeface="Segoe UI"/>
            </a:endParaRPr>
          </a:p>
          <a:p>
            <a:pPr marL="12700" marR="80645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following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demonstrate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CREATE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SECURITY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7803" y="1581911"/>
            <a:ext cx="7559040" cy="4846320"/>
          </a:xfrm>
          <a:prstGeom prst="rect">
            <a:avLst/>
          </a:prstGeom>
          <a:ln w="12192">
            <a:solidFill>
              <a:srgbClr val="0078D6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46685" marR="590550">
              <a:lnSpc>
                <a:spcPct val="100000"/>
              </a:lnSpc>
              <a:spcBef>
                <a:spcPts val="645"/>
              </a:spcBef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following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syntax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creates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security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policy with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predicate for the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Customer</a:t>
            </a:r>
            <a:r>
              <a:rPr sz="12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 SECURITY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POLICY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[FederatedSecurityPolicy]</a:t>
            </a:r>
            <a:endParaRPr sz="1200">
              <a:latin typeface="Consolas"/>
              <a:cs typeface="Consolas"/>
            </a:endParaRPr>
          </a:p>
          <a:p>
            <a:pPr marL="146685" marR="210312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2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[rls]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[fn_securitypredicate]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[CustomerId]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[dbo]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[Customer]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onsolas"/>
              <a:cs typeface="Consolas"/>
            </a:endParaRPr>
          </a:p>
          <a:p>
            <a:pPr marL="146685" marR="254000">
              <a:lnSpc>
                <a:spcPct val="100000"/>
              </a:lnSpc>
            </a:pP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 Create a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schema and predicate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function, which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will use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 user 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ID </a:t>
            </a:r>
            <a:r>
              <a:rPr sz="1200" spc="-6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stored</a:t>
            </a:r>
            <a:r>
              <a:rPr sz="12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in CONTEXT_INFO to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filter rows.</a:t>
            </a:r>
            <a:endParaRPr sz="1200">
              <a:latin typeface="Consolas"/>
              <a:cs typeface="Consolas"/>
            </a:endParaRPr>
          </a:p>
          <a:p>
            <a:pPr marL="146685" marR="260731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rls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200" dirty="0">
                <a:latin typeface="Consolas"/>
                <a:cs typeface="Consolas"/>
              </a:rPr>
              <a:t>fn_securitypredicate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spc="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RETURNS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endParaRPr sz="1200">
              <a:latin typeface="Consolas"/>
              <a:cs typeface="Consolas"/>
            </a:endParaRPr>
          </a:p>
          <a:p>
            <a:pPr marL="146685" marR="5890895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SCHEMABINDING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2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200">
              <a:latin typeface="Consolas"/>
              <a:cs typeface="Consolas"/>
            </a:endParaRPr>
          </a:p>
          <a:p>
            <a:pPr marL="146685" marR="4123690">
              <a:lnSpc>
                <a:spcPct val="1417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 </a:t>
            </a:r>
            <a:r>
              <a:rPr sz="1200" dirty="0">
                <a:latin typeface="Consolas"/>
                <a:cs typeface="Consolas"/>
              </a:rPr>
              <a:t>1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200" dirty="0">
                <a:latin typeface="Consolas"/>
                <a:cs typeface="Consolas"/>
              </a:rPr>
              <a:t>fn_securitypredicate_result </a:t>
            </a:r>
            <a:r>
              <a:rPr sz="1200" spc="-65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WHERE</a:t>
            </a:r>
            <a:endParaRPr sz="1200">
              <a:latin typeface="Consolas"/>
              <a:cs typeface="Consolas"/>
            </a:endParaRPr>
          </a:p>
          <a:p>
            <a:pPr marL="146685" marR="925194">
              <a:lnSpc>
                <a:spcPct val="141700"/>
              </a:lnSpc>
            </a:pP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200" spc="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DATABASE_PRINCIPAL_ID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'dbo'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2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--</a:t>
            </a:r>
            <a:r>
              <a:rPr sz="12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application</a:t>
            </a:r>
            <a:r>
              <a:rPr sz="12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8000"/>
                </a:solidFill>
                <a:latin typeface="Consolas"/>
                <a:cs typeface="Consolas"/>
              </a:rPr>
              <a:t>context </a:t>
            </a:r>
            <a:r>
              <a:rPr sz="1200" spc="-6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AND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CONTEXT_INFO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()</a:t>
            </a:r>
            <a:r>
              <a:rPr sz="1200" spc="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200" dirty="0">
                <a:solidFill>
                  <a:srgbClr val="FF00FF"/>
                </a:solidFill>
                <a:latin typeface="Consolas"/>
                <a:cs typeface="Consolas"/>
              </a:rPr>
              <a:t>CONVERT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VARBINARY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200" dirty="0">
                <a:latin typeface="Consolas"/>
                <a:cs typeface="Consolas"/>
              </a:rPr>
              <a:t>128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), </a:t>
            </a:r>
            <a:r>
              <a:rPr sz="1200" dirty="0">
                <a:latin typeface="Consolas"/>
                <a:cs typeface="Consolas"/>
              </a:rPr>
              <a:t>@AppUserId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));</a:t>
            </a:r>
            <a:endParaRPr sz="1200">
              <a:latin typeface="Consolas"/>
              <a:cs typeface="Consolas"/>
            </a:endParaRPr>
          </a:p>
          <a:p>
            <a:pPr marL="146685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7091045" cy="17214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5080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predicate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(e.g.,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5" dirty="0">
                <a:latin typeface="Segoe UI"/>
                <a:cs typeface="Segoe UI"/>
              </a:rPr>
              <a:t>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transparently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rewrites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apply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predicate.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2619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ow-l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6916" y="3113532"/>
            <a:ext cx="3647440" cy="3622675"/>
          </a:xfrm>
          <a:custGeom>
            <a:avLst/>
            <a:gdLst/>
            <a:ahLst/>
            <a:cxnLst/>
            <a:rect l="l" t="t" r="r" b="b"/>
            <a:pathLst>
              <a:path w="3647440" h="3622675">
                <a:moveTo>
                  <a:pt x="0" y="3622548"/>
                </a:moveTo>
                <a:lnTo>
                  <a:pt x="3646931" y="3622548"/>
                </a:lnTo>
                <a:lnTo>
                  <a:pt x="3646931" y="0"/>
                </a:lnTo>
                <a:lnTo>
                  <a:pt x="0" y="0"/>
                </a:lnTo>
                <a:lnTo>
                  <a:pt x="0" y="3622548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90315" y="3370579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7881" y="2739085"/>
            <a:ext cx="12674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5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0547" y="3113532"/>
            <a:ext cx="5314315" cy="178625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96875" marR="1326515" indent="-304800">
              <a:lnSpc>
                <a:spcPct val="100000"/>
              </a:lnSpc>
              <a:spcBef>
                <a:spcPts val="29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1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RETURNS TABLE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SCHEMABINDING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endParaRPr sz="1100">
              <a:latin typeface="Consolas"/>
              <a:cs typeface="Consolas"/>
            </a:endParaRPr>
          </a:p>
          <a:p>
            <a:pPr marL="701675" marR="869950" indent="-3048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return SELECT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1</a:t>
            </a:r>
            <a:r>
              <a:rPr sz="1100" spc="-10" dirty="0"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as </a:t>
            </a:r>
            <a:r>
              <a:rPr sz="1100" spc="-10" dirty="0">
                <a:latin typeface="Consolas"/>
                <a:cs typeface="Consolas"/>
              </a:rPr>
              <a:t>[fn_securitypredicate_result]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5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JOIN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Employees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e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  <a:p>
            <a:pPr marL="701675">
              <a:lnSpc>
                <a:spcPct val="100000"/>
              </a:lnSpc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@wing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SECURITY POLICY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SecPol</a:t>
            </a:r>
            <a:endParaRPr sz="1100">
              <a:latin typeface="Consolas"/>
              <a:cs typeface="Consolas"/>
            </a:endParaRPr>
          </a:p>
          <a:p>
            <a:pPr marL="396875" marR="107950">
              <a:lnSpc>
                <a:spcPct val="100000"/>
              </a:lnSpc>
            </a:pP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ADD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FILTER</a:t>
            </a:r>
            <a:r>
              <a:rPr sz="1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PREDICATE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STATE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7446" y="3655517"/>
            <a:ext cx="82105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Filter </a:t>
            </a:r>
            <a:r>
              <a:rPr sz="140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P</a:t>
            </a:r>
            <a:r>
              <a:rPr sz="1400" spc="-10" dirty="0">
                <a:latin typeface="Segoe UI Semibold"/>
                <a:cs typeface="Segoe UI Semibold"/>
              </a:rPr>
              <a:t>r</a:t>
            </a:r>
            <a:r>
              <a:rPr sz="1400" spc="-5" dirty="0">
                <a:latin typeface="Segoe UI Semibold"/>
                <a:cs typeface="Segoe UI Semibold"/>
              </a:rPr>
              <a:t>e</a:t>
            </a:r>
            <a:r>
              <a:rPr sz="1400" spc="-10" dirty="0">
                <a:latin typeface="Segoe UI Semibold"/>
                <a:cs typeface="Segoe UI Semibold"/>
              </a:rPr>
              <a:t>d</a:t>
            </a:r>
            <a:r>
              <a:rPr sz="1400" dirty="0">
                <a:latin typeface="Segoe UI Semibold"/>
                <a:cs typeface="Segoe UI Semibold"/>
              </a:rPr>
              <a:t>i</a:t>
            </a:r>
            <a:r>
              <a:rPr sz="1400" spc="-5" dirty="0">
                <a:latin typeface="Segoe UI Semibold"/>
                <a:cs typeface="Segoe UI Semibold"/>
              </a:rPr>
              <a:t>cat</a:t>
            </a:r>
            <a:r>
              <a:rPr sz="1400" spc="-10" dirty="0">
                <a:latin typeface="Segoe UI Semibold"/>
                <a:cs typeface="Segoe UI Semibold"/>
              </a:rPr>
              <a:t>e</a:t>
            </a:r>
            <a:r>
              <a:rPr sz="1400" dirty="0">
                <a:latin typeface="Segoe UI Semibold"/>
                <a:cs typeface="Segoe UI Semibold"/>
              </a:rPr>
              <a:t>:  INNER </a:t>
            </a:r>
            <a:r>
              <a:rPr sz="1400" spc="5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JOIN…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5408" y="3666744"/>
            <a:ext cx="106553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Security</a:t>
            </a:r>
            <a:r>
              <a:rPr sz="1000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176" y="5574791"/>
            <a:ext cx="1876425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58464" y="5314441"/>
          <a:ext cx="1445260" cy="125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827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267460" y="4247515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0840" y="5350764"/>
            <a:ext cx="4927600" cy="445134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onsolas"/>
                <a:cs typeface="Consolas"/>
              </a:rPr>
              <a:t>SEMIJOIN</a:t>
            </a:r>
            <a:r>
              <a:rPr sz="110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APPLY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dbo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fn_securitypredicate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6268" y="6108191"/>
            <a:ext cx="4932045" cy="62801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.*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320675" marR="105410">
              <a:lnSpc>
                <a:spcPct val="107300"/>
              </a:lnSpc>
            </a:pPr>
            <a:r>
              <a:rPr sz="1100" spc="-10" dirty="0">
                <a:latin typeface="Consolas"/>
                <a:cs typeface="Consolas"/>
              </a:rPr>
              <a:t>StaffDuties </a:t>
            </a:r>
            <a:r>
              <a:rPr sz="1100" dirty="0">
                <a:latin typeface="Consolas"/>
                <a:cs typeface="Consolas"/>
              </a:rPr>
              <a:t>d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INNER JOIN </a:t>
            </a:r>
            <a:r>
              <a:rPr sz="1100" spc="-10" dirty="0">
                <a:latin typeface="Consolas"/>
                <a:cs typeface="Consolas"/>
              </a:rPr>
              <a:t>Employees </a:t>
            </a:r>
            <a:r>
              <a:rPr sz="1100" dirty="0">
                <a:latin typeface="Consolas"/>
                <a:cs typeface="Consolas"/>
              </a:rPr>
              <a:t>e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EmpId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WHERE </a:t>
            </a:r>
            <a:r>
              <a:rPr sz="1100" spc="-10" dirty="0">
                <a:latin typeface="Consolas"/>
                <a:cs typeface="Consolas"/>
              </a:rPr>
              <a:t>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UserSID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00FF"/>
                </a:solidFill>
                <a:latin typeface="Consolas"/>
                <a:cs typeface="Consolas"/>
              </a:rPr>
              <a:t>SUSER_SID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AND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.</a:t>
            </a:r>
            <a:r>
              <a:rPr sz="1100" spc="-10" dirty="0">
                <a:latin typeface="Consolas"/>
                <a:cs typeface="Consolas"/>
              </a:rPr>
              <a:t>Wing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8824" y="3445764"/>
            <a:ext cx="520065" cy="760730"/>
            <a:chOff x="1258824" y="3445764"/>
            <a:chExt cx="520065" cy="760730"/>
          </a:xfrm>
        </p:grpSpPr>
        <p:sp>
          <p:nvSpPr>
            <p:cNvPr id="16" name="object 16"/>
            <p:cNvSpPr/>
            <p:nvPr/>
          </p:nvSpPr>
          <p:spPr>
            <a:xfrm>
              <a:off x="1302516" y="3605022"/>
              <a:ext cx="432434" cy="388620"/>
            </a:xfrm>
            <a:custGeom>
              <a:avLst/>
              <a:gdLst/>
              <a:ahLst/>
              <a:cxnLst/>
              <a:rect l="l" t="t" r="r" b="b"/>
              <a:pathLst>
                <a:path w="432435" h="388620">
                  <a:moveTo>
                    <a:pt x="214752" y="0"/>
                  </a:moveTo>
                  <a:lnTo>
                    <a:pt x="287841" y="3762"/>
                  </a:lnTo>
                  <a:lnTo>
                    <a:pt x="348737" y="14096"/>
                  </a:lnTo>
                  <a:lnTo>
                    <a:pt x="384170" y="44195"/>
                  </a:lnTo>
                  <a:lnTo>
                    <a:pt x="409809" y="94614"/>
                  </a:lnTo>
                  <a:lnTo>
                    <a:pt x="418968" y="151891"/>
                  </a:lnTo>
                  <a:lnTo>
                    <a:pt x="422001" y="197257"/>
                  </a:lnTo>
                  <a:lnTo>
                    <a:pt x="427991" y="250949"/>
                  </a:lnTo>
                  <a:lnTo>
                    <a:pt x="432273" y="304807"/>
                  </a:lnTo>
                  <a:lnTo>
                    <a:pt x="430185" y="350666"/>
                  </a:lnTo>
                  <a:lnTo>
                    <a:pt x="417063" y="380364"/>
                  </a:lnTo>
                  <a:lnTo>
                    <a:pt x="389908" y="388568"/>
                  </a:lnTo>
                  <a:lnTo>
                    <a:pt x="351822" y="380793"/>
                  </a:lnTo>
                  <a:lnTo>
                    <a:pt x="307299" y="364929"/>
                  </a:lnTo>
                  <a:lnTo>
                    <a:pt x="260831" y="348864"/>
                  </a:lnTo>
                  <a:lnTo>
                    <a:pt x="216911" y="340486"/>
                  </a:lnTo>
                  <a:lnTo>
                    <a:pt x="162030" y="348023"/>
                  </a:lnTo>
                  <a:lnTo>
                    <a:pt x="105707" y="365347"/>
                  </a:lnTo>
                  <a:lnTo>
                    <a:pt x="55838" y="377384"/>
                  </a:lnTo>
                  <a:lnTo>
                    <a:pt x="20315" y="369061"/>
                  </a:lnTo>
                  <a:lnTo>
                    <a:pt x="5439" y="344354"/>
                  </a:lnTo>
                  <a:lnTo>
                    <a:pt x="0" y="308931"/>
                  </a:lnTo>
                  <a:lnTo>
                    <a:pt x="1058" y="264143"/>
                  </a:lnTo>
                  <a:lnTo>
                    <a:pt x="5677" y="211346"/>
                  </a:lnTo>
                  <a:lnTo>
                    <a:pt x="10917" y="151891"/>
                  </a:lnTo>
                  <a:lnTo>
                    <a:pt x="13265" y="122562"/>
                  </a:lnTo>
                  <a:lnTo>
                    <a:pt x="31009" y="68381"/>
                  </a:lnTo>
                  <a:lnTo>
                    <a:pt x="68829" y="17779"/>
                  </a:lnTo>
                  <a:lnTo>
                    <a:pt x="109400" y="8197"/>
                  </a:lnTo>
                  <a:lnTo>
                    <a:pt x="177047" y="970"/>
                  </a:lnTo>
                  <a:lnTo>
                    <a:pt x="214752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68730" y="3649345"/>
              <a:ext cx="500380" cy="547370"/>
            </a:xfrm>
            <a:custGeom>
              <a:avLst/>
              <a:gdLst/>
              <a:ahLst/>
              <a:cxnLst/>
              <a:rect l="l" t="t" r="r" b="b"/>
              <a:pathLst>
                <a:path w="500380" h="547370">
                  <a:moveTo>
                    <a:pt x="76581" y="126364"/>
                  </a:moveTo>
                  <a:lnTo>
                    <a:pt x="89074" y="93737"/>
                  </a:lnTo>
                  <a:lnTo>
                    <a:pt x="126142" y="65373"/>
                  </a:lnTo>
                  <a:lnTo>
                    <a:pt x="170021" y="40389"/>
                  </a:lnTo>
                  <a:lnTo>
                    <a:pt x="202945" y="17906"/>
                  </a:lnTo>
                  <a:lnTo>
                    <a:pt x="218922" y="3143"/>
                  </a:lnTo>
                  <a:lnTo>
                    <a:pt x="228933" y="0"/>
                  </a:lnTo>
                  <a:lnTo>
                    <a:pt x="240397" y="5619"/>
                  </a:lnTo>
                  <a:lnTo>
                    <a:pt x="260731" y="17144"/>
                  </a:lnTo>
                  <a:lnTo>
                    <a:pt x="291307" y="26358"/>
                  </a:lnTo>
                  <a:lnTo>
                    <a:pt x="332704" y="36077"/>
                  </a:lnTo>
                  <a:lnTo>
                    <a:pt x="374802" y="52111"/>
                  </a:lnTo>
                  <a:lnTo>
                    <a:pt x="407482" y="80271"/>
                  </a:lnTo>
                  <a:lnTo>
                    <a:pt x="420624" y="126364"/>
                  </a:lnTo>
                  <a:lnTo>
                    <a:pt x="414483" y="172150"/>
                  </a:lnTo>
                  <a:lnTo>
                    <a:pt x="397152" y="213289"/>
                  </a:lnTo>
                  <a:lnTo>
                    <a:pt x="370268" y="248142"/>
                  </a:lnTo>
                  <a:lnTo>
                    <a:pt x="335468" y="275067"/>
                  </a:lnTo>
                  <a:lnTo>
                    <a:pt x="294388" y="292426"/>
                  </a:lnTo>
                  <a:lnTo>
                    <a:pt x="248665" y="298576"/>
                  </a:lnTo>
                  <a:lnTo>
                    <a:pt x="203463" y="289074"/>
                  </a:lnTo>
                  <a:lnTo>
                    <a:pt x="163524" y="264343"/>
                  </a:lnTo>
                  <a:lnTo>
                    <a:pt x="129857" y="230044"/>
                  </a:lnTo>
                  <a:lnTo>
                    <a:pt x="103472" y="191840"/>
                  </a:lnTo>
                  <a:lnTo>
                    <a:pt x="85376" y="155393"/>
                  </a:lnTo>
                  <a:lnTo>
                    <a:pt x="76581" y="126364"/>
                  </a:lnTo>
                  <a:close/>
                </a:path>
                <a:path w="500380" h="547370">
                  <a:moveTo>
                    <a:pt x="0" y="546988"/>
                  </a:moveTo>
                  <a:lnTo>
                    <a:pt x="3980" y="502713"/>
                  </a:lnTo>
                  <a:lnTo>
                    <a:pt x="15474" y="460887"/>
                  </a:lnTo>
                  <a:lnTo>
                    <a:pt x="33810" y="422246"/>
                  </a:lnTo>
                  <a:lnTo>
                    <a:pt x="58317" y="387529"/>
                  </a:lnTo>
                  <a:lnTo>
                    <a:pt x="88325" y="357471"/>
                  </a:lnTo>
                  <a:lnTo>
                    <a:pt x="123161" y="332810"/>
                  </a:lnTo>
                  <a:lnTo>
                    <a:pt x="162156" y="314283"/>
                  </a:lnTo>
                  <a:lnTo>
                    <a:pt x="204638" y="302626"/>
                  </a:lnTo>
                  <a:lnTo>
                    <a:pt x="249935" y="298576"/>
                  </a:lnTo>
                  <a:lnTo>
                    <a:pt x="294497" y="302626"/>
                  </a:lnTo>
                  <a:lnTo>
                    <a:pt x="336588" y="314283"/>
                  </a:lnTo>
                  <a:lnTo>
                    <a:pt x="375468" y="332810"/>
                  </a:lnTo>
                  <a:lnTo>
                    <a:pt x="410397" y="357471"/>
                  </a:lnTo>
                  <a:lnTo>
                    <a:pt x="440634" y="387529"/>
                  </a:lnTo>
                  <a:lnTo>
                    <a:pt x="465440" y="422246"/>
                  </a:lnTo>
                  <a:lnTo>
                    <a:pt x="484075" y="460887"/>
                  </a:lnTo>
                  <a:lnTo>
                    <a:pt x="495799" y="502713"/>
                  </a:lnTo>
                  <a:lnTo>
                    <a:pt x="499871" y="546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9690" y="3455670"/>
              <a:ext cx="378460" cy="173990"/>
            </a:xfrm>
            <a:custGeom>
              <a:avLst/>
              <a:gdLst/>
              <a:ahLst/>
              <a:cxnLst/>
              <a:rect l="l" t="t" r="r" b="b"/>
              <a:pathLst>
                <a:path w="378460" h="173989">
                  <a:moveTo>
                    <a:pt x="188975" y="0"/>
                  </a:moveTo>
                  <a:lnTo>
                    <a:pt x="262544" y="4032"/>
                  </a:lnTo>
                  <a:lnTo>
                    <a:pt x="322611" y="15017"/>
                  </a:lnTo>
                  <a:lnTo>
                    <a:pt x="363104" y="31289"/>
                  </a:lnTo>
                  <a:lnTo>
                    <a:pt x="377952" y="51180"/>
                  </a:lnTo>
                  <a:lnTo>
                    <a:pt x="377316" y="52958"/>
                  </a:lnTo>
                  <a:lnTo>
                    <a:pt x="347726" y="173735"/>
                  </a:lnTo>
                  <a:lnTo>
                    <a:pt x="279050" y="156321"/>
                  </a:lnTo>
                  <a:lnTo>
                    <a:pt x="236216" y="151735"/>
                  </a:lnTo>
                  <a:lnTo>
                    <a:pt x="188975" y="150113"/>
                  </a:lnTo>
                  <a:lnTo>
                    <a:pt x="141735" y="151735"/>
                  </a:lnTo>
                  <a:lnTo>
                    <a:pt x="98901" y="156321"/>
                  </a:lnTo>
                  <a:lnTo>
                    <a:pt x="61924" y="163454"/>
                  </a:lnTo>
                  <a:lnTo>
                    <a:pt x="32257" y="172719"/>
                  </a:lnTo>
                  <a:lnTo>
                    <a:pt x="31750" y="172973"/>
                  </a:lnTo>
                  <a:lnTo>
                    <a:pt x="0" y="51180"/>
                  </a:lnTo>
                  <a:lnTo>
                    <a:pt x="14847" y="31289"/>
                  </a:lnTo>
                  <a:lnTo>
                    <a:pt x="55340" y="15017"/>
                  </a:lnTo>
                  <a:lnTo>
                    <a:pt x="115407" y="4032"/>
                  </a:lnTo>
                  <a:lnTo>
                    <a:pt x="188975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0"/>
                  </a:moveTo>
                  <a:lnTo>
                    <a:pt x="0" y="3810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85138" y="3507486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40" h="38100">
                  <a:moveTo>
                    <a:pt x="65912" y="381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8666" y="3489198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8082" y="3969258"/>
              <a:ext cx="187960" cy="144780"/>
            </a:xfrm>
            <a:custGeom>
              <a:avLst/>
              <a:gdLst/>
              <a:ahLst/>
              <a:cxnLst/>
              <a:rect l="l" t="t" r="r" b="b"/>
              <a:pathLst>
                <a:path w="187959" h="144779">
                  <a:moveTo>
                    <a:pt x="0" y="0"/>
                  </a:moveTo>
                  <a:lnTo>
                    <a:pt x="101473" y="144780"/>
                  </a:lnTo>
                  <a:lnTo>
                    <a:pt x="187452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41892" y="2002535"/>
            <a:ext cx="608330" cy="676910"/>
            <a:chOff x="9041892" y="2002535"/>
            <a:chExt cx="608330" cy="676910"/>
          </a:xfrm>
        </p:grpSpPr>
        <p:sp>
          <p:nvSpPr>
            <p:cNvPr id="24" name="object 24"/>
            <p:cNvSpPr/>
            <p:nvPr/>
          </p:nvSpPr>
          <p:spPr>
            <a:xfrm>
              <a:off x="9051798" y="2012441"/>
              <a:ext cx="588645" cy="657225"/>
            </a:xfrm>
            <a:custGeom>
              <a:avLst/>
              <a:gdLst/>
              <a:ahLst/>
              <a:cxnLst/>
              <a:rect l="l" t="t" r="r" b="b"/>
              <a:pathLst>
                <a:path w="588645" h="657225">
                  <a:moveTo>
                    <a:pt x="114807" y="181483"/>
                  </a:moveTo>
                  <a:lnTo>
                    <a:pt x="121293" y="133203"/>
                  </a:lnTo>
                  <a:lnTo>
                    <a:pt x="139601" y="89840"/>
                  </a:lnTo>
                  <a:lnTo>
                    <a:pt x="168005" y="53117"/>
                  </a:lnTo>
                  <a:lnTo>
                    <a:pt x="204780" y="24755"/>
                  </a:lnTo>
                  <a:lnTo>
                    <a:pt x="248202" y="6475"/>
                  </a:lnTo>
                  <a:lnTo>
                    <a:pt x="296545" y="0"/>
                  </a:lnTo>
                  <a:lnTo>
                    <a:pt x="345066" y="6475"/>
                  </a:lnTo>
                  <a:lnTo>
                    <a:pt x="388935" y="24755"/>
                  </a:lnTo>
                  <a:lnTo>
                    <a:pt x="426291" y="53117"/>
                  </a:lnTo>
                  <a:lnTo>
                    <a:pt x="455276" y="89840"/>
                  </a:lnTo>
                  <a:lnTo>
                    <a:pt x="474030" y="133203"/>
                  </a:lnTo>
                  <a:lnTo>
                    <a:pt x="480695" y="181483"/>
                  </a:lnTo>
                  <a:lnTo>
                    <a:pt x="474030" y="229772"/>
                  </a:lnTo>
                  <a:lnTo>
                    <a:pt x="455276" y="273158"/>
                  </a:lnTo>
                  <a:lnTo>
                    <a:pt x="426291" y="309911"/>
                  </a:lnTo>
                  <a:lnTo>
                    <a:pt x="388935" y="338304"/>
                  </a:lnTo>
                  <a:lnTo>
                    <a:pt x="345066" y="356607"/>
                  </a:lnTo>
                  <a:lnTo>
                    <a:pt x="296545" y="363093"/>
                  </a:lnTo>
                  <a:lnTo>
                    <a:pt x="248202" y="356607"/>
                  </a:lnTo>
                  <a:lnTo>
                    <a:pt x="204780" y="338304"/>
                  </a:lnTo>
                  <a:lnTo>
                    <a:pt x="168005" y="309911"/>
                  </a:lnTo>
                  <a:lnTo>
                    <a:pt x="139601" y="273158"/>
                  </a:lnTo>
                  <a:lnTo>
                    <a:pt x="121293" y="229772"/>
                  </a:lnTo>
                  <a:lnTo>
                    <a:pt x="114807" y="181483"/>
                  </a:lnTo>
                  <a:close/>
                </a:path>
                <a:path w="588645" h="657225">
                  <a:moveTo>
                    <a:pt x="588263" y="656844"/>
                  </a:moveTo>
                  <a:lnTo>
                    <a:pt x="584417" y="609147"/>
                  </a:lnTo>
                  <a:lnTo>
                    <a:pt x="573280" y="563919"/>
                  </a:lnTo>
                  <a:lnTo>
                    <a:pt x="555455" y="521760"/>
                  </a:lnTo>
                  <a:lnTo>
                    <a:pt x="531546" y="483272"/>
                  </a:lnTo>
                  <a:lnTo>
                    <a:pt x="502158" y="449056"/>
                  </a:lnTo>
                  <a:lnTo>
                    <a:pt x="467892" y="419712"/>
                  </a:lnTo>
                  <a:lnTo>
                    <a:pt x="429353" y="395843"/>
                  </a:lnTo>
                  <a:lnTo>
                    <a:pt x="387144" y="378049"/>
                  </a:lnTo>
                  <a:lnTo>
                    <a:pt x="341869" y="366932"/>
                  </a:lnTo>
                  <a:lnTo>
                    <a:pt x="294131" y="363093"/>
                  </a:lnTo>
                  <a:lnTo>
                    <a:pt x="246394" y="366932"/>
                  </a:lnTo>
                  <a:lnTo>
                    <a:pt x="201119" y="378049"/>
                  </a:lnTo>
                  <a:lnTo>
                    <a:pt x="158910" y="395843"/>
                  </a:lnTo>
                  <a:lnTo>
                    <a:pt x="120371" y="419712"/>
                  </a:lnTo>
                  <a:lnTo>
                    <a:pt x="86105" y="449056"/>
                  </a:lnTo>
                  <a:lnTo>
                    <a:pt x="56717" y="483272"/>
                  </a:lnTo>
                  <a:lnTo>
                    <a:pt x="32808" y="521760"/>
                  </a:lnTo>
                  <a:lnTo>
                    <a:pt x="14983" y="563919"/>
                  </a:lnTo>
                  <a:lnTo>
                    <a:pt x="3846" y="609147"/>
                  </a:lnTo>
                  <a:lnTo>
                    <a:pt x="0" y="656844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5732" y="2372867"/>
              <a:ext cx="120395" cy="3047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7152" y="2138171"/>
              <a:ext cx="260603" cy="929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176766" y="2135885"/>
              <a:ext cx="341630" cy="12700"/>
            </a:xfrm>
            <a:custGeom>
              <a:avLst/>
              <a:gdLst/>
              <a:ahLst/>
              <a:cxnLst/>
              <a:rect l="l" t="t" r="r" b="b"/>
              <a:pathLst>
                <a:path w="341629" h="12700">
                  <a:moveTo>
                    <a:pt x="0" y="508"/>
                  </a:moveTo>
                  <a:lnTo>
                    <a:pt x="32384" y="12191"/>
                  </a:lnTo>
                  <a:lnTo>
                    <a:pt x="307339" y="12191"/>
                  </a:lnTo>
                  <a:lnTo>
                    <a:pt x="341375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9307068" y="4899659"/>
            <a:ext cx="76200" cy="451484"/>
          </a:xfrm>
          <a:custGeom>
            <a:avLst/>
            <a:gdLst/>
            <a:ahLst/>
            <a:cxnLst/>
            <a:rect l="l" t="t" r="r" b="b"/>
            <a:pathLst>
              <a:path w="76200" h="451485">
                <a:moveTo>
                  <a:pt x="31750" y="375284"/>
                </a:moveTo>
                <a:lnTo>
                  <a:pt x="0" y="375284"/>
                </a:lnTo>
                <a:lnTo>
                  <a:pt x="38100" y="451484"/>
                </a:lnTo>
                <a:lnTo>
                  <a:pt x="69850" y="387984"/>
                </a:lnTo>
                <a:lnTo>
                  <a:pt x="31750" y="387984"/>
                </a:lnTo>
                <a:lnTo>
                  <a:pt x="31750" y="375284"/>
                </a:lnTo>
                <a:close/>
              </a:path>
              <a:path w="76200" h="451485">
                <a:moveTo>
                  <a:pt x="44450" y="0"/>
                </a:moveTo>
                <a:lnTo>
                  <a:pt x="31750" y="0"/>
                </a:lnTo>
                <a:lnTo>
                  <a:pt x="31750" y="387984"/>
                </a:lnTo>
                <a:lnTo>
                  <a:pt x="44450" y="387984"/>
                </a:lnTo>
                <a:lnTo>
                  <a:pt x="44450" y="0"/>
                </a:lnTo>
                <a:close/>
              </a:path>
              <a:path w="76200" h="451485">
                <a:moveTo>
                  <a:pt x="76200" y="375284"/>
                </a:moveTo>
                <a:lnTo>
                  <a:pt x="44450" y="375284"/>
                </a:lnTo>
                <a:lnTo>
                  <a:pt x="44450" y="387984"/>
                </a:lnTo>
                <a:lnTo>
                  <a:pt x="69850" y="387984"/>
                </a:lnTo>
                <a:lnTo>
                  <a:pt x="76200" y="37528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07068" y="5801867"/>
            <a:ext cx="76200" cy="292735"/>
          </a:xfrm>
          <a:custGeom>
            <a:avLst/>
            <a:gdLst/>
            <a:ahLst/>
            <a:cxnLst/>
            <a:rect l="l" t="t" r="r" b="b"/>
            <a:pathLst>
              <a:path w="76200" h="292735">
                <a:moveTo>
                  <a:pt x="31750" y="216090"/>
                </a:moveTo>
                <a:lnTo>
                  <a:pt x="0" y="216090"/>
                </a:lnTo>
                <a:lnTo>
                  <a:pt x="38100" y="292290"/>
                </a:lnTo>
                <a:lnTo>
                  <a:pt x="69850" y="228790"/>
                </a:lnTo>
                <a:lnTo>
                  <a:pt x="31750" y="228790"/>
                </a:lnTo>
                <a:lnTo>
                  <a:pt x="31750" y="216090"/>
                </a:lnTo>
                <a:close/>
              </a:path>
              <a:path w="76200" h="292735">
                <a:moveTo>
                  <a:pt x="44450" y="0"/>
                </a:moveTo>
                <a:lnTo>
                  <a:pt x="31750" y="0"/>
                </a:lnTo>
                <a:lnTo>
                  <a:pt x="31750" y="228790"/>
                </a:lnTo>
                <a:lnTo>
                  <a:pt x="44450" y="228790"/>
                </a:lnTo>
                <a:lnTo>
                  <a:pt x="44450" y="0"/>
                </a:lnTo>
                <a:close/>
              </a:path>
              <a:path w="76200" h="292735">
                <a:moveTo>
                  <a:pt x="76200" y="216090"/>
                </a:moveTo>
                <a:lnTo>
                  <a:pt x="44450" y="216090"/>
                </a:lnTo>
                <a:lnTo>
                  <a:pt x="44450" y="228790"/>
                </a:lnTo>
                <a:lnTo>
                  <a:pt x="69850" y="228790"/>
                </a:lnTo>
                <a:lnTo>
                  <a:pt x="76200" y="21609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6176" y="5992367"/>
            <a:ext cx="1876425" cy="26543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*</a:t>
            </a:r>
            <a:r>
              <a:rPr sz="1100" spc="-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1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9184" y="3752088"/>
            <a:ext cx="2531110" cy="1522730"/>
          </a:xfrm>
          <a:custGeom>
            <a:avLst/>
            <a:gdLst/>
            <a:ahLst/>
            <a:cxnLst/>
            <a:rect l="l" t="t" r="r" b="b"/>
            <a:pathLst>
              <a:path w="2531109" h="1522729">
                <a:moveTo>
                  <a:pt x="76200" y="1446276"/>
                </a:moveTo>
                <a:lnTo>
                  <a:pt x="44450" y="1446276"/>
                </a:lnTo>
                <a:lnTo>
                  <a:pt x="44450" y="790956"/>
                </a:lnTo>
                <a:lnTo>
                  <a:pt x="31750" y="790956"/>
                </a:lnTo>
                <a:lnTo>
                  <a:pt x="31750" y="1446276"/>
                </a:lnTo>
                <a:lnTo>
                  <a:pt x="0" y="1446276"/>
                </a:lnTo>
                <a:lnTo>
                  <a:pt x="38100" y="1522476"/>
                </a:lnTo>
                <a:lnTo>
                  <a:pt x="69850" y="1458976"/>
                </a:lnTo>
                <a:lnTo>
                  <a:pt x="76200" y="1446276"/>
                </a:lnTo>
                <a:close/>
              </a:path>
              <a:path w="2531109" h="1522729">
                <a:moveTo>
                  <a:pt x="2530729" y="31750"/>
                </a:moveTo>
                <a:lnTo>
                  <a:pt x="2074164" y="31750"/>
                </a:lnTo>
                <a:lnTo>
                  <a:pt x="2074164" y="0"/>
                </a:lnTo>
                <a:lnTo>
                  <a:pt x="1997964" y="38100"/>
                </a:lnTo>
                <a:lnTo>
                  <a:pt x="2074164" y="76200"/>
                </a:lnTo>
                <a:lnTo>
                  <a:pt x="2074164" y="44450"/>
                </a:lnTo>
                <a:lnTo>
                  <a:pt x="2530729" y="44450"/>
                </a:lnTo>
                <a:lnTo>
                  <a:pt x="2530729" y="3175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79803" y="4495800"/>
            <a:ext cx="76200" cy="1013460"/>
          </a:xfrm>
          <a:custGeom>
            <a:avLst/>
            <a:gdLst/>
            <a:ahLst/>
            <a:cxnLst/>
            <a:rect l="l" t="t" r="r" b="b"/>
            <a:pathLst>
              <a:path w="76200" h="1013460">
                <a:moveTo>
                  <a:pt x="31750" y="937260"/>
                </a:moveTo>
                <a:lnTo>
                  <a:pt x="0" y="937260"/>
                </a:lnTo>
                <a:lnTo>
                  <a:pt x="38100" y="1013460"/>
                </a:lnTo>
                <a:lnTo>
                  <a:pt x="69850" y="949960"/>
                </a:lnTo>
                <a:lnTo>
                  <a:pt x="31750" y="949960"/>
                </a:lnTo>
                <a:lnTo>
                  <a:pt x="31750" y="937260"/>
                </a:lnTo>
                <a:close/>
              </a:path>
              <a:path w="76200" h="1013460">
                <a:moveTo>
                  <a:pt x="44450" y="0"/>
                </a:moveTo>
                <a:lnTo>
                  <a:pt x="31750" y="0"/>
                </a:lnTo>
                <a:lnTo>
                  <a:pt x="31750" y="949960"/>
                </a:lnTo>
                <a:lnTo>
                  <a:pt x="44450" y="949960"/>
                </a:lnTo>
                <a:lnTo>
                  <a:pt x="44450" y="0"/>
                </a:lnTo>
                <a:close/>
              </a:path>
              <a:path w="76200" h="1013460">
                <a:moveTo>
                  <a:pt x="76200" y="937260"/>
                </a:moveTo>
                <a:lnTo>
                  <a:pt x="44450" y="937260"/>
                </a:lnTo>
                <a:lnTo>
                  <a:pt x="44450" y="949960"/>
                </a:lnTo>
                <a:lnTo>
                  <a:pt x="69850" y="949960"/>
                </a:lnTo>
                <a:lnTo>
                  <a:pt x="76200" y="93726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84152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126" y="89281"/>
              <a:ext cx="740663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350342"/>
            <a:ext cx="3215640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b="0" dirty="0">
                <a:solidFill>
                  <a:srgbClr val="0071C5"/>
                </a:solidFill>
                <a:latin typeface="Segoe UI Light"/>
                <a:cs typeface="Segoe UI Light"/>
              </a:rPr>
              <a:t>Query</a:t>
            </a:r>
            <a:r>
              <a:rPr sz="4700" b="0" spc="-210" dirty="0">
                <a:solidFill>
                  <a:srgbClr val="0071C5"/>
                </a:solidFill>
                <a:latin typeface="Segoe UI Light"/>
                <a:cs typeface="Segoe UI Light"/>
              </a:rPr>
              <a:t> </a:t>
            </a:r>
            <a:r>
              <a:rPr sz="4700" b="0" spc="-55" dirty="0">
                <a:solidFill>
                  <a:srgbClr val="0071C5"/>
                </a:solidFill>
                <a:latin typeface="Segoe UI Light"/>
                <a:cs typeface="Segoe UI Light"/>
              </a:rPr>
              <a:t>Demo</a:t>
            </a:r>
            <a:endParaRPr sz="4700">
              <a:latin typeface="Segoe UI Light"/>
              <a:cs typeface="Segoe U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22450" y="2680970"/>
          <a:ext cx="609600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Relational</a:t>
                      </a:r>
                      <a:r>
                        <a:rPr sz="175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ADLS</a:t>
                      </a:r>
                      <a:r>
                        <a:rPr sz="175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7B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Provisioned</a:t>
                      </a:r>
                      <a:r>
                        <a:rPr sz="17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r>
                        <a:rPr sz="175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(external</a:t>
                      </a:r>
                      <a:r>
                        <a:rPr sz="175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table)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On-demand</a:t>
                      </a:r>
                      <a:r>
                        <a:rPr sz="1750" spc="-3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X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07794" y="5005832"/>
            <a:ext cx="3481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egoe UI"/>
                <a:cs typeface="Segoe UI"/>
              </a:rPr>
              <a:t>Supported </a:t>
            </a:r>
            <a:r>
              <a:rPr sz="1400" spc="-5" dirty="0">
                <a:latin typeface="Segoe UI"/>
                <a:cs typeface="Segoe UI"/>
              </a:rPr>
              <a:t>file</a:t>
            </a:r>
            <a:r>
              <a:rPr sz="1400" dirty="0">
                <a:latin typeface="Segoe UI"/>
                <a:cs typeface="Segoe UI"/>
              </a:rPr>
              <a:t> formats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parquet,</a:t>
            </a:r>
            <a:r>
              <a:rPr sz="1400" spc="-20" dirty="0">
                <a:latin typeface="Segoe UI"/>
                <a:cs typeface="Segoe UI"/>
              </a:rPr>
              <a:t> csv,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json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5224145" cy="33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419734" algn="just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Control </a:t>
            </a:r>
            <a:r>
              <a:rPr sz="1600" spc="-5" dirty="0">
                <a:latin typeface="Segoe UI"/>
                <a:cs typeface="Segoe UI"/>
              </a:rPr>
              <a:t>access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10" dirty="0">
                <a:latin typeface="Segoe UI"/>
                <a:cs typeface="Segoe UI"/>
              </a:rPr>
              <a:t>specific </a:t>
            </a:r>
            <a:r>
              <a:rPr sz="1600" spc="-5" dirty="0">
                <a:latin typeface="Segoe UI"/>
                <a:cs typeface="Segoe UI"/>
              </a:rPr>
              <a:t>columns in a </a:t>
            </a:r>
            <a:r>
              <a:rPr sz="1600" spc="-10" dirty="0">
                <a:latin typeface="Segoe UI"/>
                <a:cs typeface="Segoe UI"/>
              </a:rPr>
              <a:t>database </a:t>
            </a:r>
            <a:r>
              <a:rPr sz="1600" spc="-5" dirty="0">
                <a:latin typeface="Segoe UI"/>
                <a:cs typeface="Segoe UI"/>
              </a:rPr>
              <a:t>table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based </a:t>
            </a:r>
            <a:r>
              <a:rPr sz="1600" spc="-5" dirty="0">
                <a:latin typeface="Segoe UI"/>
                <a:cs typeface="Segoe UI"/>
              </a:rPr>
              <a:t>on </a:t>
            </a:r>
            <a:r>
              <a:rPr sz="1600" spc="-10" dirty="0">
                <a:latin typeface="Segoe UI"/>
                <a:cs typeface="Segoe UI"/>
              </a:rPr>
              <a:t>customer’s group </a:t>
            </a:r>
            <a:r>
              <a:rPr sz="1600" spc="-5" dirty="0">
                <a:latin typeface="Segoe UI"/>
                <a:cs typeface="Segoe UI"/>
              </a:rPr>
              <a:t>membership or </a:t>
            </a:r>
            <a:r>
              <a:rPr sz="1600" spc="-10" dirty="0">
                <a:latin typeface="Segoe UI"/>
                <a:cs typeface="Segoe UI"/>
              </a:rPr>
              <a:t>execution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context.</a:t>
            </a:r>
            <a:endParaRPr sz="1600">
              <a:latin typeface="Segoe UI"/>
              <a:cs typeface="Segoe UI"/>
            </a:endParaRPr>
          </a:p>
          <a:p>
            <a:pPr marL="12700" marR="243204">
              <a:lnSpc>
                <a:spcPct val="1101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Simplifies 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design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implementation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putting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restriction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database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opposed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 application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tier.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Administer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GRANT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T-SQL statement.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Both Azure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Directory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(AAD)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authentication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supported.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1300" y="2034539"/>
            <a:ext cx="4669536" cy="22235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989386"/>
            <a:ext cx="9669145" cy="205486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steps:</a:t>
            </a:r>
            <a:endParaRPr sz="1800">
              <a:latin typeface="Segoe UI Semibold"/>
              <a:cs typeface="Segoe UI Semibold"/>
            </a:endParaRPr>
          </a:p>
          <a:p>
            <a:pPr marL="355600" marR="1763395" indent="-342900">
              <a:lnSpc>
                <a:spcPct val="110000"/>
              </a:lnSpc>
              <a:spcBef>
                <a:spcPts val="62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Segoe UI"/>
                <a:cs typeface="Segoe UI"/>
              </a:rPr>
              <a:t>Policy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manager </a:t>
            </a:r>
            <a:r>
              <a:rPr sz="1600" spc="-10" dirty="0">
                <a:latin typeface="Segoe UI"/>
                <a:cs typeface="Segoe UI"/>
              </a:rPr>
              <a:t>creates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permission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binding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 a </a:t>
            </a:r>
            <a:r>
              <a:rPr sz="1600" spc="-10" dirty="0">
                <a:latin typeface="Segoe UI"/>
                <a:cs typeface="Segoe UI"/>
              </a:rPr>
              <a:t>specific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group.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App</a:t>
            </a:r>
            <a:r>
              <a:rPr sz="1600" spc="-5" dirty="0">
                <a:latin typeface="Segoe UI"/>
                <a:cs typeface="Segoe UI"/>
              </a:rPr>
              <a:t> 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example,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nurse)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selects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Patients</a:t>
            </a:r>
            <a:r>
              <a:rPr sz="1600" spc="-5" dirty="0">
                <a:latin typeface="Segoe UI"/>
                <a:cs typeface="Segoe UI"/>
              </a:rPr>
              <a:t> table.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Segoe UI"/>
                <a:cs typeface="Segoe UI"/>
              </a:rPr>
              <a:t>Permission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prevents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0" dirty="0">
                <a:latin typeface="Segoe UI"/>
                <a:cs typeface="Segoe UI"/>
              </a:rPr>
              <a:t> 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data.</a:t>
            </a:r>
            <a:endParaRPr sz="16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944"/>
              </a:spcBef>
            </a:pPr>
            <a:r>
              <a:rPr sz="1400" spc="-5" dirty="0">
                <a:latin typeface="Segoe UI Semibold"/>
                <a:cs typeface="Segoe UI Semibold"/>
              </a:rPr>
              <a:t>Policy</a:t>
            </a:r>
            <a:r>
              <a:rPr sz="1400" spc="-40" dirty="0">
                <a:latin typeface="Segoe UI Semibold"/>
                <a:cs typeface="Segoe UI Semibold"/>
              </a:rPr>
              <a:t> </a:t>
            </a:r>
            <a:r>
              <a:rPr sz="1400" spc="-5" dirty="0">
                <a:latin typeface="Segoe UI Semibold"/>
                <a:cs typeface="Segoe UI Semibold"/>
              </a:rPr>
              <a:t>manager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8919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olu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-l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3086100"/>
            <a:ext cx="2405380" cy="3282950"/>
          </a:xfrm>
          <a:custGeom>
            <a:avLst/>
            <a:gdLst/>
            <a:ahLst/>
            <a:cxnLst/>
            <a:rect l="l" t="t" r="r" b="b"/>
            <a:pathLst>
              <a:path w="2405379" h="3282950">
                <a:moveTo>
                  <a:pt x="0" y="3282696"/>
                </a:moveTo>
                <a:lnTo>
                  <a:pt x="2404871" y="3282696"/>
                </a:lnTo>
                <a:lnTo>
                  <a:pt x="2404871" y="0"/>
                </a:lnTo>
                <a:lnTo>
                  <a:pt x="0" y="0"/>
                </a:lnTo>
                <a:lnTo>
                  <a:pt x="0" y="3282696"/>
                </a:lnTo>
                <a:close/>
              </a:path>
            </a:pathLst>
          </a:custGeom>
          <a:ln w="12192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8659" y="3237992"/>
            <a:ext cx="774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 Semibold"/>
                <a:cs typeface="Segoe UI Semibold"/>
              </a:rPr>
              <a:t>Data</a:t>
            </a:r>
            <a:r>
              <a:rPr sz="1400" spc="-15" dirty="0">
                <a:latin typeface="Segoe UI Semibold"/>
                <a:cs typeface="Segoe UI Semibold"/>
              </a:rPr>
              <a:t>b</a:t>
            </a:r>
            <a:r>
              <a:rPr sz="1400" dirty="0">
                <a:latin typeface="Segoe UI Semibold"/>
                <a:cs typeface="Segoe UI Semibold"/>
              </a:rPr>
              <a:t>a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907" y="3080004"/>
            <a:ext cx="4890770" cy="1446530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45110" marR="2503805" indent="-152400">
              <a:lnSpc>
                <a:spcPct val="100000"/>
              </a:lnSpc>
              <a:spcBef>
                <a:spcPts val="29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CREATE TABLE </a:t>
            </a:r>
            <a:r>
              <a:rPr sz="1100" spc="-10" dirty="0">
                <a:latin typeface="Consolas"/>
                <a:cs typeface="Consolas"/>
              </a:rPr>
              <a:t>Patients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 </a:t>
            </a:r>
            <a:r>
              <a:rPr sz="11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PatientID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IDENTITY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FirstName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SSN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9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</a:t>
            </a:r>
            <a:r>
              <a:rPr sz="1100" spc="-2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 marR="2275205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Consolas"/>
                <a:cs typeface="Consolas"/>
              </a:rPr>
              <a:t>LastName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 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NOT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 </a:t>
            </a:r>
            <a:r>
              <a:rPr sz="1100" spc="-59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12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NULL,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</a:pPr>
            <a:r>
              <a:rPr sz="1100" spc="-10" dirty="0">
                <a:latin typeface="Consolas"/>
                <a:cs typeface="Consolas"/>
              </a:rPr>
              <a:t>Email</a:t>
            </a:r>
            <a:r>
              <a:rPr sz="1100" spc="-30" dirty="0"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varchar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latin typeface="Consolas"/>
                <a:cs typeface="Consolas"/>
              </a:rPr>
              <a:t>100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3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NULL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655" y="5117591"/>
            <a:ext cx="1066800" cy="87058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Permission</a:t>
            </a:r>
            <a:r>
              <a:rPr sz="100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047" y="4852415"/>
            <a:ext cx="3717290" cy="247015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0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Application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05477" y="3532885"/>
          <a:ext cx="1445260" cy="125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954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Patients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58419" marB="0">
                    <a:solidFill>
                      <a:srgbClr val="0078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2D2D2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  <a:lnT w="12700">
                      <a:solidFill>
                        <a:srgbClr val="D2D2D2"/>
                      </a:solidFill>
                      <a:prstDash val="solid"/>
                    </a:lnT>
                    <a:lnB w="12700">
                      <a:solidFill>
                        <a:srgbClr val="D2D2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81377" y="3920109"/>
            <a:ext cx="50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Segoe UI Semibold"/>
                <a:cs typeface="Segoe UI Semibold"/>
              </a:rPr>
              <a:t>Nur</a:t>
            </a:r>
            <a:r>
              <a:rPr sz="1400" spc="-10" dirty="0">
                <a:latin typeface="Segoe UI Semibold"/>
                <a:cs typeface="Segoe UI Semibold"/>
              </a:rPr>
              <a:t>s</a:t>
            </a:r>
            <a:r>
              <a:rPr sz="1400" dirty="0"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500" y="4203191"/>
            <a:ext cx="76200" cy="532130"/>
          </a:xfrm>
          <a:custGeom>
            <a:avLst/>
            <a:gdLst/>
            <a:ahLst/>
            <a:cxnLst/>
            <a:rect l="l" t="t" r="r" b="b"/>
            <a:pathLst>
              <a:path w="76200" h="532129">
                <a:moveTo>
                  <a:pt x="31750" y="455929"/>
                </a:moveTo>
                <a:lnTo>
                  <a:pt x="0" y="455929"/>
                </a:lnTo>
                <a:lnTo>
                  <a:pt x="38100" y="532129"/>
                </a:lnTo>
                <a:lnTo>
                  <a:pt x="69850" y="468629"/>
                </a:lnTo>
                <a:lnTo>
                  <a:pt x="31750" y="468629"/>
                </a:lnTo>
                <a:lnTo>
                  <a:pt x="31750" y="455929"/>
                </a:lnTo>
                <a:close/>
              </a:path>
              <a:path w="76200" h="532129">
                <a:moveTo>
                  <a:pt x="44450" y="0"/>
                </a:moveTo>
                <a:lnTo>
                  <a:pt x="31750" y="0"/>
                </a:lnTo>
                <a:lnTo>
                  <a:pt x="31750" y="468629"/>
                </a:lnTo>
                <a:lnTo>
                  <a:pt x="44450" y="468629"/>
                </a:lnTo>
                <a:lnTo>
                  <a:pt x="44450" y="0"/>
                </a:lnTo>
                <a:close/>
              </a:path>
              <a:path w="76200" h="532129">
                <a:moveTo>
                  <a:pt x="76200" y="455929"/>
                </a:moveTo>
                <a:lnTo>
                  <a:pt x="44450" y="455929"/>
                </a:lnTo>
                <a:lnTo>
                  <a:pt x="44450" y="468629"/>
                </a:lnTo>
                <a:lnTo>
                  <a:pt x="69850" y="468629"/>
                </a:lnTo>
                <a:lnTo>
                  <a:pt x="76200" y="45592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83907" y="5227320"/>
            <a:ext cx="4927600" cy="626745"/>
          </a:xfrm>
          <a:prstGeom prst="rect">
            <a:avLst/>
          </a:prstGeom>
          <a:ln w="12192">
            <a:solidFill>
              <a:srgbClr val="D2D2D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1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Patients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endParaRPr sz="1100">
              <a:latin typeface="Consolas"/>
              <a:cs typeface="Consolas"/>
            </a:endParaRPr>
          </a:p>
          <a:p>
            <a:pPr marL="24511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latin typeface="Consolas"/>
                <a:cs typeface="Consolas"/>
              </a:rPr>
              <a:t>PatientID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FirstName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LastName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</a:t>
            </a:r>
            <a:r>
              <a:rPr sz="1100" spc="-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Phone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, </a:t>
            </a:r>
            <a:r>
              <a:rPr sz="1100" spc="-10" dirty="0">
                <a:latin typeface="Consolas"/>
                <a:cs typeface="Consolas"/>
              </a:rPr>
              <a:t>Email</a:t>
            </a:r>
            <a:endParaRPr sz="11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808080"/>
                </a:solidFill>
                <a:latin typeface="Consolas"/>
                <a:cs typeface="Consolas"/>
              </a:rPr>
              <a:t>)</a:t>
            </a:r>
            <a:r>
              <a:rPr sz="1100" spc="-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onsolas"/>
                <a:cs typeface="Consolas"/>
              </a:rPr>
              <a:t>TO</a:t>
            </a:r>
            <a:r>
              <a:rPr sz="11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Nurse</a:t>
            </a:r>
            <a:r>
              <a:rPr sz="1100" spc="-1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76044" y="3113532"/>
            <a:ext cx="518159" cy="757555"/>
            <a:chOff x="1876044" y="3113532"/>
            <a:chExt cx="518159" cy="757555"/>
          </a:xfrm>
        </p:grpSpPr>
        <p:sp>
          <p:nvSpPr>
            <p:cNvPr id="14" name="object 14"/>
            <p:cNvSpPr/>
            <p:nvPr/>
          </p:nvSpPr>
          <p:spPr>
            <a:xfrm>
              <a:off x="1919700" y="3272790"/>
              <a:ext cx="429895" cy="386080"/>
            </a:xfrm>
            <a:custGeom>
              <a:avLst/>
              <a:gdLst/>
              <a:ahLst/>
              <a:cxnLst/>
              <a:rect l="l" t="t" r="r" b="b"/>
              <a:pathLst>
                <a:path w="429894" h="386079">
                  <a:moveTo>
                    <a:pt x="213264" y="0"/>
                  </a:moveTo>
                  <a:lnTo>
                    <a:pt x="285860" y="3746"/>
                  </a:lnTo>
                  <a:lnTo>
                    <a:pt x="346360" y="13970"/>
                  </a:lnTo>
                  <a:lnTo>
                    <a:pt x="381412" y="43814"/>
                  </a:lnTo>
                  <a:lnTo>
                    <a:pt x="406939" y="93900"/>
                  </a:lnTo>
                  <a:lnTo>
                    <a:pt x="416083" y="150749"/>
                  </a:lnTo>
                  <a:lnTo>
                    <a:pt x="419091" y="195757"/>
                  </a:lnTo>
                  <a:lnTo>
                    <a:pt x="425032" y="249026"/>
                  </a:lnTo>
                  <a:lnTo>
                    <a:pt x="429278" y="302447"/>
                  </a:lnTo>
                  <a:lnTo>
                    <a:pt x="427202" y="347913"/>
                  </a:lnTo>
                  <a:lnTo>
                    <a:pt x="414178" y="377317"/>
                  </a:lnTo>
                  <a:lnTo>
                    <a:pt x="387216" y="385498"/>
                  </a:lnTo>
                  <a:lnTo>
                    <a:pt x="349392" y="377788"/>
                  </a:lnTo>
                  <a:lnTo>
                    <a:pt x="305172" y="362037"/>
                  </a:lnTo>
                  <a:lnTo>
                    <a:pt x="259027" y="346097"/>
                  </a:lnTo>
                  <a:lnTo>
                    <a:pt x="215423" y="337820"/>
                  </a:lnTo>
                  <a:lnTo>
                    <a:pt x="160938" y="345281"/>
                  </a:lnTo>
                  <a:lnTo>
                    <a:pt x="105012" y="362458"/>
                  </a:lnTo>
                  <a:lnTo>
                    <a:pt x="55492" y="374396"/>
                  </a:lnTo>
                  <a:lnTo>
                    <a:pt x="20224" y="366141"/>
                  </a:lnTo>
                  <a:lnTo>
                    <a:pt x="5409" y="341631"/>
                  </a:lnTo>
                  <a:lnTo>
                    <a:pt x="0" y="306489"/>
                  </a:lnTo>
                  <a:lnTo>
                    <a:pt x="1058" y="262063"/>
                  </a:lnTo>
                  <a:lnTo>
                    <a:pt x="5646" y="209701"/>
                  </a:lnTo>
                  <a:lnTo>
                    <a:pt x="10826" y="150749"/>
                  </a:lnTo>
                  <a:lnTo>
                    <a:pt x="13172" y="121628"/>
                  </a:lnTo>
                  <a:lnTo>
                    <a:pt x="30864" y="67863"/>
                  </a:lnTo>
                  <a:lnTo>
                    <a:pt x="68357" y="17652"/>
                  </a:lnTo>
                  <a:lnTo>
                    <a:pt x="108662" y="8143"/>
                  </a:lnTo>
                  <a:lnTo>
                    <a:pt x="175825" y="968"/>
                  </a:lnTo>
                  <a:lnTo>
                    <a:pt x="213264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5950" y="3317160"/>
              <a:ext cx="498475" cy="544195"/>
            </a:xfrm>
            <a:custGeom>
              <a:avLst/>
              <a:gdLst/>
              <a:ahLst/>
              <a:cxnLst/>
              <a:rect l="l" t="t" r="r" b="b"/>
              <a:pathLst>
                <a:path w="498475" h="544195">
                  <a:moveTo>
                    <a:pt x="75056" y="125682"/>
                  </a:moveTo>
                  <a:lnTo>
                    <a:pt x="87469" y="93225"/>
                  </a:lnTo>
                  <a:lnTo>
                    <a:pt x="124348" y="65008"/>
                  </a:lnTo>
                  <a:lnTo>
                    <a:pt x="168015" y="40171"/>
                  </a:lnTo>
                  <a:lnTo>
                    <a:pt x="200787" y="17859"/>
                  </a:lnTo>
                  <a:lnTo>
                    <a:pt x="216759" y="3149"/>
                  </a:lnTo>
                  <a:lnTo>
                    <a:pt x="226742" y="0"/>
                  </a:lnTo>
                  <a:lnTo>
                    <a:pt x="238130" y="5589"/>
                  </a:lnTo>
                  <a:lnTo>
                    <a:pt x="258318" y="17097"/>
                  </a:lnTo>
                  <a:lnTo>
                    <a:pt x="288779" y="26183"/>
                  </a:lnTo>
                  <a:lnTo>
                    <a:pt x="330013" y="35805"/>
                  </a:lnTo>
                  <a:lnTo>
                    <a:pt x="371941" y="51743"/>
                  </a:lnTo>
                  <a:lnTo>
                    <a:pt x="404487" y="79776"/>
                  </a:lnTo>
                  <a:lnTo>
                    <a:pt x="417575" y="125682"/>
                  </a:lnTo>
                  <a:lnTo>
                    <a:pt x="411456" y="171225"/>
                  </a:lnTo>
                  <a:lnTo>
                    <a:pt x="394189" y="212150"/>
                  </a:lnTo>
                  <a:lnTo>
                    <a:pt x="367411" y="246824"/>
                  </a:lnTo>
                  <a:lnTo>
                    <a:pt x="332758" y="273613"/>
                  </a:lnTo>
                  <a:lnTo>
                    <a:pt x="291869" y="290885"/>
                  </a:lnTo>
                  <a:lnTo>
                    <a:pt x="246380" y="297005"/>
                  </a:lnTo>
                  <a:lnTo>
                    <a:pt x="201366" y="287551"/>
                  </a:lnTo>
                  <a:lnTo>
                    <a:pt x="161605" y="262945"/>
                  </a:lnTo>
                  <a:lnTo>
                    <a:pt x="128095" y="228822"/>
                  </a:lnTo>
                  <a:lnTo>
                    <a:pt x="101835" y="190814"/>
                  </a:lnTo>
                  <a:lnTo>
                    <a:pt x="83822" y="154556"/>
                  </a:lnTo>
                  <a:lnTo>
                    <a:pt x="75056" y="125682"/>
                  </a:lnTo>
                  <a:close/>
                </a:path>
                <a:path w="498475" h="544195">
                  <a:moveTo>
                    <a:pt x="0" y="543893"/>
                  </a:moveTo>
                  <a:lnTo>
                    <a:pt x="5002" y="494561"/>
                  </a:lnTo>
                  <a:lnTo>
                    <a:pt x="19377" y="448417"/>
                  </a:lnTo>
                  <a:lnTo>
                    <a:pt x="42172" y="406505"/>
                  </a:lnTo>
                  <a:lnTo>
                    <a:pt x="72437" y="369871"/>
                  </a:lnTo>
                  <a:lnTo>
                    <a:pt x="109221" y="339559"/>
                  </a:lnTo>
                  <a:lnTo>
                    <a:pt x="151572" y="316614"/>
                  </a:lnTo>
                  <a:lnTo>
                    <a:pt x="198540" y="302081"/>
                  </a:lnTo>
                  <a:lnTo>
                    <a:pt x="249174" y="297005"/>
                  </a:lnTo>
                  <a:lnTo>
                    <a:pt x="298968" y="302081"/>
                  </a:lnTo>
                  <a:lnTo>
                    <a:pt x="345543" y="316614"/>
                  </a:lnTo>
                  <a:lnTo>
                    <a:pt x="387843" y="339559"/>
                  </a:lnTo>
                  <a:lnTo>
                    <a:pt x="424815" y="369871"/>
                  </a:lnTo>
                  <a:lnTo>
                    <a:pt x="455405" y="406505"/>
                  </a:lnTo>
                  <a:lnTo>
                    <a:pt x="478559" y="448417"/>
                  </a:lnTo>
                  <a:lnTo>
                    <a:pt x="493225" y="494561"/>
                  </a:lnTo>
                  <a:lnTo>
                    <a:pt x="498348" y="543893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6910" y="3123438"/>
              <a:ext cx="375285" cy="173990"/>
            </a:xfrm>
            <a:custGeom>
              <a:avLst/>
              <a:gdLst/>
              <a:ahLst/>
              <a:cxnLst/>
              <a:rect l="l" t="t" r="r" b="b"/>
              <a:pathLst>
                <a:path w="375285" h="173989">
                  <a:moveTo>
                    <a:pt x="187451" y="0"/>
                  </a:moveTo>
                  <a:lnTo>
                    <a:pt x="260407" y="4032"/>
                  </a:lnTo>
                  <a:lnTo>
                    <a:pt x="319992" y="15017"/>
                  </a:lnTo>
                  <a:lnTo>
                    <a:pt x="360170" y="31289"/>
                  </a:lnTo>
                  <a:lnTo>
                    <a:pt x="374903" y="51181"/>
                  </a:lnTo>
                  <a:lnTo>
                    <a:pt x="374269" y="52959"/>
                  </a:lnTo>
                  <a:lnTo>
                    <a:pt x="344931" y="173736"/>
                  </a:lnTo>
                  <a:lnTo>
                    <a:pt x="276796" y="156321"/>
                  </a:lnTo>
                  <a:lnTo>
                    <a:pt x="234279" y="151735"/>
                  </a:lnTo>
                  <a:lnTo>
                    <a:pt x="187451" y="150113"/>
                  </a:lnTo>
                  <a:lnTo>
                    <a:pt x="140624" y="151735"/>
                  </a:lnTo>
                  <a:lnTo>
                    <a:pt x="98107" y="156321"/>
                  </a:lnTo>
                  <a:lnTo>
                    <a:pt x="61400" y="163454"/>
                  </a:lnTo>
                  <a:lnTo>
                    <a:pt x="32003" y="172720"/>
                  </a:lnTo>
                  <a:lnTo>
                    <a:pt x="31495" y="172974"/>
                  </a:lnTo>
                  <a:lnTo>
                    <a:pt x="0" y="51181"/>
                  </a:lnTo>
                  <a:lnTo>
                    <a:pt x="14733" y="31289"/>
                  </a:lnTo>
                  <a:lnTo>
                    <a:pt x="54911" y="15017"/>
                  </a:lnTo>
                  <a:lnTo>
                    <a:pt x="114496" y="4032"/>
                  </a:lnTo>
                  <a:lnTo>
                    <a:pt x="187451" y="0"/>
                  </a:lnTo>
                  <a:close/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0"/>
                  </a:moveTo>
                  <a:lnTo>
                    <a:pt x="0" y="37972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01215" y="3175508"/>
              <a:ext cx="66040" cy="38100"/>
            </a:xfrm>
            <a:custGeom>
              <a:avLst/>
              <a:gdLst/>
              <a:ahLst/>
              <a:cxnLst/>
              <a:rect l="l" t="t" r="r" b="b"/>
              <a:pathLst>
                <a:path w="66039" h="38100">
                  <a:moveTo>
                    <a:pt x="65532" y="3797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4362" y="3156966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692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35302" y="3633978"/>
              <a:ext cx="186055" cy="144780"/>
            </a:xfrm>
            <a:custGeom>
              <a:avLst/>
              <a:gdLst/>
              <a:ahLst/>
              <a:cxnLst/>
              <a:rect l="l" t="t" r="r" b="b"/>
              <a:pathLst>
                <a:path w="186055" h="144779">
                  <a:moveTo>
                    <a:pt x="0" y="0"/>
                  </a:moveTo>
                  <a:lnTo>
                    <a:pt x="100711" y="144780"/>
                  </a:lnTo>
                  <a:lnTo>
                    <a:pt x="18592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101328" y="2121407"/>
            <a:ext cx="615950" cy="685800"/>
            <a:chOff x="9101328" y="2121407"/>
            <a:chExt cx="615950" cy="685800"/>
          </a:xfrm>
        </p:grpSpPr>
        <p:sp>
          <p:nvSpPr>
            <p:cNvPr id="22" name="object 22"/>
            <p:cNvSpPr/>
            <p:nvPr/>
          </p:nvSpPr>
          <p:spPr>
            <a:xfrm>
              <a:off x="9111234" y="2131313"/>
              <a:ext cx="596265" cy="666115"/>
            </a:xfrm>
            <a:custGeom>
              <a:avLst/>
              <a:gdLst/>
              <a:ahLst/>
              <a:cxnLst/>
              <a:rect l="l" t="t" r="r" b="b"/>
              <a:pathLst>
                <a:path w="596265" h="666114">
                  <a:moveTo>
                    <a:pt x="116332" y="184023"/>
                  </a:moveTo>
                  <a:lnTo>
                    <a:pt x="122898" y="135069"/>
                  </a:lnTo>
                  <a:lnTo>
                    <a:pt x="141435" y="91101"/>
                  </a:lnTo>
                  <a:lnTo>
                    <a:pt x="170195" y="53863"/>
                  </a:lnTo>
                  <a:lnTo>
                    <a:pt x="207433" y="25103"/>
                  </a:lnTo>
                  <a:lnTo>
                    <a:pt x="251401" y="6566"/>
                  </a:lnTo>
                  <a:lnTo>
                    <a:pt x="300355" y="0"/>
                  </a:lnTo>
                  <a:lnTo>
                    <a:pt x="349496" y="6566"/>
                  </a:lnTo>
                  <a:lnTo>
                    <a:pt x="393935" y="25103"/>
                  </a:lnTo>
                  <a:lnTo>
                    <a:pt x="431784" y="53863"/>
                  </a:lnTo>
                  <a:lnTo>
                    <a:pt x="461155" y="91101"/>
                  </a:lnTo>
                  <a:lnTo>
                    <a:pt x="480162" y="135069"/>
                  </a:lnTo>
                  <a:lnTo>
                    <a:pt x="486918" y="184023"/>
                  </a:lnTo>
                  <a:lnTo>
                    <a:pt x="480162" y="232976"/>
                  </a:lnTo>
                  <a:lnTo>
                    <a:pt x="461155" y="276944"/>
                  </a:lnTo>
                  <a:lnTo>
                    <a:pt x="431784" y="314182"/>
                  </a:lnTo>
                  <a:lnTo>
                    <a:pt x="393935" y="342942"/>
                  </a:lnTo>
                  <a:lnTo>
                    <a:pt x="349496" y="361479"/>
                  </a:lnTo>
                  <a:lnTo>
                    <a:pt x="300355" y="368046"/>
                  </a:lnTo>
                  <a:lnTo>
                    <a:pt x="251401" y="361479"/>
                  </a:lnTo>
                  <a:lnTo>
                    <a:pt x="207433" y="342942"/>
                  </a:lnTo>
                  <a:lnTo>
                    <a:pt x="170195" y="314182"/>
                  </a:lnTo>
                  <a:lnTo>
                    <a:pt x="141435" y="276944"/>
                  </a:lnTo>
                  <a:lnTo>
                    <a:pt x="122898" y="232976"/>
                  </a:lnTo>
                  <a:lnTo>
                    <a:pt x="116332" y="184023"/>
                  </a:lnTo>
                  <a:close/>
                </a:path>
                <a:path w="596265" h="666114">
                  <a:moveTo>
                    <a:pt x="595884" y="665988"/>
                  </a:moveTo>
                  <a:lnTo>
                    <a:pt x="591989" y="617618"/>
                  </a:lnTo>
                  <a:lnTo>
                    <a:pt x="580711" y="571749"/>
                  </a:lnTo>
                  <a:lnTo>
                    <a:pt x="562660" y="528991"/>
                  </a:lnTo>
                  <a:lnTo>
                    <a:pt x="538447" y="489953"/>
                  </a:lnTo>
                  <a:lnTo>
                    <a:pt x="508682" y="455247"/>
                  </a:lnTo>
                  <a:lnTo>
                    <a:pt x="473976" y="425482"/>
                  </a:lnTo>
                  <a:lnTo>
                    <a:pt x="434938" y="401269"/>
                  </a:lnTo>
                  <a:lnTo>
                    <a:pt x="392180" y="383218"/>
                  </a:lnTo>
                  <a:lnTo>
                    <a:pt x="346311" y="371940"/>
                  </a:lnTo>
                  <a:lnTo>
                    <a:pt x="297942" y="368046"/>
                  </a:lnTo>
                  <a:lnTo>
                    <a:pt x="249572" y="371940"/>
                  </a:lnTo>
                  <a:lnTo>
                    <a:pt x="203703" y="383218"/>
                  </a:lnTo>
                  <a:lnTo>
                    <a:pt x="160945" y="401269"/>
                  </a:lnTo>
                  <a:lnTo>
                    <a:pt x="121907" y="425482"/>
                  </a:lnTo>
                  <a:lnTo>
                    <a:pt x="87201" y="455247"/>
                  </a:lnTo>
                  <a:lnTo>
                    <a:pt x="57436" y="489953"/>
                  </a:lnTo>
                  <a:lnTo>
                    <a:pt x="33223" y="528991"/>
                  </a:lnTo>
                  <a:lnTo>
                    <a:pt x="15172" y="571749"/>
                  </a:lnTo>
                  <a:lnTo>
                    <a:pt x="3894" y="617618"/>
                  </a:lnTo>
                  <a:lnTo>
                    <a:pt x="0" y="665988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6692" y="2496311"/>
              <a:ext cx="123443" cy="3093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8112" y="2260091"/>
              <a:ext cx="263651" cy="944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237726" y="2257805"/>
              <a:ext cx="346075" cy="10795"/>
            </a:xfrm>
            <a:custGeom>
              <a:avLst/>
              <a:gdLst/>
              <a:ahLst/>
              <a:cxnLst/>
              <a:rect l="l" t="t" r="r" b="b"/>
              <a:pathLst>
                <a:path w="346075" h="10794">
                  <a:moveTo>
                    <a:pt x="0" y="508"/>
                  </a:moveTo>
                  <a:lnTo>
                    <a:pt x="32893" y="10668"/>
                  </a:lnTo>
                  <a:lnTo>
                    <a:pt x="311530" y="10668"/>
                  </a:lnTo>
                  <a:lnTo>
                    <a:pt x="345948" y="0"/>
                  </a:lnTo>
                </a:path>
              </a:pathLst>
            </a:custGeom>
            <a:ln w="1981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291828" y="4526279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1750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1750" y="622300"/>
                </a:lnTo>
                <a:lnTo>
                  <a:pt x="31750" y="609600"/>
                </a:lnTo>
                <a:close/>
              </a:path>
              <a:path w="76200" h="685800">
                <a:moveTo>
                  <a:pt x="44450" y="0"/>
                </a:moveTo>
                <a:lnTo>
                  <a:pt x="31750" y="0"/>
                </a:lnTo>
                <a:lnTo>
                  <a:pt x="31750" y="622300"/>
                </a:lnTo>
                <a:lnTo>
                  <a:pt x="44450" y="622300"/>
                </a:lnTo>
                <a:lnTo>
                  <a:pt x="44450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4450" y="609600"/>
                </a:lnTo>
                <a:lnTo>
                  <a:pt x="4445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356859" y="3822191"/>
            <a:ext cx="1528445" cy="1754505"/>
            <a:chOff x="5356859" y="3822191"/>
            <a:chExt cx="1528445" cy="1754505"/>
          </a:xfrm>
        </p:grpSpPr>
        <p:sp>
          <p:nvSpPr>
            <p:cNvPr id="28" name="object 28"/>
            <p:cNvSpPr/>
            <p:nvPr/>
          </p:nvSpPr>
          <p:spPr>
            <a:xfrm>
              <a:off x="5356859" y="4785359"/>
              <a:ext cx="76200" cy="332740"/>
            </a:xfrm>
            <a:custGeom>
              <a:avLst/>
              <a:gdLst/>
              <a:ahLst/>
              <a:cxnLst/>
              <a:rect l="l" t="t" r="r" b="b"/>
              <a:pathLst>
                <a:path w="76200" h="332739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32231"/>
                  </a:lnTo>
                  <a:lnTo>
                    <a:pt x="44450" y="332231"/>
                  </a:lnTo>
                  <a:lnTo>
                    <a:pt x="44450" y="63500"/>
                  </a:lnTo>
                  <a:close/>
                </a:path>
                <a:path w="76200" h="332739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32739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4456" y="3822191"/>
              <a:ext cx="950594" cy="1754505"/>
            </a:xfrm>
            <a:custGeom>
              <a:avLst/>
              <a:gdLst/>
              <a:ahLst/>
              <a:cxnLst/>
              <a:rect l="l" t="t" r="r" b="b"/>
              <a:pathLst>
                <a:path w="950595" h="1754504">
                  <a:moveTo>
                    <a:pt x="949198" y="31750"/>
                  </a:moveTo>
                  <a:lnTo>
                    <a:pt x="278892" y="31750"/>
                  </a:lnTo>
                  <a:lnTo>
                    <a:pt x="278892" y="0"/>
                  </a:lnTo>
                  <a:lnTo>
                    <a:pt x="202692" y="38100"/>
                  </a:lnTo>
                  <a:lnTo>
                    <a:pt x="278892" y="76200"/>
                  </a:lnTo>
                  <a:lnTo>
                    <a:pt x="278892" y="44450"/>
                  </a:lnTo>
                  <a:lnTo>
                    <a:pt x="949198" y="44450"/>
                  </a:lnTo>
                  <a:lnTo>
                    <a:pt x="949198" y="31750"/>
                  </a:lnTo>
                  <a:close/>
                </a:path>
                <a:path w="950595" h="1754504">
                  <a:moveTo>
                    <a:pt x="950468" y="1709674"/>
                  </a:moveTo>
                  <a:lnTo>
                    <a:pt x="76200" y="1709674"/>
                  </a:lnTo>
                  <a:lnTo>
                    <a:pt x="76200" y="1677924"/>
                  </a:lnTo>
                  <a:lnTo>
                    <a:pt x="0" y="1716024"/>
                  </a:lnTo>
                  <a:lnTo>
                    <a:pt x="76200" y="1754124"/>
                  </a:lnTo>
                  <a:lnTo>
                    <a:pt x="76200" y="1722374"/>
                  </a:lnTo>
                  <a:lnTo>
                    <a:pt x="950468" y="1722374"/>
                  </a:lnTo>
                  <a:lnTo>
                    <a:pt x="950468" y="1709674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4047" y="5143500"/>
            <a:ext cx="3717290" cy="11874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*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Membership;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Msg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230,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Level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14,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State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1,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Line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12</a:t>
            </a:r>
            <a:endParaRPr sz="1100">
              <a:latin typeface="Consolas"/>
              <a:cs typeface="Consolas"/>
            </a:endParaRPr>
          </a:p>
          <a:p>
            <a:pPr marL="91440" marR="111125">
              <a:lnSpc>
                <a:spcPct val="107300"/>
              </a:lnSpc>
            </a:pP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SELECT permission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was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denied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on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column </a:t>
            </a:r>
            <a:r>
              <a:rPr sz="1100" spc="-59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'SSN'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of the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object 'Membership', database </a:t>
            </a:r>
            <a:r>
              <a:rPr sz="1100" spc="-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'CLS_TestDW',</a:t>
            </a:r>
            <a:r>
              <a:rPr sz="1100" spc="-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schema</a:t>
            </a:r>
            <a:r>
              <a:rPr sz="1100" spc="-1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505050"/>
                </a:solidFill>
                <a:latin typeface="Consolas"/>
                <a:cs typeface="Consolas"/>
              </a:rPr>
              <a:t>'dbo'.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53198" y="5891885"/>
            <a:ext cx="4534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Allow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‘Nurse’</a:t>
            </a:r>
            <a:r>
              <a:rPr sz="12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to</a:t>
            </a:r>
            <a:r>
              <a:rPr sz="12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access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all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columns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except 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2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sensitive</a:t>
            </a:r>
            <a:r>
              <a:rPr sz="12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3092" y="6380175"/>
            <a:ext cx="336296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Queries executed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as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‘Nurse’ will fail if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they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include </a:t>
            </a:r>
            <a:r>
              <a:rPr sz="1200" spc="-3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the</a:t>
            </a:r>
            <a:r>
              <a:rPr sz="120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SSN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column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4" name="object 3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49" y="89281"/>
              <a:ext cx="2988017" cy="123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050" y="143108"/>
              <a:ext cx="33723" cy="105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723" y="89281"/>
              <a:ext cx="74218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7183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Busin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66" y="2434844"/>
            <a:ext cx="407416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How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do I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protect sensitive data against </a:t>
            </a:r>
            <a:r>
              <a:rPr sz="1800" spc="-4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unauthorized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(high-privileged)</a:t>
            </a:r>
            <a:r>
              <a:rPr sz="1800" spc="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users?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spc="-5" dirty="0">
                <a:latin typeface="Segoe UI"/>
                <a:cs typeface="Segoe UI"/>
              </a:rPr>
              <a:t>What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key </a:t>
            </a:r>
            <a:r>
              <a:rPr sz="1400" dirty="0">
                <a:latin typeface="Segoe UI"/>
                <a:cs typeface="Segoe UI"/>
              </a:rPr>
              <a:t>management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options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have?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6723" y="1620005"/>
            <a:ext cx="594360" cy="594360"/>
            <a:chOff x="426723" y="1620005"/>
            <a:chExt cx="594360" cy="594360"/>
          </a:xfrm>
        </p:grpSpPr>
        <p:sp>
          <p:nvSpPr>
            <p:cNvPr id="5" name="object 5"/>
            <p:cNvSpPr/>
            <p:nvPr/>
          </p:nvSpPr>
          <p:spPr>
            <a:xfrm>
              <a:off x="426720" y="1620011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593928" y="554736"/>
                  </a:moveTo>
                  <a:lnTo>
                    <a:pt x="366661" y="327494"/>
                  </a:lnTo>
                  <a:lnTo>
                    <a:pt x="387680" y="294462"/>
                  </a:lnTo>
                  <a:lnTo>
                    <a:pt x="403034" y="251472"/>
                  </a:lnTo>
                  <a:lnTo>
                    <a:pt x="408432" y="204647"/>
                  </a:lnTo>
                  <a:lnTo>
                    <a:pt x="403034" y="157670"/>
                  </a:lnTo>
                  <a:lnTo>
                    <a:pt x="387680" y="114566"/>
                  </a:lnTo>
                  <a:lnTo>
                    <a:pt x="363562" y="76581"/>
                  </a:lnTo>
                  <a:lnTo>
                    <a:pt x="352691" y="65697"/>
                  </a:lnTo>
                  <a:lnTo>
                    <a:pt x="352691" y="204647"/>
                  </a:lnTo>
                  <a:lnTo>
                    <a:pt x="345160" y="251536"/>
                  </a:lnTo>
                  <a:lnTo>
                    <a:pt x="324129" y="292277"/>
                  </a:lnTo>
                  <a:lnTo>
                    <a:pt x="292036" y="324446"/>
                  </a:lnTo>
                  <a:lnTo>
                    <a:pt x="251256" y="345554"/>
                  </a:lnTo>
                  <a:lnTo>
                    <a:pt x="204216" y="353136"/>
                  </a:lnTo>
                  <a:lnTo>
                    <a:pt x="157175" y="345554"/>
                  </a:lnTo>
                  <a:lnTo>
                    <a:pt x="116395" y="324446"/>
                  </a:lnTo>
                  <a:lnTo>
                    <a:pt x="84302" y="292277"/>
                  </a:lnTo>
                  <a:lnTo>
                    <a:pt x="63271" y="251536"/>
                  </a:lnTo>
                  <a:lnTo>
                    <a:pt x="55740" y="204647"/>
                  </a:lnTo>
                  <a:lnTo>
                    <a:pt x="63271" y="157568"/>
                  </a:lnTo>
                  <a:lnTo>
                    <a:pt x="84302" y="116687"/>
                  </a:lnTo>
                  <a:lnTo>
                    <a:pt x="116395" y="84455"/>
                  </a:lnTo>
                  <a:lnTo>
                    <a:pt x="157175" y="63322"/>
                  </a:lnTo>
                  <a:lnTo>
                    <a:pt x="204216" y="55740"/>
                  </a:lnTo>
                  <a:lnTo>
                    <a:pt x="251256" y="63322"/>
                  </a:lnTo>
                  <a:lnTo>
                    <a:pt x="292036" y="84455"/>
                  </a:lnTo>
                  <a:lnTo>
                    <a:pt x="324129" y="116687"/>
                  </a:lnTo>
                  <a:lnTo>
                    <a:pt x="345160" y="157568"/>
                  </a:lnTo>
                  <a:lnTo>
                    <a:pt x="352691" y="204647"/>
                  </a:lnTo>
                  <a:lnTo>
                    <a:pt x="352691" y="65697"/>
                  </a:lnTo>
                  <a:lnTo>
                    <a:pt x="294017" y="20764"/>
                  </a:lnTo>
                  <a:lnTo>
                    <a:pt x="251040" y="5397"/>
                  </a:lnTo>
                  <a:lnTo>
                    <a:pt x="204216" y="0"/>
                  </a:lnTo>
                  <a:lnTo>
                    <a:pt x="157391" y="5397"/>
                  </a:lnTo>
                  <a:lnTo>
                    <a:pt x="114414" y="20764"/>
                  </a:lnTo>
                  <a:lnTo>
                    <a:pt x="76492" y="44907"/>
                  </a:lnTo>
                  <a:lnTo>
                    <a:pt x="44869" y="76581"/>
                  </a:lnTo>
                  <a:lnTo>
                    <a:pt x="20751" y="114566"/>
                  </a:lnTo>
                  <a:lnTo>
                    <a:pt x="5397" y="157670"/>
                  </a:lnTo>
                  <a:lnTo>
                    <a:pt x="0" y="204647"/>
                  </a:lnTo>
                  <a:lnTo>
                    <a:pt x="5397" y="251472"/>
                  </a:lnTo>
                  <a:lnTo>
                    <a:pt x="20751" y="294462"/>
                  </a:lnTo>
                  <a:lnTo>
                    <a:pt x="44869" y="332371"/>
                  </a:lnTo>
                  <a:lnTo>
                    <a:pt x="76492" y="364007"/>
                  </a:lnTo>
                  <a:lnTo>
                    <a:pt x="114414" y="388112"/>
                  </a:lnTo>
                  <a:lnTo>
                    <a:pt x="157391" y="403479"/>
                  </a:lnTo>
                  <a:lnTo>
                    <a:pt x="204216" y="408876"/>
                  </a:lnTo>
                  <a:lnTo>
                    <a:pt x="251040" y="403479"/>
                  </a:lnTo>
                  <a:lnTo>
                    <a:pt x="294017" y="388112"/>
                  </a:lnTo>
                  <a:lnTo>
                    <a:pt x="327317" y="366953"/>
                  </a:lnTo>
                  <a:lnTo>
                    <a:pt x="554304" y="593928"/>
                  </a:lnTo>
                  <a:lnTo>
                    <a:pt x="593928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339" y="1768931"/>
              <a:ext cx="93345" cy="149225"/>
            </a:xfrm>
            <a:custGeom>
              <a:avLst/>
              <a:gdLst/>
              <a:ahLst/>
              <a:cxnLst/>
              <a:rect l="l" t="t" r="r" b="b"/>
              <a:pathLst>
                <a:path w="93345" h="149225">
                  <a:moveTo>
                    <a:pt x="37007" y="0"/>
                  </a:moveTo>
                  <a:lnTo>
                    <a:pt x="0" y="0"/>
                  </a:lnTo>
                  <a:lnTo>
                    <a:pt x="0" y="148475"/>
                  </a:lnTo>
                  <a:lnTo>
                    <a:pt x="37007" y="148475"/>
                  </a:lnTo>
                  <a:lnTo>
                    <a:pt x="37007" y="0"/>
                  </a:lnTo>
                  <a:close/>
                </a:path>
                <a:path w="93345" h="149225">
                  <a:moveTo>
                    <a:pt x="92748" y="55727"/>
                  </a:moveTo>
                  <a:lnTo>
                    <a:pt x="55727" y="55727"/>
                  </a:lnTo>
                  <a:lnTo>
                    <a:pt x="55727" y="148920"/>
                  </a:lnTo>
                  <a:lnTo>
                    <a:pt x="92748" y="148920"/>
                  </a:lnTo>
                  <a:lnTo>
                    <a:pt x="92748" y="55727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611" y="1731909"/>
              <a:ext cx="37465" cy="186055"/>
            </a:xfrm>
            <a:custGeom>
              <a:avLst/>
              <a:gdLst/>
              <a:ahLst/>
              <a:cxnLst/>
              <a:rect l="l" t="t" r="r" b="b"/>
              <a:pathLst>
                <a:path w="37465" h="186055">
                  <a:moveTo>
                    <a:pt x="37011" y="0"/>
                  </a:moveTo>
                  <a:lnTo>
                    <a:pt x="0" y="0"/>
                  </a:lnTo>
                  <a:lnTo>
                    <a:pt x="0" y="185495"/>
                  </a:lnTo>
                  <a:lnTo>
                    <a:pt x="37011" y="185495"/>
                  </a:lnTo>
                  <a:lnTo>
                    <a:pt x="37011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74581" y="5749849"/>
            <a:ext cx="1226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Threat</a:t>
            </a:r>
            <a:r>
              <a:rPr sz="1200" spc="-3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Protection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3705" y="2212771"/>
            <a:ext cx="1123736" cy="2369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668921" y="2867697"/>
            <a:ext cx="1833880" cy="373380"/>
          </a:xfrm>
          <a:custGeom>
            <a:avLst/>
            <a:gdLst/>
            <a:ahLst/>
            <a:cxnLst/>
            <a:rect l="l" t="t" r="r" b="b"/>
            <a:pathLst>
              <a:path w="1833879" h="373380">
                <a:moveTo>
                  <a:pt x="1008501" y="372110"/>
                </a:moveTo>
                <a:lnTo>
                  <a:pt x="824721" y="372110"/>
                </a:lnTo>
                <a:lnTo>
                  <a:pt x="870043" y="373380"/>
                </a:lnTo>
                <a:lnTo>
                  <a:pt x="963179" y="373380"/>
                </a:lnTo>
                <a:lnTo>
                  <a:pt x="1008501" y="372110"/>
                </a:lnTo>
                <a:close/>
              </a:path>
              <a:path w="1833879" h="373380">
                <a:moveTo>
                  <a:pt x="1053663" y="369570"/>
                </a:moveTo>
                <a:lnTo>
                  <a:pt x="779559" y="369570"/>
                </a:lnTo>
                <a:lnTo>
                  <a:pt x="824239" y="372110"/>
                </a:lnTo>
                <a:lnTo>
                  <a:pt x="1008984" y="372110"/>
                </a:lnTo>
                <a:lnTo>
                  <a:pt x="1053663" y="369570"/>
                </a:lnTo>
                <a:close/>
              </a:path>
              <a:path w="1833879" h="373380">
                <a:moveTo>
                  <a:pt x="1098101" y="367030"/>
                </a:moveTo>
                <a:lnTo>
                  <a:pt x="735121" y="367030"/>
                </a:lnTo>
                <a:lnTo>
                  <a:pt x="779077" y="369570"/>
                </a:lnTo>
                <a:lnTo>
                  <a:pt x="1054145" y="369570"/>
                </a:lnTo>
                <a:lnTo>
                  <a:pt x="1098101" y="367030"/>
                </a:lnTo>
                <a:close/>
              </a:path>
              <a:path w="1833879" h="373380">
                <a:moveTo>
                  <a:pt x="1141817" y="363220"/>
                </a:moveTo>
                <a:lnTo>
                  <a:pt x="691486" y="363220"/>
                </a:lnTo>
                <a:lnTo>
                  <a:pt x="734639" y="367030"/>
                </a:lnTo>
                <a:lnTo>
                  <a:pt x="1098584" y="367030"/>
                </a:lnTo>
                <a:lnTo>
                  <a:pt x="1141817" y="363220"/>
                </a:lnTo>
                <a:close/>
              </a:path>
              <a:path w="1833879" h="373380">
                <a:moveTo>
                  <a:pt x="1184728" y="358140"/>
                </a:moveTo>
                <a:lnTo>
                  <a:pt x="648575" y="358140"/>
                </a:lnTo>
                <a:lnTo>
                  <a:pt x="690924" y="363220"/>
                </a:lnTo>
                <a:lnTo>
                  <a:pt x="1142299" y="363220"/>
                </a:lnTo>
                <a:lnTo>
                  <a:pt x="1184728" y="358140"/>
                </a:lnTo>
                <a:close/>
              </a:path>
              <a:path w="1833879" h="373380">
                <a:moveTo>
                  <a:pt x="1346812" y="331470"/>
                </a:moveTo>
                <a:lnTo>
                  <a:pt x="486491" y="331470"/>
                </a:lnTo>
                <a:lnTo>
                  <a:pt x="565002" y="346710"/>
                </a:lnTo>
                <a:lnTo>
                  <a:pt x="606628" y="353060"/>
                </a:lnTo>
                <a:lnTo>
                  <a:pt x="648093" y="358140"/>
                </a:lnTo>
                <a:lnTo>
                  <a:pt x="1185130" y="358140"/>
                </a:lnTo>
                <a:lnTo>
                  <a:pt x="1226595" y="353060"/>
                </a:lnTo>
                <a:lnTo>
                  <a:pt x="1268221" y="346710"/>
                </a:lnTo>
                <a:lnTo>
                  <a:pt x="1346812" y="331470"/>
                </a:lnTo>
                <a:close/>
              </a:path>
              <a:path w="1833879" h="373380">
                <a:moveTo>
                  <a:pt x="781970" y="322580"/>
                </a:moveTo>
                <a:lnTo>
                  <a:pt x="448562" y="322580"/>
                </a:lnTo>
                <a:lnTo>
                  <a:pt x="485929" y="331470"/>
                </a:lnTo>
                <a:lnTo>
                  <a:pt x="1347374" y="331470"/>
                </a:lnTo>
                <a:lnTo>
                  <a:pt x="1368727" y="326390"/>
                </a:lnTo>
                <a:lnTo>
                  <a:pt x="871409" y="326390"/>
                </a:lnTo>
                <a:lnTo>
                  <a:pt x="826087" y="325120"/>
                </a:lnTo>
                <a:lnTo>
                  <a:pt x="826569" y="325120"/>
                </a:lnTo>
                <a:lnTo>
                  <a:pt x="781970" y="322580"/>
                </a:lnTo>
                <a:close/>
              </a:path>
              <a:path w="1833879" h="373380">
                <a:moveTo>
                  <a:pt x="1384741" y="322580"/>
                </a:moveTo>
                <a:lnTo>
                  <a:pt x="1051252" y="322580"/>
                </a:lnTo>
                <a:lnTo>
                  <a:pt x="1006573" y="325120"/>
                </a:lnTo>
                <a:lnTo>
                  <a:pt x="1007055" y="325120"/>
                </a:lnTo>
                <a:lnTo>
                  <a:pt x="961733" y="326390"/>
                </a:lnTo>
                <a:lnTo>
                  <a:pt x="1368727" y="326390"/>
                </a:lnTo>
                <a:lnTo>
                  <a:pt x="1384741" y="322580"/>
                </a:lnTo>
                <a:close/>
              </a:path>
              <a:path w="1833879" h="373380">
                <a:moveTo>
                  <a:pt x="324086" y="237490"/>
                </a:moveTo>
                <a:lnTo>
                  <a:pt x="203870" y="237490"/>
                </a:lnTo>
                <a:lnTo>
                  <a:pt x="217772" y="245110"/>
                </a:lnTo>
                <a:lnTo>
                  <a:pt x="246138" y="257810"/>
                </a:lnTo>
                <a:lnTo>
                  <a:pt x="276514" y="270510"/>
                </a:lnTo>
                <a:lnTo>
                  <a:pt x="277076" y="270510"/>
                </a:lnTo>
                <a:lnTo>
                  <a:pt x="308738" y="281940"/>
                </a:lnTo>
                <a:lnTo>
                  <a:pt x="375596" y="303530"/>
                </a:lnTo>
                <a:lnTo>
                  <a:pt x="447999" y="322580"/>
                </a:lnTo>
                <a:lnTo>
                  <a:pt x="782452" y="322580"/>
                </a:lnTo>
                <a:lnTo>
                  <a:pt x="738416" y="320040"/>
                </a:lnTo>
                <a:lnTo>
                  <a:pt x="738898" y="320040"/>
                </a:lnTo>
                <a:lnTo>
                  <a:pt x="695745" y="316230"/>
                </a:lnTo>
                <a:lnTo>
                  <a:pt x="696308" y="316230"/>
                </a:lnTo>
                <a:lnTo>
                  <a:pt x="653878" y="311150"/>
                </a:lnTo>
                <a:lnTo>
                  <a:pt x="654361" y="311150"/>
                </a:lnTo>
                <a:lnTo>
                  <a:pt x="612895" y="306070"/>
                </a:lnTo>
                <a:lnTo>
                  <a:pt x="613378" y="306070"/>
                </a:lnTo>
                <a:lnTo>
                  <a:pt x="572877" y="299720"/>
                </a:lnTo>
                <a:lnTo>
                  <a:pt x="573359" y="299720"/>
                </a:lnTo>
                <a:lnTo>
                  <a:pt x="533823" y="292100"/>
                </a:lnTo>
                <a:lnTo>
                  <a:pt x="534385" y="292100"/>
                </a:lnTo>
                <a:lnTo>
                  <a:pt x="495813" y="284480"/>
                </a:lnTo>
                <a:lnTo>
                  <a:pt x="496375" y="284480"/>
                </a:lnTo>
                <a:lnTo>
                  <a:pt x="459009" y="276860"/>
                </a:lnTo>
                <a:lnTo>
                  <a:pt x="459651" y="276860"/>
                </a:lnTo>
                <a:lnTo>
                  <a:pt x="423410" y="267970"/>
                </a:lnTo>
                <a:lnTo>
                  <a:pt x="423972" y="267970"/>
                </a:lnTo>
                <a:lnTo>
                  <a:pt x="388936" y="257810"/>
                </a:lnTo>
                <a:lnTo>
                  <a:pt x="389579" y="257810"/>
                </a:lnTo>
                <a:lnTo>
                  <a:pt x="355828" y="247650"/>
                </a:lnTo>
                <a:lnTo>
                  <a:pt x="356471" y="247650"/>
                </a:lnTo>
                <a:lnTo>
                  <a:pt x="324086" y="237490"/>
                </a:lnTo>
                <a:close/>
              </a:path>
              <a:path w="1833879" h="373380">
                <a:moveTo>
                  <a:pt x="1094807" y="318770"/>
                </a:moveTo>
                <a:lnTo>
                  <a:pt x="1050770" y="322580"/>
                </a:lnTo>
                <a:lnTo>
                  <a:pt x="1385303" y="322580"/>
                </a:lnTo>
                <a:lnTo>
                  <a:pt x="1395842" y="320040"/>
                </a:lnTo>
                <a:lnTo>
                  <a:pt x="1094325" y="320040"/>
                </a:lnTo>
                <a:lnTo>
                  <a:pt x="1094807" y="318770"/>
                </a:lnTo>
                <a:close/>
              </a:path>
              <a:path w="1833879" h="373380">
                <a:moveTo>
                  <a:pt x="1586763" y="257810"/>
                </a:moveTo>
                <a:lnTo>
                  <a:pt x="1444367" y="257810"/>
                </a:lnTo>
                <a:lnTo>
                  <a:pt x="1409331" y="267970"/>
                </a:lnTo>
                <a:lnTo>
                  <a:pt x="1409974" y="267970"/>
                </a:lnTo>
                <a:lnTo>
                  <a:pt x="1373732" y="276860"/>
                </a:lnTo>
                <a:lnTo>
                  <a:pt x="1374294" y="276860"/>
                </a:lnTo>
                <a:lnTo>
                  <a:pt x="1336847" y="284480"/>
                </a:lnTo>
                <a:lnTo>
                  <a:pt x="1337410" y="284480"/>
                </a:lnTo>
                <a:lnTo>
                  <a:pt x="1298918" y="292100"/>
                </a:lnTo>
                <a:lnTo>
                  <a:pt x="1299400" y="292100"/>
                </a:lnTo>
                <a:lnTo>
                  <a:pt x="1259864" y="299720"/>
                </a:lnTo>
                <a:lnTo>
                  <a:pt x="1260426" y="299720"/>
                </a:lnTo>
                <a:lnTo>
                  <a:pt x="1219845" y="306070"/>
                </a:lnTo>
                <a:lnTo>
                  <a:pt x="1220407" y="306070"/>
                </a:lnTo>
                <a:lnTo>
                  <a:pt x="1178942" y="311150"/>
                </a:lnTo>
                <a:lnTo>
                  <a:pt x="1179344" y="311150"/>
                </a:lnTo>
                <a:lnTo>
                  <a:pt x="1136995" y="316230"/>
                </a:lnTo>
                <a:lnTo>
                  <a:pt x="1137558" y="316230"/>
                </a:lnTo>
                <a:lnTo>
                  <a:pt x="1094325" y="320040"/>
                </a:lnTo>
                <a:lnTo>
                  <a:pt x="1395842" y="320040"/>
                </a:lnTo>
                <a:lnTo>
                  <a:pt x="1422188" y="313690"/>
                </a:lnTo>
                <a:lnTo>
                  <a:pt x="1457144" y="303530"/>
                </a:lnTo>
                <a:lnTo>
                  <a:pt x="1457787" y="303530"/>
                </a:lnTo>
                <a:lnTo>
                  <a:pt x="1491538" y="293370"/>
                </a:lnTo>
                <a:lnTo>
                  <a:pt x="1492181" y="293370"/>
                </a:lnTo>
                <a:lnTo>
                  <a:pt x="1556307" y="270510"/>
                </a:lnTo>
                <a:lnTo>
                  <a:pt x="1556869" y="270510"/>
                </a:lnTo>
                <a:lnTo>
                  <a:pt x="1571816" y="264160"/>
                </a:lnTo>
                <a:lnTo>
                  <a:pt x="1572057" y="264160"/>
                </a:lnTo>
                <a:lnTo>
                  <a:pt x="1586763" y="257810"/>
                </a:lnTo>
                <a:close/>
              </a:path>
              <a:path w="1833879" h="373380">
                <a:moveTo>
                  <a:pt x="1582102" y="207010"/>
                </a:moveTo>
                <a:lnTo>
                  <a:pt x="1567878" y="213360"/>
                </a:lnTo>
                <a:lnTo>
                  <a:pt x="1568280" y="213360"/>
                </a:lnTo>
                <a:lnTo>
                  <a:pt x="1553655" y="219710"/>
                </a:lnTo>
                <a:lnTo>
                  <a:pt x="1553976" y="219710"/>
                </a:lnTo>
                <a:lnTo>
                  <a:pt x="1539030" y="226060"/>
                </a:lnTo>
                <a:lnTo>
                  <a:pt x="1539592" y="226060"/>
                </a:lnTo>
                <a:lnTo>
                  <a:pt x="1508574" y="237490"/>
                </a:lnTo>
                <a:lnTo>
                  <a:pt x="1509217" y="237490"/>
                </a:lnTo>
                <a:lnTo>
                  <a:pt x="1476912" y="247650"/>
                </a:lnTo>
                <a:lnTo>
                  <a:pt x="1477475" y="247650"/>
                </a:lnTo>
                <a:lnTo>
                  <a:pt x="1443724" y="257810"/>
                </a:lnTo>
                <a:lnTo>
                  <a:pt x="1587084" y="257810"/>
                </a:lnTo>
                <a:lnTo>
                  <a:pt x="1601308" y="251460"/>
                </a:lnTo>
                <a:lnTo>
                  <a:pt x="1601709" y="251460"/>
                </a:lnTo>
                <a:lnTo>
                  <a:pt x="1615531" y="245110"/>
                </a:lnTo>
                <a:lnTo>
                  <a:pt x="1615933" y="243840"/>
                </a:lnTo>
                <a:lnTo>
                  <a:pt x="1642933" y="231140"/>
                </a:lnTo>
                <a:lnTo>
                  <a:pt x="1643335" y="231140"/>
                </a:lnTo>
                <a:lnTo>
                  <a:pt x="1656353" y="223520"/>
                </a:lnTo>
                <a:lnTo>
                  <a:pt x="1668648" y="217170"/>
                </a:lnTo>
                <a:lnTo>
                  <a:pt x="1681024" y="209550"/>
                </a:lnTo>
                <a:lnTo>
                  <a:pt x="1681506" y="209550"/>
                </a:lnTo>
                <a:lnTo>
                  <a:pt x="1683407" y="208280"/>
                </a:lnTo>
                <a:lnTo>
                  <a:pt x="1581780" y="208280"/>
                </a:lnTo>
                <a:lnTo>
                  <a:pt x="1582102" y="207010"/>
                </a:lnTo>
                <a:close/>
              </a:path>
              <a:path w="1833879" h="373380">
                <a:moveTo>
                  <a:pt x="237701" y="201930"/>
                </a:moveTo>
                <a:lnTo>
                  <a:pt x="140467" y="201930"/>
                </a:lnTo>
                <a:lnTo>
                  <a:pt x="151797" y="209550"/>
                </a:lnTo>
                <a:lnTo>
                  <a:pt x="152279" y="209550"/>
                </a:lnTo>
                <a:lnTo>
                  <a:pt x="164092" y="217170"/>
                </a:lnTo>
                <a:lnTo>
                  <a:pt x="176869" y="223520"/>
                </a:lnTo>
                <a:lnTo>
                  <a:pt x="177271" y="223520"/>
                </a:lnTo>
                <a:lnTo>
                  <a:pt x="189968" y="231140"/>
                </a:lnTo>
                <a:lnTo>
                  <a:pt x="190369" y="231140"/>
                </a:lnTo>
                <a:lnTo>
                  <a:pt x="203468" y="237490"/>
                </a:lnTo>
                <a:lnTo>
                  <a:pt x="324729" y="237490"/>
                </a:lnTo>
                <a:lnTo>
                  <a:pt x="293711" y="226060"/>
                </a:lnTo>
                <a:lnTo>
                  <a:pt x="294273" y="226060"/>
                </a:lnTo>
                <a:lnTo>
                  <a:pt x="279246" y="219710"/>
                </a:lnTo>
                <a:lnTo>
                  <a:pt x="279648" y="219710"/>
                </a:lnTo>
                <a:lnTo>
                  <a:pt x="265103" y="213360"/>
                </a:lnTo>
                <a:lnTo>
                  <a:pt x="265505" y="213360"/>
                </a:lnTo>
                <a:lnTo>
                  <a:pt x="251281" y="208280"/>
                </a:lnTo>
                <a:lnTo>
                  <a:pt x="251522" y="208280"/>
                </a:lnTo>
                <a:lnTo>
                  <a:pt x="237701" y="201930"/>
                </a:lnTo>
                <a:close/>
              </a:path>
              <a:path w="1833879" h="373380">
                <a:moveTo>
                  <a:pt x="1667523" y="161290"/>
                </a:moveTo>
                <a:lnTo>
                  <a:pt x="1656112" y="168910"/>
                </a:lnTo>
                <a:lnTo>
                  <a:pt x="1656594" y="168910"/>
                </a:lnTo>
                <a:lnTo>
                  <a:pt x="1644782" y="175260"/>
                </a:lnTo>
                <a:lnTo>
                  <a:pt x="1645425" y="175260"/>
                </a:lnTo>
                <a:lnTo>
                  <a:pt x="1633130" y="181610"/>
                </a:lnTo>
                <a:lnTo>
                  <a:pt x="1633451" y="181610"/>
                </a:lnTo>
                <a:lnTo>
                  <a:pt x="1620754" y="189230"/>
                </a:lnTo>
                <a:lnTo>
                  <a:pt x="1621156" y="189230"/>
                </a:lnTo>
                <a:lnTo>
                  <a:pt x="1608138" y="195580"/>
                </a:lnTo>
                <a:lnTo>
                  <a:pt x="1608620" y="195580"/>
                </a:lnTo>
                <a:lnTo>
                  <a:pt x="1595120" y="201930"/>
                </a:lnTo>
                <a:lnTo>
                  <a:pt x="1595522" y="201930"/>
                </a:lnTo>
                <a:lnTo>
                  <a:pt x="1581780" y="208280"/>
                </a:lnTo>
                <a:lnTo>
                  <a:pt x="1683407" y="208280"/>
                </a:lnTo>
                <a:lnTo>
                  <a:pt x="1704408" y="194310"/>
                </a:lnTo>
                <a:lnTo>
                  <a:pt x="1704810" y="194310"/>
                </a:lnTo>
                <a:lnTo>
                  <a:pt x="1715337" y="186690"/>
                </a:lnTo>
                <a:lnTo>
                  <a:pt x="1715980" y="186690"/>
                </a:lnTo>
                <a:lnTo>
                  <a:pt x="1726105" y="179070"/>
                </a:lnTo>
                <a:lnTo>
                  <a:pt x="1726507" y="177800"/>
                </a:lnTo>
                <a:lnTo>
                  <a:pt x="1736150" y="171450"/>
                </a:lnTo>
                <a:lnTo>
                  <a:pt x="1745873" y="162560"/>
                </a:lnTo>
                <a:lnTo>
                  <a:pt x="1667041" y="162560"/>
                </a:lnTo>
                <a:lnTo>
                  <a:pt x="1667523" y="161290"/>
                </a:lnTo>
                <a:close/>
              </a:path>
              <a:path w="1833879" h="373380">
                <a:moveTo>
                  <a:pt x="109930" y="119380"/>
                </a:moveTo>
                <a:lnTo>
                  <a:pt x="45643" y="119380"/>
                </a:lnTo>
                <a:lnTo>
                  <a:pt x="52393" y="128270"/>
                </a:lnTo>
                <a:lnTo>
                  <a:pt x="60188" y="137160"/>
                </a:lnTo>
                <a:lnTo>
                  <a:pt x="69269" y="146050"/>
                </a:lnTo>
                <a:lnTo>
                  <a:pt x="77546" y="153670"/>
                </a:lnTo>
                <a:lnTo>
                  <a:pt x="78028" y="154940"/>
                </a:lnTo>
                <a:lnTo>
                  <a:pt x="87430" y="162560"/>
                </a:lnTo>
                <a:lnTo>
                  <a:pt x="96671" y="170180"/>
                </a:lnTo>
                <a:lnTo>
                  <a:pt x="106716" y="177800"/>
                </a:lnTo>
                <a:lnTo>
                  <a:pt x="107278" y="179070"/>
                </a:lnTo>
                <a:lnTo>
                  <a:pt x="117404" y="186690"/>
                </a:lnTo>
                <a:lnTo>
                  <a:pt x="128573" y="194310"/>
                </a:lnTo>
                <a:lnTo>
                  <a:pt x="128975" y="194310"/>
                </a:lnTo>
                <a:lnTo>
                  <a:pt x="139904" y="201930"/>
                </a:lnTo>
                <a:lnTo>
                  <a:pt x="238183" y="201930"/>
                </a:lnTo>
                <a:lnTo>
                  <a:pt x="224763" y="195580"/>
                </a:lnTo>
                <a:lnTo>
                  <a:pt x="225165" y="195580"/>
                </a:lnTo>
                <a:lnTo>
                  <a:pt x="212066" y="189230"/>
                </a:lnTo>
                <a:lnTo>
                  <a:pt x="212468" y="189230"/>
                </a:lnTo>
                <a:lnTo>
                  <a:pt x="201954" y="182880"/>
                </a:lnTo>
                <a:lnTo>
                  <a:pt x="200253" y="182880"/>
                </a:lnTo>
                <a:lnTo>
                  <a:pt x="187959" y="175260"/>
                </a:lnTo>
                <a:lnTo>
                  <a:pt x="188521" y="175260"/>
                </a:lnTo>
                <a:lnTo>
                  <a:pt x="176708" y="168910"/>
                </a:lnTo>
                <a:lnTo>
                  <a:pt x="177191" y="168910"/>
                </a:lnTo>
                <a:lnTo>
                  <a:pt x="167681" y="162560"/>
                </a:lnTo>
                <a:lnTo>
                  <a:pt x="166342" y="162560"/>
                </a:lnTo>
                <a:lnTo>
                  <a:pt x="155333" y="154940"/>
                </a:lnTo>
                <a:lnTo>
                  <a:pt x="155735" y="154940"/>
                </a:lnTo>
                <a:lnTo>
                  <a:pt x="146962" y="148590"/>
                </a:lnTo>
                <a:lnTo>
                  <a:pt x="145851" y="148590"/>
                </a:lnTo>
                <a:lnTo>
                  <a:pt x="135725" y="140970"/>
                </a:lnTo>
                <a:lnTo>
                  <a:pt x="136288" y="140970"/>
                </a:lnTo>
                <a:lnTo>
                  <a:pt x="126645" y="133350"/>
                </a:lnTo>
                <a:lnTo>
                  <a:pt x="127127" y="133350"/>
                </a:lnTo>
                <a:lnTo>
                  <a:pt x="119426" y="127000"/>
                </a:lnTo>
                <a:lnTo>
                  <a:pt x="118609" y="127000"/>
                </a:lnTo>
                <a:lnTo>
                  <a:pt x="109930" y="119380"/>
                </a:lnTo>
                <a:close/>
              </a:path>
              <a:path w="1833879" h="373380">
                <a:moveTo>
                  <a:pt x="199852" y="181610"/>
                </a:moveTo>
                <a:lnTo>
                  <a:pt x="200253" y="182880"/>
                </a:lnTo>
                <a:lnTo>
                  <a:pt x="201954" y="182880"/>
                </a:lnTo>
                <a:lnTo>
                  <a:pt x="199852" y="181610"/>
                </a:lnTo>
                <a:close/>
              </a:path>
              <a:path w="1833879" h="373380">
                <a:moveTo>
                  <a:pt x="165780" y="161290"/>
                </a:moveTo>
                <a:lnTo>
                  <a:pt x="166342" y="162560"/>
                </a:lnTo>
                <a:lnTo>
                  <a:pt x="167681" y="162560"/>
                </a:lnTo>
                <a:lnTo>
                  <a:pt x="165780" y="161290"/>
                </a:lnTo>
                <a:close/>
              </a:path>
              <a:path w="1833879" h="373380">
                <a:moveTo>
                  <a:pt x="1688095" y="147320"/>
                </a:moveTo>
                <a:lnTo>
                  <a:pt x="1677568" y="154940"/>
                </a:lnTo>
                <a:lnTo>
                  <a:pt x="1677970" y="154940"/>
                </a:lnTo>
                <a:lnTo>
                  <a:pt x="1667041" y="162560"/>
                </a:lnTo>
                <a:lnTo>
                  <a:pt x="1745873" y="162560"/>
                </a:lnTo>
                <a:lnTo>
                  <a:pt x="1755275" y="154940"/>
                </a:lnTo>
                <a:lnTo>
                  <a:pt x="1755757" y="153670"/>
                </a:lnTo>
                <a:lnTo>
                  <a:pt x="1761275" y="148590"/>
                </a:lnTo>
                <a:lnTo>
                  <a:pt x="1687452" y="148590"/>
                </a:lnTo>
                <a:lnTo>
                  <a:pt x="1688095" y="147320"/>
                </a:lnTo>
                <a:close/>
              </a:path>
              <a:path w="1833879" h="373380">
                <a:moveTo>
                  <a:pt x="145208" y="147320"/>
                </a:moveTo>
                <a:lnTo>
                  <a:pt x="145851" y="148590"/>
                </a:lnTo>
                <a:lnTo>
                  <a:pt x="146962" y="148590"/>
                </a:lnTo>
                <a:lnTo>
                  <a:pt x="145208" y="147320"/>
                </a:lnTo>
                <a:close/>
              </a:path>
              <a:path w="1833879" h="373380">
                <a:moveTo>
                  <a:pt x="1715417" y="125730"/>
                </a:moveTo>
                <a:lnTo>
                  <a:pt x="1706256" y="133350"/>
                </a:lnTo>
                <a:lnTo>
                  <a:pt x="1706738" y="133350"/>
                </a:lnTo>
                <a:lnTo>
                  <a:pt x="1697095" y="140970"/>
                </a:lnTo>
                <a:lnTo>
                  <a:pt x="1697497" y="140970"/>
                </a:lnTo>
                <a:lnTo>
                  <a:pt x="1687452" y="148590"/>
                </a:lnTo>
                <a:lnTo>
                  <a:pt x="1761275" y="148590"/>
                </a:lnTo>
                <a:lnTo>
                  <a:pt x="1764034" y="146050"/>
                </a:lnTo>
                <a:lnTo>
                  <a:pt x="1773115" y="137160"/>
                </a:lnTo>
                <a:lnTo>
                  <a:pt x="1780909" y="128270"/>
                </a:lnTo>
                <a:lnTo>
                  <a:pt x="1781885" y="127000"/>
                </a:lnTo>
                <a:lnTo>
                  <a:pt x="1714694" y="127000"/>
                </a:lnTo>
                <a:lnTo>
                  <a:pt x="1715417" y="125730"/>
                </a:lnTo>
                <a:close/>
              </a:path>
              <a:path w="1833879" h="373380">
                <a:moveTo>
                  <a:pt x="117886" y="125730"/>
                </a:moveTo>
                <a:lnTo>
                  <a:pt x="118609" y="127000"/>
                </a:lnTo>
                <a:lnTo>
                  <a:pt x="119426" y="127000"/>
                </a:lnTo>
                <a:lnTo>
                  <a:pt x="117886" y="125730"/>
                </a:lnTo>
                <a:close/>
              </a:path>
              <a:path w="1833879" h="373380">
                <a:moveTo>
                  <a:pt x="1787740" y="119380"/>
                </a:moveTo>
                <a:lnTo>
                  <a:pt x="1723373" y="119380"/>
                </a:lnTo>
                <a:lnTo>
                  <a:pt x="1714694" y="127000"/>
                </a:lnTo>
                <a:lnTo>
                  <a:pt x="1781885" y="127000"/>
                </a:lnTo>
                <a:lnTo>
                  <a:pt x="1787740" y="119380"/>
                </a:lnTo>
                <a:close/>
              </a:path>
              <a:path w="1833879" h="373380">
                <a:moveTo>
                  <a:pt x="47572" y="0"/>
                </a:moveTo>
                <a:lnTo>
                  <a:pt x="0" y="1269"/>
                </a:lnTo>
                <a:lnTo>
                  <a:pt x="401" y="12699"/>
                </a:lnTo>
                <a:lnTo>
                  <a:pt x="1205" y="21589"/>
                </a:lnTo>
                <a:lnTo>
                  <a:pt x="1446" y="22859"/>
                </a:lnTo>
                <a:lnTo>
                  <a:pt x="2892" y="31749"/>
                </a:lnTo>
                <a:lnTo>
                  <a:pt x="3133" y="33019"/>
                </a:lnTo>
                <a:lnTo>
                  <a:pt x="5142" y="41909"/>
                </a:lnTo>
                <a:lnTo>
                  <a:pt x="5544" y="43179"/>
                </a:lnTo>
                <a:lnTo>
                  <a:pt x="8116" y="52069"/>
                </a:lnTo>
                <a:lnTo>
                  <a:pt x="11732" y="62229"/>
                </a:lnTo>
                <a:lnTo>
                  <a:pt x="12134" y="63499"/>
                </a:lnTo>
                <a:lnTo>
                  <a:pt x="16312" y="73659"/>
                </a:lnTo>
                <a:lnTo>
                  <a:pt x="25795" y="91439"/>
                </a:lnTo>
                <a:lnTo>
                  <a:pt x="26438" y="92709"/>
                </a:lnTo>
                <a:lnTo>
                  <a:pt x="31741" y="100329"/>
                </a:lnTo>
                <a:lnTo>
                  <a:pt x="38009" y="110490"/>
                </a:lnTo>
                <a:lnTo>
                  <a:pt x="38652" y="110490"/>
                </a:lnTo>
                <a:lnTo>
                  <a:pt x="44920" y="119380"/>
                </a:lnTo>
                <a:lnTo>
                  <a:pt x="110412" y="119380"/>
                </a:lnTo>
                <a:lnTo>
                  <a:pt x="102216" y="111760"/>
                </a:lnTo>
                <a:lnTo>
                  <a:pt x="102778" y="111760"/>
                </a:lnTo>
                <a:lnTo>
                  <a:pt x="96283" y="105410"/>
                </a:lnTo>
                <a:lnTo>
                  <a:pt x="95707" y="105410"/>
                </a:lnTo>
                <a:lnTo>
                  <a:pt x="89508" y="97790"/>
                </a:lnTo>
                <a:lnTo>
                  <a:pt x="89037" y="97790"/>
                </a:lnTo>
                <a:lnTo>
                  <a:pt x="83182" y="90170"/>
                </a:lnTo>
                <a:lnTo>
                  <a:pt x="82849" y="90170"/>
                </a:lnTo>
                <a:lnTo>
                  <a:pt x="76581" y="82550"/>
                </a:lnTo>
                <a:lnTo>
                  <a:pt x="77305" y="82550"/>
                </a:lnTo>
                <a:lnTo>
                  <a:pt x="71519" y="74930"/>
                </a:lnTo>
                <a:lnTo>
                  <a:pt x="72081" y="74930"/>
                </a:lnTo>
                <a:lnTo>
                  <a:pt x="67662" y="68580"/>
                </a:lnTo>
                <a:lnTo>
                  <a:pt x="67420" y="68580"/>
                </a:lnTo>
                <a:lnTo>
                  <a:pt x="63425" y="60960"/>
                </a:lnTo>
                <a:lnTo>
                  <a:pt x="63242" y="60960"/>
                </a:lnTo>
                <a:lnTo>
                  <a:pt x="59063" y="52070"/>
                </a:lnTo>
                <a:lnTo>
                  <a:pt x="56606" y="45720"/>
                </a:lnTo>
                <a:lnTo>
                  <a:pt x="53805" y="38100"/>
                </a:lnTo>
                <a:lnTo>
                  <a:pt x="51617" y="31750"/>
                </a:lnTo>
                <a:lnTo>
                  <a:pt x="51188" y="30480"/>
                </a:lnTo>
                <a:lnTo>
                  <a:pt x="49581" y="22860"/>
                </a:lnTo>
                <a:lnTo>
                  <a:pt x="48662" y="16510"/>
                </a:lnTo>
                <a:lnTo>
                  <a:pt x="48536" y="15875"/>
                </a:lnTo>
                <a:lnTo>
                  <a:pt x="48502" y="15240"/>
                </a:lnTo>
                <a:lnTo>
                  <a:pt x="47928" y="8890"/>
                </a:lnTo>
                <a:lnTo>
                  <a:pt x="47572" y="0"/>
                </a:lnTo>
                <a:close/>
              </a:path>
              <a:path w="1833879" h="373380">
                <a:moveTo>
                  <a:pt x="1738319" y="104140"/>
                </a:moveTo>
                <a:lnTo>
                  <a:pt x="1730605" y="111760"/>
                </a:lnTo>
                <a:lnTo>
                  <a:pt x="1731167" y="111760"/>
                </a:lnTo>
                <a:lnTo>
                  <a:pt x="1722890" y="119380"/>
                </a:lnTo>
                <a:lnTo>
                  <a:pt x="1788383" y="119380"/>
                </a:lnTo>
                <a:lnTo>
                  <a:pt x="1794651" y="110490"/>
                </a:lnTo>
                <a:lnTo>
                  <a:pt x="1795294" y="110490"/>
                </a:lnTo>
                <a:lnTo>
                  <a:pt x="1798554" y="105410"/>
                </a:lnTo>
                <a:lnTo>
                  <a:pt x="1737596" y="105410"/>
                </a:lnTo>
                <a:lnTo>
                  <a:pt x="1738319" y="104140"/>
                </a:lnTo>
                <a:close/>
              </a:path>
              <a:path w="1833879" h="373380">
                <a:moveTo>
                  <a:pt x="94984" y="104140"/>
                </a:moveTo>
                <a:lnTo>
                  <a:pt x="95707" y="105410"/>
                </a:lnTo>
                <a:lnTo>
                  <a:pt x="96283" y="105410"/>
                </a:lnTo>
                <a:lnTo>
                  <a:pt x="94984" y="104140"/>
                </a:lnTo>
                <a:close/>
              </a:path>
              <a:path w="1833879" h="373380">
                <a:moveTo>
                  <a:pt x="1744828" y="96520"/>
                </a:moveTo>
                <a:lnTo>
                  <a:pt x="1737596" y="105410"/>
                </a:lnTo>
                <a:lnTo>
                  <a:pt x="1798554" y="105410"/>
                </a:lnTo>
                <a:lnTo>
                  <a:pt x="1800999" y="101600"/>
                </a:lnTo>
                <a:lnTo>
                  <a:pt x="1801642" y="100330"/>
                </a:lnTo>
                <a:lnTo>
                  <a:pt x="1803383" y="97790"/>
                </a:lnTo>
                <a:lnTo>
                  <a:pt x="1744266" y="97790"/>
                </a:lnTo>
                <a:lnTo>
                  <a:pt x="1744828" y="96520"/>
                </a:lnTo>
                <a:close/>
              </a:path>
              <a:path w="1833879" h="373380">
                <a:moveTo>
                  <a:pt x="88474" y="96520"/>
                </a:moveTo>
                <a:lnTo>
                  <a:pt x="89037" y="97790"/>
                </a:lnTo>
                <a:lnTo>
                  <a:pt x="89508" y="97790"/>
                </a:lnTo>
                <a:lnTo>
                  <a:pt x="88474" y="96520"/>
                </a:lnTo>
                <a:close/>
              </a:path>
              <a:path w="1833879" h="373380">
                <a:moveTo>
                  <a:pt x="1751096" y="88900"/>
                </a:moveTo>
                <a:lnTo>
                  <a:pt x="1744266" y="97790"/>
                </a:lnTo>
                <a:lnTo>
                  <a:pt x="1803383" y="97790"/>
                </a:lnTo>
                <a:lnTo>
                  <a:pt x="1806865" y="92710"/>
                </a:lnTo>
                <a:lnTo>
                  <a:pt x="1807428" y="91440"/>
                </a:lnTo>
                <a:lnTo>
                  <a:pt x="1808105" y="90170"/>
                </a:lnTo>
                <a:lnTo>
                  <a:pt x="1750453" y="90170"/>
                </a:lnTo>
                <a:lnTo>
                  <a:pt x="1751096" y="88900"/>
                </a:lnTo>
                <a:close/>
              </a:path>
              <a:path w="1833879" h="373380">
                <a:moveTo>
                  <a:pt x="82206" y="88900"/>
                </a:moveTo>
                <a:lnTo>
                  <a:pt x="82849" y="90170"/>
                </a:lnTo>
                <a:lnTo>
                  <a:pt x="83182" y="90170"/>
                </a:lnTo>
                <a:lnTo>
                  <a:pt x="82206" y="88900"/>
                </a:lnTo>
                <a:close/>
              </a:path>
              <a:path w="1833879" h="373380">
                <a:moveTo>
                  <a:pt x="1761784" y="74930"/>
                </a:moveTo>
                <a:lnTo>
                  <a:pt x="1756079" y="82550"/>
                </a:lnTo>
                <a:lnTo>
                  <a:pt x="1756721" y="82550"/>
                </a:lnTo>
                <a:lnTo>
                  <a:pt x="1750453" y="90170"/>
                </a:lnTo>
                <a:lnTo>
                  <a:pt x="1808105" y="90170"/>
                </a:lnTo>
                <a:lnTo>
                  <a:pt x="1812169" y="82550"/>
                </a:lnTo>
                <a:lnTo>
                  <a:pt x="1812812" y="81280"/>
                </a:lnTo>
                <a:lnTo>
                  <a:pt x="1815598" y="76200"/>
                </a:lnTo>
                <a:lnTo>
                  <a:pt x="1761221" y="76200"/>
                </a:lnTo>
                <a:lnTo>
                  <a:pt x="1761784" y="74930"/>
                </a:lnTo>
                <a:close/>
              </a:path>
              <a:path w="1833879" h="373380">
                <a:moveTo>
                  <a:pt x="1766445" y="67310"/>
                </a:moveTo>
                <a:lnTo>
                  <a:pt x="1761221" y="76200"/>
                </a:lnTo>
                <a:lnTo>
                  <a:pt x="1815598" y="76200"/>
                </a:lnTo>
                <a:lnTo>
                  <a:pt x="1816990" y="73660"/>
                </a:lnTo>
                <a:lnTo>
                  <a:pt x="1819080" y="68580"/>
                </a:lnTo>
                <a:lnTo>
                  <a:pt x="1765882" y="68580"/>
                </a:lnTo>
                <a:lnTo>
                  <a:pt x="1766445" y="67310"/>
                </a:lnTo>
                <a:close/>
              </a:path>
              <a:path w="1833879" h="373380">
                <a:moveTo>
                  <a:pt x="66778" y="67310"/>
                </a:moveTo>
                <a:lnTo>
                  <a:pt x="67420" y="68580"/>
                </a:lnTo>
                <a:lnTo>
                  <a:pt x="67662" y="68580"/>
                </a:lnTo>
                <a:lnTo>
                  <a:pt x="66778" y="67310"/>
                </a:lnTo>
                <a:close/>
              </a:path>
              <a:path w="1833879" h="373380">
                <a:moveTo>
                  <a:pt x="1822555" y="59690"/>
                </a:moveTo>
                <a:lnTo>
                  <a:pt x="1770623" y="59690"/>
                </a:lnTo>
                <a:lnTo>
                  <a:pt x="1769981" y="60960"/>
                </a:lnTo>
                <a:lnTo>
                  <a:pt x="1765882" y="68580"/>
                </a:lnTo>
                <a:lnTo>
                  <a:pt x="1819080" y="68580"/>
                </a:lnTo>
                <a:lnTo>
                  <a:pt x="1821169" y="63500"/>
                </a:lnTo>
                <a:lnTo>
                  <a:pt x="1821651" y="62230"/>
                </a:lnTo>
                <a:lnTo>
                  <a:pt x="1822555" y="59690"/>
                </a:lnTo>
                <a:close/>
              </a:path>
              <a:path w="1833879" h="373380">
                <a:moveTo>
                  <a:pt x="62760" y="59690"/>
                </a:moveTo>
                <a:lnTo>
                  <a:pt x="63242" y="60960"/>
                </a:lnTo>
                <a:lnTo>
                  <a:pt x="63425" y="60960"/>
                </a:lnTo>
                <a:lnTo>
                  <a:pt x="62760" y="59690"/>
                </a:lnTo>
                <a:close/>
              </a:path>
              <a:path w="1833879" h="373380">
                <a:moveTo>
                  <a:pt x="1770236" y="60415"/>
                </a:moveTo>
                <a:lnTo>
                  <a:pt x="1769946" y="60960"/>
                </a:lnTo>
                <a:lnTo>
                  <a:pt x="1770236" y="60415"/>
                </a:lnTo>
                <a:close/>
              </a:path>
              <a:path w="1833879" h="373380">
                <a:moveTo>
                  <a:pt x="1770623" y="59690"/>
                </a:moveTo>
                <a:lnTo>
                  <a:pt x="1770236" y="60415"/>
                </a:lnTo>
                <a:lnTo>
                  <a:pt x="1769981" y="60960"/>
                </a:lnTo>
                <a:lnTo>
                  <a:pt x="1770623" y="59690"/>
                </a:lnTo>
                <a:close/>
              </a:path>
              <a:path w="1833879" h="373380">
                <a:moveTo>
                  <a:pt x="1827403" y="44450"/>
                </a:moveTo>
                <a:lnTo>
                  <a:pt x="1777374" y="44450"/>
                </a:lnTo>
                <a:lnTo>
                  <a:pt x="1773677" y="53340"/>
                </a:lnTo>
                <a:lnTo>
                  <a:pt x="1770236" y="60415"/>
                </a:lnTo>
                <a:lnTo>
                  <a:pt x="1770623" y="59690"/>
                </a:lnTo>
                <a:lnTo>
                  <a:pt x="1822555" y="59690"/>
                </a:lnTo>
                <a:lnTo>
                  <a:pt x="1825267" y="52070"/>
                </a:lnTo>
                <a:lnTo>
                  <a:pt x="1827403" y="44450"/>
                </a:lnTo>
                <a:close/>
              </a:path>
              <a:path w="1833879" h="373380">
                <a:moveTo>
                  <a:pt x="59189" y="52070"/>
                </a:moveTo>
                <a:lnTo>
                  <a:pt x="59706" y="53340"/>
                </a:lnTo>
                <a:lnTo>
                  <a:pt x="59189" y="52070"/>
                </a:lnTo>
                <a:close/>
              </a:path>
              <a:path w="1833879" h="373380">
                <a:moveTo>
                  <a:pt x="1774159" y="52070"/>
                </a:moveTo>
                <a:lnTo>
                  <a:pt x="1773562" y="53340"/>
                </a:lnTo>
                <a:lnTo>
                  <a:pt x="1774159" y="52070"/>
                </a:lnTo>
                <a:close/>
              </a:path>
              <a:path w="1833879" h="373380">
                <a:moveTo>
                  <a:pt x="56090" y="44450"/>
                </a:moveTo>
                <a:lnTo>
                  <a:pt x="56492" y="45720"/>
                </a:lnTo>
                <a:lnTo>
                  <a:pt x="56090" y="44450"/>
                </a:lnTo>
                <a:close/>
              </a:path>
              <a:path w="1833879" h="373380">
                <a:moveTo>
                  <a:pt x="1779945" y="36830"/>
                </a:moveTo>
                <a:lnTo>
                  <a:pt x="1776811" y="45720"/>
                </a:lnTo>
                <a:lnTo>
                  <a:pt x="1777374" y="44450"/>
                </a:lnTo>
                <a:lnTo>
                  <a:pt x="1827403" y="44450"/>
                </a:lnTo>
                <a:lnTo>
                  <a:pt x="1827758" y="43180"/>
                </a:lnTo>
                <a:lnTo>
                  <a:pt x="1828080" y="41910"/>
                </a:lnTo>
                <a:lnTo>
                  <a:pt x="1828677" y="39370"/>
                </a:lnTo>
                <a:lnTo>
                  <a:pt x="1779543" y="39370"/>
                </a:lnTo>
                <a:lnTo>
                  <a:pt x="1779945" y="36830"/>
                </a:lnTo>
                <a:close/>
              </a:path>
              <a:path w="1833879" h="373380">
                <a:moveTo>
                  <a:pt x="1830697" y="30480"/>
                </a:moveTo>
                <a:lnTo>
                  <a:pt x="1782034" y="30480"/>
                </a:lnTo>
                <a:lnTo>
                  <a:pt x="1781713" y="31750"/>
                </a:lnTo>
                <a:lnTo>
                  <a:pt x="1779543" y="39370"/>
                </a:lnTo>
                <a:lnTo>
                  <a:pt x="1828677" y="39370"/>
                </a:lnTo>
                <a:lnTo>
                  <a:pt x="1830169" y="33020"/>
                </a:lnTo>
                <a:lnTo>
                  <a:pt x="1830491" y="31750"/>
                </a:lnTo>
                <a:lnTo>
                  <a:pt x="1830697" y="30480"/>
                </a:lnTo>
                <a:close/>
              </a:path>
              <a:path w="1833879" h="373380">
                <a:moveTo>
                  <a:pt x="53358" y="36830"/>
                </a:moveTo>
                <a:lnTo>
                  <a:pt x="53759" y="38100"/>
                </a:lnTo>
                <a:lnTo>
                  <a:pt x="53358" y="36830"/>
                </a:lnTo>
                <a:close/>
              </a:path>
              <a:path w="1833879" h="373380">
                <a:moveTo>
                  <a:pt x="51188" y="30480"/>
                </a:moveTo>
                <a:lnTo>
                  <a:pt x="51590" y="31750"/>
                </a:lnTo>
                <a:lnTo>
                  <a:pt x="51536" y="31509"/>
                </a:lnTo>
                <a:lnTo>
                  <a:pt x="51188" y="30480"/>
                </a:lnTo>
                <a:close/>
              </a:path>
              <a:path w="1833879" h="373380">
                <a:moveTo>
                  <a:pt x="51536" y="31509"/>
                </a:moveTo>
                <a:lnTo>
                  <a:pt x="51590" y="31750"/>
                </a:lnTo>
                <a:lnTo>
                  <a:pt x="51536" y="31509"/>
                </a:lnTo>
                <a:close/>
              </a:path>
              <a:path w="1833879" h="373380">
                <a:moveTo>
                  <a:pt x="1781892" y="30988"/>
                </a:moveTo>
                <a:lnTo>
                  <a:pt x="1781679" y="31750"/>
                </a:lnTo>
                <a:lnTo>
                  <a:pt x="1781892" y="30988"/>
                </a:lnTo>
                <a:close/>
              </a:path>
              <a:path w="1833879" h="373380">
                <a:moveTo>
                  <a:pt x="51303" y="30480"/>
                </a:moveTo>
                <a:lnTo>
                  <a:pt x="51536" y="31509"/>
                </a:lnTo>
                <a:lnTo>
                  <a:pt x="51303" y="30480"/>
                </a:lnTo>
                <a:close/>
              </a:path>
              <a:path w="1833879" h="373380">
                <a:moveTo>
                  <a:pt x="1831937" y="22860"/>
                </a:moveTo>
                <a:lnTo>
                  <a:pt x="1783802" y="22860"/>
                </a:lnTo>
                <a:lnTo>
                  <a:pt x="1781892" y="30988"/>
                </a:lnTo>
                <a:lnTo>
                  <a:pt x="1782034" y="30480"/>
                </a:lnTo>
                <a:lnTo>
                  <a:pt x="1830697" y="30480"/>
                </a:lnTo>
                <a:lnTo>
                  <a:pt x="1831937" y="22860"/>
                </a:lnTo>
                <a:close/>
              </a:path>
              <a:path w="1833879" h="373380">
                <a:moveTo>
                  <a:pt x="49696" y="22860"/>
                </a:moveTo>
                <a:lnTo>
                  <a:pt x="49902" y="24130"/>
                </a:lnTo>
                <a:lnTo>
                  <a:pt x="49696" y="22860"/>
                </a:lnTo>
                <a:close/>
              </a:path>
              <a:path w="1833879" h="373380">
                <a:moveTo>
                  <a:pt x="1832721" y="15240"/>
                </a:moveTo>
                <a:lnTo>
                  <a:pt x="1784927" y="15240"/>
                </a:lnTo>
                <a:lnTo>
                  <a:pt x="1783481" y="24130"/>
                </a:lnTo>
                <a:lnTo>
                  <a:pt x="1783802" y="22860"/>
                </a:lnTo>
                <a:lnTo>
                  <a:pt x="1831937" y="22860"/>
                </a:lnTo>
                <a:lnTo>
                  <a:pt x="1832721" y="15240"/>
                </a:lnTo>
                <a:close/>
              </a:path>
              <a:path w="1833879" h="373380">
                <a:moveTo>
                  <a:pt x="48456" y="15240"/>
                </a:moveTo>
                <a:lnTo>
                  <a:pt x="48617" y="16510"/>
                </a:lnTo>
                <a:lnTo>
                  <a:pt x="48559" y="15875"/>
                </a:lnTo>
                <a:lnTo>
                  <a:pt x="48456" y="15240"/>
                </a:lnTo>
                <a:close/>
              </a:path>
              <a:path w="1833879" h="373380">
                <a:moveTo>
                  <a:pt x="48559" y="15875"/>
                </a:moveTo>
                <a:lnTo>
                  <a:pt x="48617" y="16510"/>
                </a:lnTo>
                <a:lnTo>
                  <a:pt x="48559" y="15875"/>
                </a:lnTo>
                <a:close/>
              </a:path>
              <a:path w="1833879" h="373380">
                <a:moveTo>
                  <a:pt x="1833160" y="7620"/>
                </a:moveTo>
                <a:lnTo>
                  <a:pt x="1785570" y="7620"/>
                </a:lnTo>
                <a:lnTo>
                  <a:pt x="1785490" y="8890"/>
                </a:lnTo>
                <a:lnTo>
                  <a:pt x="1784686" y="16510"/>
                </a:lnTo>
                <a:lnTo>
                  <a:pt x="1784927" y="15240"/>
                </a:lnTo>
                <a:lnTo>
                  <a:pt x="1832721" y="15240"/>
                </a:lnTo>
                <a:lnTo>
                  <a:pt x="1832982" y="12700"/>
                </a:lnTo>
                <a:lnTo>
                  <a:pt x="1833160" y="7620"/>
                </a:lnTo>
                <a:close/>
              </a:path>
              <a:path w="1833879" h="373380">
                <a:moveTo>
                  <a:pt x="48502" y="15240"/>
                </a:moveTo>
                <a:lnTo>
                  <a:pt x="48559" y="15875"/>
                </a:lnTo>
                <a:lnTo>
                  <a:pt x="48502" y="15240"/>
                </a:lnTo>
                <a:close/>
              </a:path>
              <a:path w="1833879" h="373380">
                <a:moveTo>
                  <a:pt x="47870" y="8255"/>
                </a:moveTo>
                <a:lnTo>
                  <a:pt x="47893" y="8890"/>
                </a:lnTo>
                <a:lnTo>
                  <a:pt x="47870" y="8255"/>
                </a:lnTo>
                <a:close/>
              </a:path>
              <a:path w="1833879" h="373380">
                <a:moveTo>
                  <a:pt x="1785507" y="8255"/>
                </a:moveTo>
                <a:lnTo>
                  <a:pt x="1785444" y="8890"/>
                </a:lnTo>
                <a:lnTo>
                  <a:pt x="1785507" y="8255"/>
                </a:lnTo>
                <a:close/>
              </a:path>
              <a:path w="1833879" h="373380">
                <a:moveTo>
                  <a:pt x="47847" y="7620"/>
                </a:moveTo>
                <a:lnTo>
                  <a:pt x="47870" y="8255"/>
                </a:lnTo>
                <a:lnTo>
                  <a:pt x="47847" y="7620"/>
                </a:lnTo>
                <a:close/>
              </a:path>
              <a:path w="1833879" h="373380">
                <a:moveTo>
                  <a:pt x="1785731" y="0"/>
                </a:moveTo>
                <a:lnTo>
                  <a:pt x="1785507" y="8255"/>
                </a:lnTo>
                <a:lnTo>
                  <a:pt x="1785570" y="7620"/>
                </a:lnTo>
                <a:lnTo>
                  <a:pt x="1833160" y="7620"/>
                </a:lnTo>
                <a:lnTo>
                  <a:pt x="1833384" y="1270"/>
                </a:lnTo>
                <a:lnTo>
                  <a:pt x="1785731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4179" y="3510628"/>
            <a:ext cx="2642870" cy="532130"/>
          </a:xfrm>
          <a:custGeom>
            <a:avLst/>
            <a:gdLst/>
            <a:ahLst/>
            <a:cxnLst/>
            <a:rect l="l" t="t" r="r" b="b"/>
            <a:pathLst>
              <a:path w="2642870" h="532129">
                <a:moveTo>
                  <a:pt x="1454790" y="528994"/>
                </a:moveTo>
                <a:lnTo>
                  <a:pt x="1187999" y="528994"/>
                </a:lnTo>
                <a:lnTo>
                  <a:pt x="1254375" y="530919"/>
                </a:lnTo>
                <a:lnTo>
                  <a:pt x="1321635" y="531641"/>
                </a:lnTo>
                <a:lnTo>
                  <a:pt x="1388896" y="530919"/>
                </a:lnTo>
                <a:lnTo>
                  <a:pt x="1454790" y="528994"/>
                </a:lnTo>
                <a:close/>
              </a:path>
              <a:path w="2642870" h="532129">
                <a:moveTo>
                  <a:pt x="1584569" y="521293"/>
                </a:moveTo>
                <a:lnTo>
                  <a:pt x="1058300" y="521293"/>
                </a:lnTo>
                <a:lnTo>
                  <a:pt x="1122185" y="525705"/>
                </a:lnTo>
                <a:lnTo>
                  <a:pt x="1122587" y="525785"/>
                </a:lnTo>
                <a:lnTo>
                  <a:pt x="1187517" y="528994"/>
                </a:lnTo>
                <a:lnTo>
                  <a:pt x="1455272" y="528994"/>
                </a:lnTo>
                <a:lnTo>
                  <a:pt x="1520202" y="525785"/>
                </a:lnTo>
                <a:lnTo>
                  <a:pt x="1520684" y="525705"/>
                </a:lnTo>
                <a:lnTo>
                  <a:pt x="1584569" y="521293"/>
                </a:lnTo>
                <a:close/>
              </a:path>
              <a:path w="2642870" h="532129">
                <a:moveTo>
                  <a:pt x="1647892" y="515597"/>
                </a:moveTo>
                <a:lnTo>
                  <a:pt x="994977" y="515597"/>
                </a:lnTo>
                <a:lnTo>
                  <a:pt x="1057737" y="521293"/>
                </a:lnTo>
                <a:lnTo>
                  <a:pt x="1585051" y="521293"/>
                </a:lnTo>
                <a:lnTo>
                  <a:pt x="1647892" y="515597"/>
                </a:lnTo>
                <a:close/>
              </a:path>
              <a:path w="2642870" h="532129">
                <a:moveTo>
                  <a:pt x="1770680" y="500755"/>
                </a:moveTo>
                <a:lnTo>
                  <a:pt x="872109" y="500755"/>
                </a:lnTo>
                <a:lnTo>
                  <a:pt x="932378" y="508697"/>
                </a:lnTo>
                <a:lnTo>
                  <a:pt x="932860" y="508778"/>
                </a:lnTo>
                <a:lnTo>
                  <a:pt x="994495" y="515597"/>
                </a:lnTo>
                <a:lnTo>
                  <a:pt x="1648374" y="515597"/>
                </a:lnTo>
                <a:lnTo>
                  <a:pt x="1709929" y="508778"/>
                </a:lnTo>
                <a:lnTo>
                  <a:pt x="1710411" y="508698"/>
                </a:lnTo>
                <a:lnTo>
                  <a:pt x="1770680" y="500755"/>
                </a:lnTo>
                <a:close/>
              </a:path>
              <a:path w="2642870" h="532129">
                <a:moveTo>
                  <a:pt x="47524" y="0"/>
                </a:moveTo>
                <a:lnTo>
                  <a:pt x="0" y="3048"/>
                </a:lnTo>
                <a:lnTo>
                  <a:pt x="1687" y="29201"/>
                </a:lnTo>
                <a:lnTo>
                  <a:pt x="2073" y="32169"/>
                </a:lnTo>
                <a:lnTo>
                  <a:pt x="16063" y="86160"/>
                </a:lnTo>
                <a:lnTo>
                  <a:pt x="44116" y="140471"/>
                </a:lnTo>
                <a:lnTo>
                  <a:pt x="84432" y="191493"/>
                </a:lnTo>
                <a:lnTo>
                  <a:pt x="136103" y="239387"/>
                </a:lnTo>
                <a:lnTo>
                  <a:pt x="167041" y="262972"/>
                </a:lnTo>
                <a:lnTo>
                  <a:pt x="233016" y="305250"/>
                </a:lnTo>
                <a:lnTo>
                  <a:pt x="233900" y="305812"/>
                </a:lnTo>
                <a:lnTo>
                  <a:pt x="270945" y="326108"/>
                </a:lnTo>
                <a:lnTo>
                  <a:pt x="310240" y="345683"/>
                </a:lnTo>
                <a:lnTo>
                  <a:pt x="351786" y="364295"/>
                </a:lnTo>
                <a:lnTo>
                  <a:pt x="394778" y="381864"/>
                </a:lnTo>
                <a:lnTo>
                  <a:pt x="395501" y="382185"/>
                </a:lnTo>
                <a:lnTo>
                  <a:pt x="440582" y="398871"/>
                </a:lnTo>
                <a:lnTo>
                  <a:pt x="488315" y="414996"/>
                </a:lnTo>
                <a:lnTo>
                  <a:pt x="488958" y="415237"/>
                </a:lnTo>
                <a:lnTo>
                  <a:pt x="537977" y="430239"/>
                </a:lnTo>
                <a:lnTo>
                  <a:pt x="538620" y="430479"/>
                </a:lnTo>
                <a:lnTo>
                  <a:pt x="590050" y="444679"/>
                </a:lnTo>
                <a:lnTo>
                  <a:pt x="642765" y="457836"/>
                </a:lnTo>
                <a:lnTo>
                  <a:pt x="643327" y="457916"/>
                </a:lnTo>
                <a:lnTo>
                  <a:pt x="697650" y="470110"/>
                </a:lnTo>
                <a:lnTo>
                  <a:pt x="698212" y="470190"/>
                </a:lnTo>
                <a:lnTo>
                  <a:pt x="754142" y="481421"/>
                </a:lnTo>
                <a:lnTo>
                  <a:pt x="754705" y="481502"/>
                </a:lnTo>
                <a:lnTo>
                  <a:pt x="812161" y="491610"/>
                </a:lnTo>
                <a:lnTo>
                  <a:pt x="871626" y="500755"/>
                </a:lnTo>
                <a:lnTo>
                  <a:pt x="1771162" y="500755"/>
                </a:lnTo>
                <a:lnTo>
                  <a:pt x="1830145" y="491690"/>
                </a:lnTo>
                <a:lnTo>
                  <a:pt x="1873485" y="484069"/>
                </a:lnTo>
                <a:lnTo>
                  <a:pt x="1321153" y="484069"/>
                </a:lnTo>
                <a:lnTo>
                  <a:pt x="1321394" y="484067"/>
                </a:lnTo>
                <a:lnTo>
                  <a:pt x="1255339" y="483427"/>
                </a:lnTo>
                <a:lnTo>
                  <a:pt x="1189365" y="481502"/>
                </a:lnTo>
                <a:lnTo>
                  <a:pt x="1189927" y="481502"/>
                </a:lnTo>
                <a:lnTo>
                  <a:pt x="1124998" y="478293"/>
                </a:lnTo>
                <a:lnTo>
                  <a:pt x="1125399" y="478293"/>
                </a:lnTo>
                <a:lnTo>
                  <a:pt x="1062676" y="473961"/>
                </a:lnTo>
                <a:lnTo>
                  <a:pt x="1062077" y="473961"/>
                </a:lnTo>
                <a:lnTo>
                  <a:pt x="1000121" y="468345"/>
                </a:lnTo>
                <a:lnTo>
                  <a:pt x="999718" y="468345"/>
                </a:lnTo>
                <a:lnTo>
                  <a:pt x="938888" y="461606"/>
                </a:lnTo>
                <a:lnTo>
                  <a:pt x="938646" y="461606"/>
                </a:lnTo>
                <a:lnTo>
                  <a:pt x="878985" y="453744"/>
                </a:lnTo>
                <a:lnTo>
                  <a:pt x="819875" y="444679"/>
                </a:lnTo>
                <a:lnTo>
                  <a:pt x="763814" y="434811"/>
                </a:lnTo>
                <a:lnTo>
                  <a:pt x="763464" y="434811"/>
                </a:lnTo>
                <a:lnTo>
                  <a:pt x="707534" y="423580"/>
                </a:lnTo>
                <a:lnTo>
                  <a:pt x="707736" y="423580"/>
                </a:lnTo>
                <a:lnTo>
                  <a:pt x="654414" y="411707"/>
                </a:lnTo>
                <a:lnTo>
                  <a:pt x="654256" y="411707"/>
                </a:lnTo>
                <a:lnTo>
                  <a:pt x="602263" y="398711"/>
                </a:lnTo>
                <a:lnTo>
                  <a:pt x="551317" y="384672"/>
                </a:lnTo>
                <a:lnTo>
                  <a:pt x="503723" y="369991"/>
                </a:lnTo>
                <a:lnTo>
                  <a:pt x="503584" y="369991"/>
                </a:lnTo>
                <a:lnTo>
                  <a:pt x="456493" y="354107"/>
                </a:lnTo>
                <a:lnTo>
                  <a:pt x="412998" y="337901"/>
                </a:lnTo>
                <a:lnTo>
                  <a:pt x="412859" y="337901"/>
                </a:lnTo>
                <a:lnTo>
                  <a:pt x="370652" y="320653"/>
                </a:lnTo>
                <a:lnTo>
                  <a:pt x="330738" y="302683"/>
                </a:lnTo>
                <a:lnTo>
                  <a:pt x="292160" y="283590"/>
                </a:lnTo>
                <a:lnTo>
                  <a:pt x="256802" y="264176"/>
                </a:lnTo>
                <a:lnTo>
                  <a:pt x="256972" y="264176"/>
                </a:lnTo>
                <a:lnTo>
                  <a:pt x="225074" y="244842"/>
                </a:lnTo>
                <a:lnTo>
                  <a:pt x="224016" y="244200"/>
                </a:lnTo>
                <a:lnTo>
                  <a:pt x="193801" y="223663"/>
                </a:lnTo>
                <a:lnTo>
                  <a:pt x="167317" y="203447"/>
                </a:lnTo>
                <a:lnTo>
                  <a:pt x="166157" y="202564"/>
                </a:lnTo>
                <a:lnTo>
                  <a:pt x="141326" y="181064"/>
                </a:lnTo>
                <a:lnTo>
                  <a:pt x="141476" y="181064"/>
                </a:lnTo>
                <a:lnTo>
                  <a:pt x="120608" y="160447"/>
                </a:lnTo>
                <a:lnTo>
                  <a:pt x="119228" y="159083"/>
                </a:lnTo>
                <a:lnTo>
                  <a:pt x="101491" y="138465"/>
                </a:lnTo>
                <a:lnTo>
                  <a:pt x="100102" y="136861"/>
                </a:lnTo>
                <a:lnTo>
                  <a:pt x="85213" y="116243"/>
                </a:lnTo>
                <a:lnTo>
                  <a:pt x="83870" y="114398"/>
                </a:lnTo>
                <a:lnTo>
                  <a:pt x="84061" y="114398"/>
                </a:lnTo>
                <a:lnTo>
                  <a:pt x="71927" y="93941"/>
                </a:lnTo>
                <a:lnTo>
                  <a:pt x="71768" y="93941"/>
                </a:lnTo>
                <a:lnTo>
                  <a:pt x="70595" y="91695"/>
                </a:lnTo>
                <a:lnTo>
                  <a:pt x="70742" y="91695"/>
                </a:lnTo>
                <a:lnTo>
                  <a:pt x="61509" y="71479"/>
                </a:lnTo>
                <a:lnTo>
                  <a:pt x="61353" y="71479"/>
                </a:lnTo>
                <a:lnTo>
                  <a:pt x="60373" y="68992"/>
                </a:lnTo>
                <a:lnTo>
                  <a:pt x="60543" y="68992"/>
                </a:lnTo>
                <a:lnTo>
                  <a:pt x="54007" y="48936"/>
                </a:lnTo>
                <a:lnTo>
                  <a:pt x="53824" y="48936"/>
                </a:lnTo>
                <a:lnTo>
                  <a:pt x="53093" y="46128"/>
                </a:lnTo>
                <a:lnTo>
                  <a:pt x="53280" y="46128"/>
                </a:lnTo>
                <a:lnTo>
                  <a:pt x="49415" y="26152"/>
                </a:lnTo>
                <a:lnTo>
                  <a:pt x="49211" y="26152"/>
                </a:lnTo>
                <a:lnTo>
                  <a:pt x="48825" y="23104"/>
                </a:lnTo>
                <a:lnTo>
                  <a:pt x="49014" y="23104"/>
                </a:lnTo>
                <a:lnTo>
                  <a:pt x="47524" y="0"/>
                </a:lnTo>
                <a:close/>
              </a:path>
              <a:path w="2642870" h="532129">
                <a:moveTo>
                  <a:pt x="1321394" y="484067"/>
                </a:moveTo>
                <a:lnTo>
                  <a:pt x="1321153" y="484069"/>
                </a:lnTo>
                <a:lnTo>
                  <a:pt x="1321635" y="484069"/>
                </a:lnTo>
                <a:lnTo>
                  <a:pt x="1321394" y="484067"/>
                </a:lnTo>
                <a:close/>
              </a:path>
              <a:path w="2642870" h="532129">
                <a:moveTo>
                  <a:pt x="1581274" y="473880"/>
                </a:moveTo>
                <a:lnTo>
                  <a:pt x="1517389" y="478293"/>
                </a:lnTo>
                <a:lnTo>
                  <a:pt x="1517871" y="478293"/>
                </a:lnTo>
                <a:lnTo>
                  <a:pt x="1452861" y="481502"/>
                </a:lnTo>
                <a:lnTo>
                  <a:pt x="1453343" y="481502"/>
                </a:lnTo>
                <a:lnTo>
                  <a:pt x="1387529" y="483427"/>
                </a:lnTo>
                <a:lnTo>
                  <a:pt x="1321394" y="484067"/>
                </a:lnTo>
                <a:lnTo>
                  <a:pt x="1873498" y="484067"/>
                </a:lnTo>
                <a:lnTo>
                  <a:pt x="1888084" y="481502"/>
                </a:lnTo>
                <a:lnTo>
                  <a:pt x="1888646" y="481422"/>
                </a:lnTo>
                <a:lnTo>
                  <a:pt x="1925853" y="473961"/>
                </a:lnTo>
                <a:lnTo>
                  <a:pt x="1580792" y="473961"/>
                </a:lnTo>
                <a:lnTo>
                  <a:pt x="1581274" y="473880"/>
                </a:lnTo>
                <a:close/>
              </a:path>
              <a:path w="2642870" h="532129">
                <a:moveTo>
                  <a:pt x="1061514" y="473880"/>
                </a:moveTo>
                <a:lnTo>
                  <a:pt x="1062077" y="473961"/>
                </a:lnTo>
                <a:lnTo>
                  <a:pt x="1062676" y="473961"/>
                </a:lnTo>
                <a:lnTo>
                  <a:pt x="1061514" y="473880"/>
                </a:lnTo>
                <a:close/>
              </a:path>
              <a:path w="2642870" h="532129">
                <a:moveTo>
                  <a:pt x="1643552" y="468265"/>
                </a:moveTo>
                <a:lnTo>
                  <a:pt x="1580792" y="473961"/>
                </a:lnTo>
                <a:lnTo>
                  <a:pt x="1925853" y="473961"/>
                </a:lnTo>
                <a:lnTo>
                  <a:pt x="1944656" y="470190"/>
                </a:lnTo>
                <a:lnTo>
                  <a:pt x="1945139" y="470110"/>
                </a:lnTo>
                <a:lnTo>
                  <a:pt x="1953001" y="468345"/>
                </a:lnTo>
                <a:lnTo>
                  <a:pt x="1643070" y="468345"/>
                </a:lnTo>
                <a:lnTo>
                  <a:pt x="1643552" y="468265"/>
                </a:lnTo>
                <a:close/>
              </a:path>
              <a:path w="2642870" h="532129">
                <a:moveTo>
                  <a:pt x="999236" y="468265"/>
                </a:moveTo>
                <a:lnTo>
                  <a:pt x="999718" y="468345"/>
                </a:lnTo>
                <a:lnTo>
                  <a:pt x="1000121" y="468345"/>
                </a:lnTo>
                <a:lnTo>
                  <a:pt x="999236" y="468265"/>
                </a:lnTo>
                <a:close/>
              </a:path>
              <a:path w="2642870" h="532129">
                <a:moveTo>
                  <a:pt x="1704705" y="461526"/>
                </a:moveTo>
                <a:lnTo>
                  <a:pt x="1643070" y="468345"/>
                </a:lnTo>
                <a:lnTo>
                  <a:pt x="1953001" y="468345"/>
                </a:lnTo>
                <a:lnTo>
                  <a:pt x="1983021" y="461606"/>
                </a:lnTo>
                <a:lnTo>
                  <a:pt x="1704223" y="461606"/>
                </a:lnTo>
                <a:lnTo>
                  <a:pt x="1704705" y="461526"/>
                </a:lnTo>
                <a:close/>
              </a:path>
              <a:path w="2642870" h="532129">
                <a:moveTo>
                  <a:pt x="938163" y="461526"/>
                </a:moveTo>
                <a:lnTo>
                  <a:pt x="938646" y="461606"/>
                </a:lnTo>
                <a:lnTo>
                  <a:pt x="938888" y="461606"/>
                </a:lnTo>
                <a:lnTo>
                  <a:pt x="938163" y="461526"/>
                </a:lnTo>
                <a:close/>
              </a:path>
              <a:path w="2642870" h="532129">
                <a:moveTo>
                  <a:pt x="2052659" y="444679"/>
                </a:moveTo>
                <a:lnTo>
                  <a:pt x="1822913" y="444679"/>
                </a:lnTo>
                <a:lnTo>
                  <a:pt x="1764010" y="453744"/>
                </a:lnTo>
                <a:lnTo>
                  <a:pt x="1704223" y="461606"/>
                </a:lnTo>
                <a:lnTo>
                  <a:pt x="1983021" y="461606"/>
                </a:lnTo>
                <a:lnTo>
                  <a:pt x="1999461" y="457916"/>
                </a:lnTo>
                <a:lnTo>
                  <a:pt x="2000024" y="457836"/>
                </a:lnTo>
                <a:lnTo>
                  <a:pt x="2052659" y="444679"/>
                </a:lnTo>
                <a:close/>
              </a:path>
              <a:path w="2642870" h="532129">
                <a:moveTo>
                  <a:pt x="878377" y="453664"/>
                </a:moveTo>
                <a:lnTo>
                  <a:pt x="878859" y="453744"/>
                </a:lnTo>
                <a:lnTo>
                  <a:pt x="878377" y="453664"/>
                </a:lnTo>
                <a:close/>
              </a:path>
              <a:path w="2642870" h="532129">
                <a:moveTo>
                  <a:pt x="1764492" y="453664"/>
                </a:moveTo>
                <a:lnTo>
                  <a:pt x="1763883" y="453744"/>
                </a:lnTo>
                <a:lnTo>
                  <a:pt x="1764492" y="453664"/>
                </a:lnTo>
                <a:close/>
              </a:path>
              <a:path w="2642870" h="532129">
                <a:moveTo>
                  <a:pt x="819981" y="444679"/>
                </a:moveTo>
                <a:lnTo>
                  <a:pt x="820438" y="444759"/>
                </a:lnTo>
                <a:lnTo>
                  <a:pt x="819981" y="444679"/>
                </a:lnTo>
                <a:close/>
              </a:path>
              <a:path w="2642870" h="532129">
                <a:moveTo>
                  <a:pt x="1879807" y="434651"/>
                </a:moveTo>
                <a:lnTo>
                  <a:pt x="1822701" y="444712"/>
                </a:lnTo>
                <a:lnTo>
                  <a:pt x="1822913" y="444679"/>
                </a:lnTo>
                <a:lnTo>
                  <a:pt x="2052659" y="444679"/>
                </a:lnTo>
                <a:lnTo>
                  <a:pt x="2053301" y="444519"/>
                </a:lnTo>
                <a:lnTo>
                  <a:pt x="2088472" y="434812"/>
                </a:lnTo>
                <a:lnTo>
                  <a:pt x="1879325" y="434812"/>
                </a:lnTo>
                <a:lnTo>
                  <a:pt x="1879807" y="434651"/>
                </a:lnTo>
                <a:close/>
              </a:path>
              <a:path w="2642870" h="532129">
                <a:moveTo>
                  <a:pt x="762901" y="434651"/>
                </a:moveTo>
                <a:lnTo>
                  <a:pt x="763464" y="434811"/>
                </a:lnTo>
                <a:lnTo>
                  <a:pt x="763814" y="434811"/>
                </a:lnTo>
                <a:lnTo>
                  <a:pt x="762901" y="434651"/>
                </a:lnTo>
                <a:close/>
              </a:path>
              <a:path w="2642870" h="532129">
                <a:moveTo>
                  <a:pt x="1935254" y="423580"/>
                </a:moveTo>
                <a:lnTo>
                  <a:pt x="1879325" y="434812"/>
                </a:lnTo>
                <a:lnTo>
                  <a:pt x="2088472" y="434812"/>
                </a:lnTo>
                <a:lnTo>
                  <a:pt x="2104168" y="430480"/>
                </a:lnTo>
                <a:lnTo>
                  <a:pt x="2104811" y="430239"/>
                </a:lnTo>
                <a:lnTo>
                  <a:pt x="2126044" y="423741"/>
                </a:lnTo>
                <a:lnTo>
                  <a:pt x="1934772" y="423741"/>
                </a:lnTo>
                <a:lnTo>
                  <a:pt x="1935254" y="423580"/>
                </a:lnTo>
                <a:close/>
              </a:path>
              <a:path w="2642870" h="532129">
                <a:moveTo>
                  <a:pt x="1989014" y="411547"/>
                </a:moveTo>
                <a:lnTo>
                  <a:pt x="1934772" y="423741"/>
                </a:lnTo>
                <a:lnTo>
                  <a:pt x="2126044" y="423741"/>
                </a:lnTo>
                <a:lnTo>
                  <a:pt x="2153830" y="415237"/>
                </a:lnTo>
                <a:lnTo>
                  <a:pt x="2154473" y="414996"/>
                </a:lnTo>
                <a:lnTo>
                  <a:pt x="2164224" y="411707"/>
                </a:lnTo>
                <a:lnTo>
                  <a:pt x="1988532" y="411707"/>
                </a:lnTo>
                <a:lnTo>
                  <a:pt x="1989014" y="411547"/>
                </a:lnTo>
                <a:close/>
              </a:path>
              <a:path w="2642870" h="532129">
                <a:moveTo>
                  <a:pt x="707736" y="423580"/>
                </a:moveTo>
                <a:lnTo>
                  <a:pt x="707534" y="423580"/>
                </a:lnTo>
                <a:lnTo>
                  <a:pt x="708096" y="423660"/>
                </a:lnTo>
                <a:lnTo>
                  <a:pt x="707736" y="423580"/>
                </a:lnTo>
                <a:close/>
              </a:path>
              <a:path w="2642870" h="532129">
                <a:moveTo>
                  <a:pt x="653694" y="411547"/>
                </a:moveTo>
                <a:lnTo>
                  <a:pt x="654256" y="411707"/>
                </a:lnTo>
                <a:lnTo>
                  <a:pt x="654414" y="411707"/>
                </a:lnTo>
                <a:lnTo>
                  <a:pt x="653694" y="411547"/>
                </a:lnTo>
                <a:close/>
              </a:path>
              <a:path w="2642870" h="532129">
                <a:moveTo>
                  <a:pt x="2240570" y="384672"/>
                </a:moveTo>
                <a:lnTo>
                  <a:pt x="2091472" y="384672"/>
                </a:lnTo>
                <a:lnTo>
                  <a:pt x="2040605" y="398711"/>
                </a:lnTo>
                <a:lnTo>
                  <a:pt x="1988532" y="411707"/>
                </a:lnTo>
                <a:lnTo>
                  <a:pt x="2164224" y="411707"/>
                </a:lnTo>
                <a:lnTo>
                  <a:pt x="2201563" y="399112"/>
                </a:lnTo>
                <a:lnTo>
                  <a:pt x="2240570" y="384672"/>
                </a:lnTo>
                <a:close/>
              </a:path>
              <a:path w="2642870" h="532129">
                <a:moveTo>
                  <a:pt x="601621" y="398550"/>
                </a:moveTo>
                <a:lnTo>
                  <a:pt x="602184" y="398711"/>
                </a:lnTo>
                <a:lnTo>
                  <a:pt x="601621" y="398550"/>
                </a:lnTo>
                <a:close/>
              </a:path>
              <a:path w="2642870" h="532129">
                <a:moveTo>
                  <a:pt x="2041167" y="398551"/>
                </a:moveTo>
                <a:lnTo>
                  <a:pt x="2040525" y="398711"/>
                </a:lnTo>
                <a:lnTo>
                  <a:pt x="2041167" y="398551"/>
                </a:lnTo>
                <a:close/>
              </a:path>
              <a:path w="2642870" h="532129">
                <a:moveTo>
                  <a:pt x="551438" y="384672"/>
                </a:moveTo>
                <a:lnTo>
                  <a:pt x="551959" y="384832"/>
                </a:lnTo>
                <a:lnTo>
                  <a:pt x="551438" y="384672"/>
                </a:lnTo>
                <a:close/>
              </a:path>
              <a:path w="2642870" h="532129">
                <a:moveTo>
                  <a:pt x="2139848" y="369750"/>
                </a:moveTo>
                <a:lnTo>
                  <a:pt x="2090829" y="384832"/>
                </a:lnTo>
                <a:lnTo>
                  <a:pt x="2091472" y="384672"/>
                </a:lnTo>
                <a:lnTo>
                  <a:pt x="2240570" y="384672"/>
                </a:lnTo>
                <a:lnTo>
                  <a:pt x="2247287" y="382185"/>
                </a:lnTo>
                <a:lnTo>
                  <a:pt x="2248011" y="381864"/>
                </a:lnTo>
                <a:lnTo>
                  <a:pt x="2277077" y="369991"/>
                </a:lnTo>
                <a:lnTo>
                  <a:pt x="2139205" y="369991"/>
                </a:lnTo>
                <a:lnTo>
                  <a:pt x="2139848" y="369750"/>
                </a:lnTo>
                <a:close/>
              </a:path>
              <a:path w="2642870" h="532129">
                <a:moveTo>
                  <a:pt x="502941" y="369750"/>
                </a:moveTo>
                <a:lnTo>
                  <a:pt x="503584" y="369991"/>
                </a:lnTo>
                <a:lnTo>
                  <a:pt x="503723" y="369991"/>
                </a:lnTo>
                <a:lnTo>
                  <a:pt x="502941" y="369750"/>
                </a:lnTo>
                <a:close/>
              </a:path>
              <a:path w="2642870" h="532129">
                <a:moveTo>
                  <a:pt x="2230733" y="337581"/>
                </a:moveTo>
                <a:lnTo>
                  <a:pt x="2185652" y="354347"/>
                </a:lnTo>
                <a:lnTo>
                  <a:pt x="2139205" y="369991"/>
                </a:lnTo>
                <a:lnTo>
                  <a:pt x="2277077" y="369991"/>
                </a:lnTo>
                <a:lnTo>
                  <a:pt x="2291806" y="363974"/>
                </a:lnTo>
                <a:lnTo>
                  <a:pt x="2332548" y="345603"/>
                </a:lnTo>
                <a:lnTo>
                  <a:pt x="2333351" y="345282"/>
                </a:lnTo>
                <a:lnTo>
                  <a:pt x="2348168" y="337902"/>
                </a:lnTo>
                <a:lnTo>
                  <a:pt x="2230010" y="337902"/>
                </a:lnTo>
                <a:lnTo>
                  <a:pt x="2230733" y="337581"/>
                </a:lnTo>
                <a:close/>
              </a:path>
              <a:path w="2642870" h="532129">
                <a:moveTo>
                  <a:pt x="456569" y="354107"/>
                </a:moveTo>
                <a:lnTo>
                  <a:pt x="457217" y="354347"/>
                </a:lnTo>
                <a:lnTo>
                  <a:pt x="456569" y="354107"/>
                </a:lnTo>
                <a:close/>
              </a:path>
              <a:path w="2642870" h="532129">
                <a:moveTo>
                  <a:pt x="2186295" y="354107"/>
                </a:moveTo>
                <a:lnTo>
                  <a:pt x="2185582" y="354347"/>
                </a:lnTo>
                <a:lnTo>
                  <a:pt x="2186295" y="354107"/>
                </a:lnTo>
                <a:close/>
              </a:path>
              <a:path w="2642870" h="532129">
                <a:moveTo>
                  <a:pt x="412135" y="337580"/>
                </a:moveTo>
                <a:lnTo>
                  <a:pt x="412859" y="337901"/>
                </a:lnTo>
                <a:lnTo>
                  <a:pt x="412998" y="337901"/>
                </a:lnTo>
                <a:lnTo>
                  <a:pt x="412135" y="337580"/>
                </a:lnTo>
                <a:close/>
              </a:path>
              <a:path w="2642870" h="532129">
                <a:moveTo>
                  <a:pt x="2382497" y="320333"/>
                </a:moveTo>
                <a:lnTo>
                  <a:pt x="2272922" y="320333"/>
                </a:lnTo>
                <a:lnTo>
                  <a:pt x="2272198" y="320653"/>
                </a:lnTo>
                <a:lnTo>
                  <a:pt x="2230010" y="337902"/>
                </a:lnTo>
                <a:lnTo>
                  <a:pt x="2348168" y="337902"/>
                </a:lnTo>
                <a:lnTo>
                  <a:pt x="2371843" y="326109"/>
                </a:lnTo>
                <a:lnTo>
                  <a:pt x="2372727" y="325708"/>
                </a:lnTo>
                <a:lnTo>
                  <a:pt x="2382497" y="320333"/>
                </a:lnTo>
                <a:close/>
              </a:path>
              <a:path w="2642870" h="532129">
                <a:moveTo>
                  <a:pt x="369990" y="320383"/>
                </a:moveTo>
                <a:lnTo>
                  <a:pt x="370590" y="320653"/>
                </a:lnTo>
                <a:lnTo>
                  <a:pt x="369990" y="320383"/>
                </a:lnTo>
                <a:close/>
              </a:path>
              <a:path w="2642870" h="532129">
                <a:moveTo>
                  <a:pt x="2272796" y="320384"/>
                </a:moveTo>
                <a:lnTo>
                  <a:pt x="2272138" y="320653"/>
                </a:lnTo>
                <a:lnTo>
                  <a:pt x="2272796" y="320384"/>
                </a:lnTo>
                <a:close/>
              </a:path>
              <a:path w="2642870" h="532129">
                <a:moveTo>
                  <a:pt x="2445381" y="283590"/>
                </a:moveTo>
                <a:lnTo>
                  <a:pt x="2350629" y="283590"/>
                </a:lnTo>
                <a:lnTo>
                  <a:pt x="2312137" y="302683"/>
                </a:lnTo>
                <a:lnTo>
                  <a:pt x="2272796" y="320384"/>
                </a:lnTo>
                <a:lnTo>
                  <a:pt x="2382497" y="320333"/>
                </a:lnTo>
                <a:lnTo>
                  <a:pt x="2408889" y="305812"/>
                </a:lnTo>
                <a:lnTo>
                  <a:pt x="2409853" y="305251"/>
                </a:lnTo>
                <a:lnTo>
                  <a:pt x="2443604" y="284794"/>
                </a:lnTo>
                <a:lnTo>
                  <a:pt x="2445381" y="283590"/>
                </a:lnTo>
                <a:close/>
              </a:path>
              <a:path w="2642870" h="532129">
                <a:moveTo>
                  <a:pt x="369878" y="320332"/>
                </a:moveTo>
                <a:close/>
              </a:path>
              <a:path w="2642870" h="532129">
                <a:moveTo>
                  <a:pt x="329848" y="302282"/>
                </a:moveTo>
                <a:lnTo>
                  <a:pt x="330652" y="302683"/>
                </a:lnTo>
                <a:lnTo>
                  <a:pt x="329848" y="302282"/>
                </a:lnTo>
                <a:close/>
              </a:path>
              <a:path w="2642870" h="532129">
                <a:moveTo>
                  <a:pt x="2312940" y="302282"/>
                </a:moveTo>
                <a:lnTo>
                  <a:pt x="2312051" y="302683"/>
                </a:lnTo>
                <a:lnTo>
                  <a:pt x="2312940" y="302282"/>
                </a:lnTo>
                <a:close/>
              </a:path>
              <a:path w="2642870" h="532129">
                <a:moveTo>
                  <a:pt x="292915" y="283965"/>
                </a:moveTo>
                <a:close/>
              </a:path>
              <a:path w="2642870" h="532129">
                <a:moveTo>
                  <a:pt x="2474050" y="264176"/>
                </a:moveTo>
                <a:lnTo>
                  <a:pt x="2385986" y="264176"/>
                </a:lnTo>
                <a:lnTo>
                  <a:pt x="2349745" y="283991"/>
                </a:lnTo>
                <a:lnTo>
                  <a:pt x="2350629" y="283590"/>
                </a:lnTo>
                <a:lnTo>
                  <a:pt x="2445381" y="283590"/>
                </a:lnTo>
                <a:lnTo>
                  <a:pt x="2474050" y="264176"/>
                </a:lnTo>
                <a:close/>
              </a:path>
              <a:path w="2642870" h="532129">
                <a:moveTo>
                  <a:pt x="292231" y="283590"/>
                </a:moveTo>
                <a:lnTo>
                  <a:pt x="292915" y="283965"/>
                </a:lnTo>
                <a:lnTo>
                  <a:pt x="292231" y="283590"/>
                </a:lnTo>
                <a:close/>
              </a:path>
              <a:path w="2642870" h="532129">
                <a:moveTo>
                  <a:pt x="256972" y="264176"/>
                </a:moveTo>
                <a:lnTo>
                  <a:pt x="256802" y="264176"/>
                </a:lnTo>
                <a:lnTo>
                  <a:pt x="257766" y="264657"/>
                </a:lnTo>
                <a:lnTo>
                  <a:pt x="256972" y="264176"/>
                </a:lnTo>
                <a:close/>
              </a:path>
              <a:path w="2642870" h="532129">
                <a:moveTo>
                  <a:pt x="2500499" y="244200"/>
                </a:moveTo>
                <a:lnTo>
                  <a:pt x="2418853" y="244200"/>
                </a:lnTo>
                <a:lnTo>
                  <a:pt x="2385102" y="264657"/>
                </a:lnTo>
                <a:lnTo>
                  <a:pt x="2385986" y="264176"/>
                </a:lnTo>
                <a:lnTo>
                  <a:pt x="2474050" y="264176"/>
                </a:lnTo>
                <a:lnTo>
                  <a:pt x="2475827" y="262973"/>
                </a:lnTo>
                <a:lnTo>
                  <a:pt x="2500499" y="244200"/>
                </a:lnTo>
                <a:close/>
              </a:path>
              <a:path w="2642870" h="532129">
                <a:moveTo>
                  <a:pt x="224196" y="244310"/>
                </a:moveTo>
                <a:lnTo>
                  <a:pt x="224980" y="244842"/>
                </a:lnTo>
                <a:lnTo>
                  <a:pt x="224196" y="244310"/>
                </a:lnTo>
                <a:close/>
              </a:path>
              <a:path w="2642870" h="532129">
                <a:moveTo>
                  <a:pt x="2524917" y="223663"/>
                </a:moveTo>
                <a:lnTo>
                  <a:pt x="2449068" y="223663"/>
                </a:lnTo>
                <a:lnTo>
                  <a:pt x="2417929" y="244761"/>
                </a:lnTo>
                <a:lnTo>
                  <a:pt x="2418853" y="244200"/>
                </a:lnTo>
                <a:lnTo>
                  <a:pt x="2500499" y="244200"/>
                </a:lnTo>
                <a:lnTo>
                  <a:pt x="2505560" y="240350"/>
                </a:lnTo>
                <a:lnTo>
                  <a:pt x="2524917" y="223663"/>
                </a:lnTo>
                <a:close/>
              </a:path>
              <a:path w="2642870" h="532129">
                <a:moveTo>
                  <a:pt x="224035" y="244200"/>
                </a:moveTo>
                <a:lnTo>
                  <a:pt x="224196" y="244310"/>
                </a:lnTo>
                <a:lnTo>
                  <a:pt x="224035" y="244200"/>
                </a:lnTo>
                <a:close/>
              </a:path>
              <a:path w="2642870" h="532129">
                <a:moveTo>
                  <a:pt x="194693" y="224269"/>
                </a:moveTo>
                <a:lnTo>
                  <a:pt x="194845" y="224385"/>
                </a:lnTo>
                <a:lnTo>
                  <a:pt x="194693" y="224269"/>
                </a:lnTo>
                <a:close/>
              </a:path>
              <a:path w="2642870" h="532129">
                <a:moveTo>
                  <a:pt x="193896" y="223663"/>
                </a:moveTo>
                <a:lnTo>
                  <a:pt x="194693" y="224269"/>
                </a:lnTo>
                <a:lnTo>
                  <a:pt x="193896" y="223663"/>
                </a:lnTo>
                <a:close/>
              </a:path>
              <a:path w="2642870" h="532129">
                <a:moveTo>
                  <a:pt x="2547232" y="202564"/>
                </a:moveTo>
                <a:lnTo>
                  <a:pt x="2476711" y="202564"/>
                </a:lnTo>
                <a:lnTo>
                  <a:pt x="2448195" y="224255"/>
                </a:lnTo>
                <a:lnTo>
                  <a:pt x="2449068" y="223663"/>
                </a:lnTo>
                <a:lnTo>
                  <a:pt x="2524917" y="223663"/>
                </a:lnTo>
                <a:lnTo>
                  <a:pt x="2532641" y="217005"/>
                </a:lnTo>
                <a:lnTo>
                  <a:pt x="2533846" y="215881"/>
                </a:lnTo>
                <a:lnTo>
                  <a:pt x="2547232" y="202564"/>
                </a:lnTo>
                <a:close/>
              </a:path>
              <a:path w="2642870" h="532129">
                <a:moveTo>
                  <a:pt x="166157" y="202564"/>
                </a:moveTo>
                <a:lnTo>
                  <a:pt x="167282" y="203447"/>
                </a:lnTo>
                <a:lnTo>
                  <a:pt x="167019" y="203220"/>
                </a:lnTo>
                <a:lnTo>
                  <a:pt x="166157" y="202564"/>
                </a:lnTo>
                <a:close/>
              </a:path>
              <a:path w="2642870" h="532129">
                <a:moveTo>
                  <a:pt x="167019" y="203220"/>
                </a:moveTo>
                <a:lnTo>
                  <a:pt x="167282" y="203447"/>
                </a:lnTo>
                <a:lnTo>
                  <a:pt x="167019" y="203220"/>
                </a:lnTo>
                <a:close/>
              </a:path>
              <a:path w="2642870" h="532129">
                <a:moveTo>
                  <a:pt x="2567332" y="181064"/>
                </a:moveTo>
                <a:lnTo>
                  <a:pt x="2501542" y="181064"/>
                </a:lnTo>
                <a:lnTo>
                  <a:pt x="2500337" y="182188"/>
                </a:lnTo>
                <a:lnTo>
                  <a:pt x="2475506" y="203447"/>
                </a:lnTo>
                <a:lnTo>
                  <a:pt x="2476711" y="202564"/>
                </a:lnTo>
                <a:lnTo>
                  <a:pt x="2547232" y="202564"/>
                </a:lnTo>
                <a:lnTo>
                  <a:pt x="2557070" y="192777"/>
                </a:lnTo>
                <a:lnTo>
                  <a:pt x="2558275" y="191493"/>
                </a:lnTo>
                <a:lnTo>
                  <a:pt x="2567332" y="181064"/>
                </a:lnTo>
                <a:close/>
              </a:path>
              <a:path w="2642870" h="532129">
                <a:moveTo>
                  <a:pt x="166259" y="202564"/>
                </a:moveTo>
                <a:lnTo>
                  <a:pt x="167019" y="203220"/>
                </a:lnTo>
                <a:lnTo>
                  <a:pt x="166259" y="202564"/>
                </a:lnTo>
                <a:close/>
              </a:path>
              <a:path w="2642870" h="532129">
                <a:moveTo>
                  <a:pt x="2500964" y="181562"/>
                </a:moveTo>
                <a:lnTo>
                  <a:pt x="2500236" y="182188"/>
                </a:lnTo>
                <a:lnTo>
                  <a:pt x="2500964" y="181562"/>
                </a:lnTo>
                <a:close/>
              </a:path>
              <a:path w="2642870" h="532129">
                <a:moveTo>
                  <a:pt x="2501542" y="181064"/>
                </a:moveTo>
                <a:lnTo>
                  <a:pt x="2500964" y="181562"/>
                </a:lnTo>
                <a:lnTo>
                  <a:pt x="2500337" y="182188"/>
                </a:lnTo>
                <a:lnTo>
                  <a:pt x="2501542" y="181064"/>
                </a:lnTo>
                <a:close/>
              </a:path>
              <a:path w="2642870" h="532129">
                <a:moveTo>
                  <a:pt x="142504" y="182080"/>
                </a:moveTo>
                <a:close/>
              </a:path>
              <a:path w="2642870" h="532129">
                <a:moveTo>
                  <a:pt x="141476" y="181064"/>
                </a:moveTo>
                <a:lnTo>
                  <a:pt x="141326" y="181064"/>
                </a:lnTo>
                <a:lnTo>
                  <a:pt x="142504" y="182080"/>
                </a:lnTo>
                <a:lnTo>
                  <a:pt x="141476" y="181064"/>
                </a:lnTo>
                <a:close/>
              </a:path>
              <a:path w="2642870" h="532129">
                <a:moveTo>
                  <a:pt x="2585286" y="159083"/>
                </a:moveTo>
                <a:lnTo>
                  <a:pt x="2523480" y="159083"/>
                </a:lnTo>
                <a:lnTo>
                  <a:pt x="2522275" y="160367"/>
                </a:lnTo>
                <a:lnTo>
                  <a:pt x="2500964" y="181562"/>
                </a:lnTo>
                <a:lnTo>
                  <a:pt x="2501542" y="181064"/>
                </a:lnTo>
                <a:lnTo>
                  <a:pt x="2567332" y="181064"/>
                </a:lnTo>
                <a:lnTo>
                  <a:pt x="2578687" y="167988"/>
                </a:lnTo>
                <a:lnTo>
                  <a:pt x="2579972" y="166384"/>
                </a:lnTo>
                <a:lnTo>
                  <a:pt x="2585286" y="159083"/>
                </a:lnTo>
                <a:close/>
              </a:path>
              <a:path w="2642870" h="532129">
                <a:moveTo>
                  <a:pt x="119228" y="159083"/>
                </a:moveTo>
                <a:lnTo>
                  <a:pt x="120513" y="160447"/>
                </a:lnTo>
                <a:lnTo>
                  <a:pt x="119901" y="159748"/>
                </a:lnTo>
                <a:lnTo>
                  <a:pt x="119228" y="159083"/>
                </a:lnTo>
                <a:close/>
              </a:path>
              <a:path w="2642870" h="532129">
                <a:moveTo>
                  <a:pt x="119955" y="159802"/>
                </a:moveTo>
                <a:lnTo>
                  <a:pt x="120513" y="160447"/>
                </a:lnTo>
                <a:lnTo>
                  <a:pt x="119955" y="159802"/>
                </a:lnTo>
                <a:close/>
              </a:path>
              <a:path w="2642870" h="532129">
                <a:moveTo>
                  <a:pt x="2522814" y="159748"/>
                </a:moveTo>
                <a:lnTo>
                  <a:pt x="2522194" y="160367"/>
                </a:lnTo>
                <a:lnTo>
                  <a:pt x="2522814" y="159748"/>
                </a:lnTo>
                <a:close/>
              </a:path>
              <a:path w="2642870" h="532129">
                <a:moveTo>
                  <a:pt x="2523480" y="159083"/>
                </a:moveTo>
                <a:lnTo>
                  <a:pt x="2522767" y="159802"/>
                </a:lnTo>
                <a:lnTo>
                  <a:pt x="2522275" y="160367"/>
                </a:lnTo>
                <a:lnTo>
                  <a:pt x="2523480" y="159083"/>
                </a:lnTo>
                <a:close/>
              </a:path>
              <a:path w="2642870" h="532129">
                <a:moveTo>
                  <a:pt x="119333" y="159083"/>
                </a:moveTo>
                <a:lnTo>
                  <a:pt x="119955" y="159802"/>
                </a:lnTo>
                <a:lnTo>
                  <a:pt x="119333" y="159083"/>
                </a:lnTo>
                <a:close/>
              </a:path>
              <a:path w="2642870" h="532129">
                <a:moveTo>
                  <a:pt x="2600835" y="136861"/>
                </a:moveTo>
                <a:lnTo>
                  <a:pt x="2542766" y="136861"/>
                </a:lnTo>
                <a:lnTo>
                  <a:pt x="2541481" y="138466"/>
                </a:lnTo>
                <a:lnTo>
                  <a:pt x="2522814" y="159748"/>
                </a:lnTo>
                <a:lnTo>
                  <a:pt x="2523480" y="159083"/>
                </a:lnTo>
                <a:lnTo>
                  <a:pt x="2585286" y="159083"/>
                </a:lnTo>
                <a:lnTo>
                  <a:pt x="2597491" y="142316"/>
                </a:lnTo>
                <a:lnTo>
                  <a:pt x="2598696" y="140471"/>
                </a:lnTo>
                <a:lnTo>
                  <a:pt x="2600835" y="136861"/>
                </a:lnTo>
                <a:close/>
              </a:path>
              <a:path w="2642870" h="532129">
                <a:moveTo>
                  <a:pt x="100102" y="136861"/>
                </a:moveTo>
                <a:lnTo>
                  <a:pt x="101388" y="138465"/>
                </a:lnTo>
                <a:lnTo>
                  <a:pt x="100827" y="137698"/>
                </a:lnTo>
                <a:lnTo>
                  <a:pt x="100102" y="136861"/>
                </a:lnTo>
                <a:close/>
              </a:path>
              <a:path w="2642870" h="532129">
                <a:moveTo>
                  <a:pt x="100844" y="137718"/>
                </a:moveTo>
                <a:lnTo>
                  <a:pt x="101388" y="138465"/>
                </a:lnTo>
                <a:lnTo>
                  <a:pt x="100844" y="137718"/>
                </a:lnTo>
                <a:close/>
              </a:path>
              <a:path w="2642870" h="532129">
                <a:moveTo>
                  <a:pt x="2542037" y="137698"/>
                </a:moveTo>
                <a:lnTo>
                  <a:pt x="2541368" y="138466"/>
                </a:lnTo>
                <a:lnTo>
                  <a:pt x="2542037" y="137698"/>
                </a:lnTo>
                <a:close/>
              </a:path>
              <a:path w="2642870" h="532129">
                <a:moveTo>
                  <a:pt x="2542766" y="136861"/>
                </a:moveTo>
                <a:lnTo>
                  <a:pt x="2542022" y="137718"/>
                </a:lnTo>
                <a:lnTo>
                  <a:pt x="2541481" y="138466"/>
                </a:lnTo>
                <a:lnTo>
                  <a:pt x="2542766" y="136861"/>
                </a:lnTo>
                <a:close/>
              </a:path>
              <a:path w="2642870" h="532129">
                <a:moveTo>
                  <a:pt x="100220" y="136861"/>
                </a:moveTo>
                <a:lnTo>
                  <a:pt x="100844" y="137718"/>
                </a:lnTo>
                <a:lnTo>
                  <a:pt x="100220" y="136861"/>
                </a:lnTo>
                <a:close/>
              </a:path>
              <a:path w="2642870" h="532129">
                <a:moveTo>
                  <a:pt x="2558303" y="115248"/>
                </a:moveTo>
                <a:lnTo>
                  <a:pt x="2542037" y="137698"/>
                </a:lnTo>
                <a:lnTo>
                  <a:pt x="2542766" y="136861"/>
                </a:lnTo>
                <a:lnTo>
                  <a:pt x="2600835" y="136861"/>
                </a:lnTo>
                <a:lnTo>
                  <a:pt x="2613051" y="116244"/>
                </a:lnTo>
                <a:lnTo>
                  <a:pt x="2557713" y="116244"/>
                </a:lnTo>
                <a:lnTo>
                  <a:pt x="2558303" y="115248"/>
                </a:lnTo>
                <a:close/>
              </a:path>
              <a:path w="2642870" h="532129">
                <a:moveTo>
                  <a:pt x="83870" y="114398"/>
                </a:moveTo>
                <a:lnTo>
                  <a:pt x="85156" y="116243"/>
                </a:lnTo>
                <a:lnTo>
                  <a:pt x="84903" y="115818"/>
                </a:lnTo>
                <a:lnTo>
                  <a:pt x="83870" y="114398"/>
                </a:lnTo>
                <a:close/>
              </a:path>
              <a:path w="2642870" h="532129">
                <a:moveTo>
                  <a:pt x="84903" y="115818"/>
                </a:moveTo>
                <a:lnTo>
                  <a:pt x="85156" y="116243"/>
                </a:lnTo>
                <a:lnTo>
                  <a:pt x="84903" y="115818"/>
                </a:lnTo>
                <a:close/>
              </a:path>
              <a:path w="2642870" h="532129">
                <a:moveTo>
                  <a:pt x="2558918" y="114399"/>
                </a:moveTo>
                <a:lnTo>
                  <a:pt x="2558303" y="115248"/>
                </a:lnTo>
                <a:lnTo>
                  <a:pt x="2557713" y="116244"/>
                </a:lnTo>
                <a:lnTo>
                  <a:pt x="2558918" y="114399"/>
                </a:lnTo>
                <a:close/>
              </a:path>
              <a:path w="2642870" h="532129">
                <a:moveTo>
                  <a:pt x="2614004" y="114399"/>
                </a:moveTo>
                <a:lnTo>
                  <a:pt x="2558918" y="114399"/>
                </a:lnTo>
                <a:lnTo>
                  <a:pt x="2557713" y="116244"/>
                </a:lnTo>
                <a:lnTo>
                  <a:pt x="2613051" y="116244"/>
                </a:lnTo>
                <a:lnTo>
                  <a:pt x="2613293" y="115818"/>
                </a:lnTo>
                <a:lnTo>
                  <a:pt x="2614004" y="114399"/>
                </a:lnTo>
                <a:close/>
              </a:path>
              <a:path w="2642870" h="532129">
                <a:moveTo>
                  <a:pt x="84061" y="114398"/>
                </a:moveTo>
                <a:lnTo>
                  <a:pt x="83870" y="114398"/>
                </a:lnTo>
                <a:lnTo>
                  <a:pt x="84903" y="115818"/>
                </a:lnTo>
                <a:lnTo>
                  <a:pt x="84061" y="114398"/>
                </a:lnTo>
                <a:close/>
              </a:path>
              <a:path w="2642870" h="532129">
                <a:moveTo>
                  <a:pt x="2624419" y="91695"/>
                </a:moveTo>
                <a:lnTo>
                  <a:pt x="2572258" y="91695"/>
                </a:lnTo>
                <a:lnTo>
                  <a:pt x="2571053" y="93942"/>
                </a:lnTo>
                <a:lnTo>
                  <a:pt x="2558303" y="115248"/>
                </a:lnTo>
                <a:lnTo>
                  <a:pt x="2558918" y="114399"/>
                </a:lnTo>
                <a:lnTo>
                  <a:pt x="2614004" y="114399"/>
                </a:lnTo>
                <a:lnTo>
                  <a:pt x="2614366" y="113677"/>
                </a:lnTo>
                <a:lnTo>
                  <a:pt x="2624419" y="91695"/>
                </a:lnTo>
                <a:close/>
              </a:path>
              <a:path w="2642870" h="532129">
                <a:moveTo>
                  <a:pt x="70595" y="91695"/>
                </a:moveTo>
                <a:lnTo>
                  <a:pt x="71768" y="93941"/>
                </a:lnTo>
                <a:lnTo>
                  <a:pt x="71235" y="92775"/>
                </a:lnTo>
                <a:lnTo>
                  <a:pt x="70595" y="91695"/>
                </a:lnTo>
                <a:close/>
              </a:path>
              <a:path w="2642870" h="532129">
                <a:moveTo>
                  <a:pt x="71235" y="92775"/>
                </a:moveTo>
                <a:lnTo>
                  <a:pt x="71768" y="93941"/>
                </a:lnTo>
                <a:lnTo>
                  <a:pt x="71927" y="93941"/>
                </a:lnTo>
                <a:lnTo>
                  <a:pt x="71235" y="92775"/>
                </a:lnTo>
                <a:close/>
              </a:path>
              <a:path w="2642870" h="532129">
                <a:moveTo>
                  <a:pt x="2571477" y="93013"/>
                </a:moveTo>
                <a:lnTo>
                  <a:pt x="2570927" y="93942"/>
                </a:lnTo>
                <a:lnTo>
                  <a:pt x="2571477" y="93013"/>
                </a:lnTo>
                <a:close/>
              </a:path>
              <a:path w="2642870" h="532129">
                <a:moveTo>
                  <a:pt x="2572258" y="91695"/>
                </a:moveTo>
                <a:lnTo>
                  <a:pt x="2571477" y="93013"/>
                </a:lnTo>
                <a:lnTo>
                  <a:pt x="2571053" y="93942"/>
                </a:lnTo>
                <a:lnTo>
                  <a:pt x="2572258" y="91695"/>
                </a:lnTo>
                <a:close/>
              </a:path>
              <a:path w="2642870" h="532129">
                <a:moveTo>
                  <a:pt x="2581917" y="70187"/>
                </a:moveTo>
                <a:lnTo>
                  <a:pt x="2571477" y="93013"/>
                </a:lnTo>
                <a:lnTo>
                  <a:pt x="2572258" y="91695"/>
                </a:lnTo>
                <a:lnTo>
                  <a:pt x="2624419" y="91695"/>
                </a:lnTo>
                <a:lnTo>
                  <a:pt x="2625777" y="88727"/>
                </a:lnTo>
                <a:lnTo>
                  <a:pt x="2626741" y="86160"/>
                </a:lnTo>
                <a:lnTo>
                  <a:pt x="2631534" y="71479"/>
                </a:lnTo>
                <a:lnTo>
                  <a:pt x="2581499" y="71479"/>
                </a:lnTo>
                <a:lnTo>
                  <a:pt x="2581917" y="70187"/>
                </a:lnTo>
                <a:close/>
              </a:path>
              <a:path w="2642870" h="532129">
                <a:moveTo>
                  <a:pt x="70742" y="91695"/>
                </a:moveTo>
                <a:lnTo>
                  <a:pt x="70595" y="91695"/>
                </a:lnTo>
                <a:lnTo>
                  <a:pt x="71235" y="92775"/>
                </a:lnTo>
                <a:lnTo>
                  <a:pt x="70742" y="91695"/>
                </a:lnTo>
                <a:close/>
              </a:path>
              <a:path w="2642870" h="532129">
                <a:moveTo>
                  <a:pt x="60373" y="68992"/>
                </a:moveTo>
                <a:lnTo>
                  <a:pt x="61353" y="71479"/>
                </a:lnTo>
                <a:lnTo>
                  <a:pt x="60919" y="70187"/>
                </a:lnTo>
                <a:lnTo>
                  <a:pt x="60373" y="68992"/>
                </a:lnTo>
                <a:close/>
              </a:path>
              <a:path w="2642870" h="532129">
                <a:moveTo>
                  <a:pt x="60966" y="70291"/>
                </a:moveTo>
                <a:lnTo>
                  <a:pt x="61353" y="71479"/>
                </a:lnTo>
                <a:lnTo>
                  <a:pt x="61509" y="71479"/>
                </a:lnTo>
                <a:lnTo>
                  <a:pt x="60966" y="70291"/>
                </a:lnTo>
                <a:close/>
              </a:path>
              <a:path w="2642870" h="532129">
                <a:moveTo>
                  <a:pt x="2582463" y="68992"/>
                </a:moveTo>
                <a:lnTo>
                  <a:pt x="2581883" y="70291"/>
                </a:lnTo>
                <a:lnTo>
                  <a:pt x="2581499" y="71479"/>
                </a:lnTo>
                <a:lnTo>
                  <a:pt x="2582463" y="68992"/>
                </a:lnTo>
                <a:close/>
              </a:path>
              <a:path w="2642870" h="532129">
                <a:moveTo>
                  <a:pt x="2632346" y="68992"/>
                </a:moveTo>
                <a:lnTo>
                  <a:pt x="2582463" y="68992"/>
                </a:lnTo>
                <a:lnTo>
                  <a:pt x="2581499" y="71479"/>
                </a:lnTo>
                <a:lnTo>
                  <a:pt x="2631534" y="71479"/>
                </a:lnTo>
                <a:lnTo>
                  <a:pt x="2632346" y="68992"/>
                </a:lnTo>
                <a:close/>
              </a:path>
              <a:path w="2642870" h="532129">
                <a:moveTo>
                  <a:pt x="60543" y="68992"/>
                </a:moveTo>
                <a:lnTo>
                  <a:pt x="60373" y="68992"/>
                </a:lnTo>
                <a:lnTo>
                  <a:pt x="60966" y="70291"/>
                </a:lnTo>
                <a:lnTo>
                  <a:pt x="60543" y="68992"/>
                </a:lnTo>
                <a:close/>
              </a:path>
              <a:path w="2642870" h="532129">
                <a:moveTo>
                  <a:pt x="2589257" y="47486"/>
                </a:moveTo>
                <a:lnTo>
                  <a:pt x="2581917" y="70187"/>
                </a:lnTo>
                <a:lnTo>
                  <a:pt x="2582463" y="68992"/>
                </a:lnTo>
                <a:lnTo>
                  <a:pt x="2632346" y="68992"/>
                </a:lnTo>
                <a:lnTo>
                  <a:pt x="2635018" y="60809"/>
                </a:lnTo>
                <a:lnTo>
                  <a:pt x="2635741" y="58001"/>
                </a:lnTo>
                <a:lnTo>
                  <a:pt x="2637490" y="48936"/>
                </a:lnTo>
                <a:lnTo>
                  <a:pt x="2588972" y="48936"/>
                </a:lnTo>
                <a:lnTo>
                  <a:pt x="2589257" y="47486"/>
                </a:lnTo>
                <a:close/>
              </a:path>
              <a:path w="2642870" h="532129">
                <a:moveTo>
                  <a:pt x="53093" y="46128"/>
                </a:moveTo>
                <a:lnTo>
                  <a:pt x="53824" y="48936"/>
                </a:lnTo>
                <a:lnTo>
                  <a:pt x="53535" y="47486"/>
                </a:lnTo>
                <a:lnTo>
                  <a:pt x="53093" y="46128"/>
                </a:lnTo>
                <a:close/>
              </a:path>
              <a:path w="2642870" h="532129">
                <a:moveTo>
                  <a:pt x="53555" y="47548"/>
                </a:moveTo>
                <a:lnTo>
                  <a:pt x="53824" y="48936"/>
                </a:lnTo>
                <a:lnTo>
                  <a:pt x="54007" y="48936"/>
                </a:lnTo>
                <a:lnTo>
                  <a:pt x="53555" y="47548"/>
                </a:lnTo>
                <a:close/>
              </a:path>
              <a:path w="2642870" h="532129">
                <a:moveTo>
                  <a:pt x="2589696" y="46128"/>
                </a:moveTo>
                <a:lnTo>
                  <a:pt x="2589244" y="47548"/>
                </a:lnTo>
                <a:lnTo>
                  <a:pt x="2588972" y="48936"/>
                </a:lnTo>
                <a:lnTo>
                  <a:pt x="2589696" y="46128"/>
                </a:lnTo>
                <a:close/>
              </a:path>
              <a:path w="2642870" h="532129">
                <a:moveTo>
                  <a:pt x="2638031" y="46128"/>
                </a:moveTo>
                <a:lnTo>
                  <a:pt x="2589696" y="46128"/>
                </a:lnTo>
                <a:lnTo>
                  <a:pt x="2588972" y="48936"/>
                </a:lnTo>
                <a:lnTo>
                  <a:pt x="2637490" y="48936"/>
                </a:lnTo>
                <a:lnTo>
                  <a:pt x="2638031" y="46128"/>
                </a:lnTo>
                <a:close/>
              </a:path>
              <a:path w="2642870" h="532129">
                <a:moveTo>
                  <a:pt x="53280" y="46128"/>
                </a:moveTo>
                <a:lnTo>
                  <a:pt x="53093" y="46128"/>
                </a:lnTo>
                <a:lnTo>
                  <a:pt x="53555" y="47548"/>
                </a:lnTo>
                <a:lnTo>
                  <a:pt x="53280" y="46128"/>
                </a:lnTo>
                <a:close/>
              </a:path>
              <a:path w="2642870" h="532129">
                <a:moveTo>
                  <a:pt x="2593729" y="24664"/>
                </a:moveTo>
                <a:lnTo>
                  <a:pt x="2589257" y="47486"/>
                </a:lnTo>
                <a:lnTo>
                  <a:pt x="2589696" y="46128"/>
                </a:lnTo>
                <a:lnTo>
                  <a:pt x="2638031" y="46128"/>
                </a:lnTo>
                <a:lnTo>
                  <a:pt x="2640724" y="32169"/>
                </a:lnTo>
                <a:lnTo>
                  <a:pt x="2641125" y="29201"/>
                </a:lnTo>
                <a:lnTo>
                  <a:pt x="2641322" y="26153"/>
                </a:lnTo>
                <a:lnTo>
                  <a:pt x="2593633" y="26153"/>
                </a:lnTo>
                <a:lnTo>
                  <a:pt x="2593729" y="24664"/>
                </a:lnTo>
                <a:close/>
              </a:path>
              <a:path w="2642870" h="532129">
                <a:moveTo>
                  <a:pt x="48825" y="23104"/>
                </a:moveTo>
                <a:lnTo>
                  <a:pt x="49211" y="26152"/>
                </a:lnTo>
                <a:lnTo>
                  <a:pt x="49109" y="24570"/>
                </a:lnTo>
                <a:lnTo>
                  <a:pt x="48825" y="23104"/>
                </a:lnTo>
                <a:close/>
              </a:path>
              <a:path w="2642870" h="532129">
                <a:moveTo>
                  <a:pt x="49109" y="24570"/>
                </a:moveTo>
                <a:lnTo>
                  <a:pt x="49211" y="26152"/>
                </a:lnTo>
                <a:lnTo>
                  <a:pt x="49415" y="26152"/>
                </a:lnTo>
                <a:lnTo>
                  <a:pt x="49109" y="24570"/>
                </a:lnTo>
                <a:close/>
              </a:path>
              <a:path w="2642870" h="532129">
                <a:moveTo>
                  <a:pt x="2594035" y="23104"/>
                </a:moveTo>
                <a:lnTo>
                  <a:pt x="2593748" y="24570"/>
                </a:lnTo>
                <a:lnTo>
                  <a:pt x="2593633" y="26153"/>
                </a:lnTo>
                <a:lnTo>
                  <a:pt x="2594035" y="23104"/>
                </a:lnTo>
                <a:close/>
              </a:path>
              <a:path w="2642870" h="532129">
                <a:moveTo>
                  <a:pt x="2641519" y="23104"/>
                </a:moveTo>
                <a:lnTo>
                  <a:pt x="2594035" y="23104"/>
                </a:lnTo>
                <a:lnTo>
                  <a:pt x="2593633" y="26153"/>
                </a:lnTo>
                <a:lnTo>
                  <a:pt x="2641322" y="26153"/>
                </a:lnTo>
                <a:lnTo>
                  <a:pt x="2641519" y="23104"/>
                </a:lnTo>
                <a:close/>
              </a:path>
              <a:path w="2642870" h="532129">
                <a:moveTo>
                  <a:pt x="2595321" y="0"/>
                </a:moveTo>
                <a:lnTo>
                  <a:pt x="2593729" y="24664"/>
                </a:lnTo>
                <a:lnTo>
                  <a:pt x="2594035" y="23104"/>
                </a:lnTo>
                <a:lnTo>
                  <a:pt x="2641519" y="23104"/>
                </a:lnTo>
                <a:lnTo>
                  <a:pt x="2642813" y="3048"/>
                </a:lnTo>
                <a:lnTo>
                  <a:pt x="2595321" y="0"/>
                </a:lnTo>
                <a:close/>
              </a:path>
              <a:path w="2642870" h="532129">
                <a:moveTo>
                  <a:pt x="49014" y="23104"/>
                </a:moveTo>
                <a:lnTo>
                  <a:pt x="48825" y="23104"/>
                </a:lnTo>
                <a:lnTo>
                  <a:pt x="49109" y="24570"/>
                </a:lnTo>
                <a:lnTo>
                  <a:pt x="49014" y="23104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5549" y="4160325"/>
            <a:ext cx="4100055" cy="146974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80169" y="4940045"/>
            <a:ext cx="1214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Network</a:t>
            </a:r>
            <a:r>
              <a:rPr sz="1200" spc="-55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3608" y="4130167"/>
            <a:ext cx="1048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2D2D2"/>
                </a:solidFill>
                <a:latin typeface="Segoe UI Semibold"/>
                <a:cs typeface="Segoe UI Semibold"/>
              </a:rPr>
              <a:t>Authentication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68561" y="3370579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Acces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s</a:t>
            </a:r>
            <a:r>
              <a:rPr sz="1200" spc="-20" dirty="0">
                <a:solidFill>
                  <a:srgbClr val="D2D2D2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Segoe UI Semibold"/>
                <a:cs typeface="Segoe UI Semibold"/>
              </a:rPr>
              <a:t>Cont</a:t>
            </a:r>
            <a:r>
              <a:rPr sz="1200" spc="-15" dirty="0">
                <a:solidFill>
                  <a:srgbClr val="D2D2D2"/>
                </a:solidFill>
                <a:latin typeface="Segoe UI Semibold"/>
                <a:cs typeface="Segoe UI Semibold"/>
              </a:rPr>
              <a:t>r</a:t>
            </a:r>
            <a:r>
              <a:rPr sz="1200" dirty="0">
                <a:solidFill>
                  <a:srgbClr val="D2D2D2"/>
                </a:solidFill>
                <a:latin typeface="Segoe UI Semibold"/>
                <a:cs typeface="Segoe UI Semibold"/>
              </a:rPr>
              <a:t>ol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54567" y="2561081"/>
            <a:ext cx="1466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Protection</a:t>
            </a:r>
            <a:endParaRPr sz="1600">
              <a:latin typeface="Segoe UI Semibold"/>
              <a:cs typeface="Segoe UI Semibold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2489" y="1789429"/>
            <a:ext cx="1185036" cy="12903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4851742" cy="12331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7943" y="1127760"/>
            <a:ext cx="437557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540509"/>
            <a:ext cx="4850130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0" dirty="0">
                <a:latin typeface="Segoe UI"/>
                <a:cs typeface="Segoe UI"/>
              </a:rPr>
              <a:t>Prevent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hiding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configuration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Portal</a:t>
            </a:r>
            <a:endParaRPr sz="1600">
              <a:latin typeface="Segoe UI"/>
              <a:cs typeface="Segoe UI"/>
            </a:endParaRPr>
          </a:p>
          <a:p>
            <a:pPr marL="12700" marR="127635">
              <a:lnSpc>
                <a:spcPct val="110000"/>
              </a:lnSpc>
              <a:spcBef>
                <a:spcPts val="1200"/>
              </a:spcBef>
            </a:pPr>
            <a:r>
              <a:rPr sz="1600" spc="-15" dirty="0">
                <a:latin typeface="Segoe UI"/>
                <a:cs typeface="Segoe UI"/>
              </a:rPr>
              <a:t>Policy-driven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column level,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set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users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masking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real-time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based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endParaRPr sz="1600">
              <a:latin typeface="Segoe UI"/>
              <a:cs typeface="Segoe UI"/>
            </a:endParaRPr>
          </a:p>
          <a:p>
            <a:pPr marL="12700" marR="250190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Multiple masking functions available, </a:t>
            </a:r>
            <a:r>
              <a:rPr sz="1600" spc="-10" dirty="0">
                <a:latin typeface="Segoe UI"/>
                <a:cs typeface="Segoe UI"/>
              </a:rPr>
              <a:t>such </a:t>
            </a:r>
            <a:r>
              <a:rPr sz="1600" dirty="0">
                <a:latin typeface="Segoe UI"/>
                <a:cs typeface="Segoe UI"/>
              </a:rPr>
              <a:t>as </a:t>
            </a:r>
            <a:r>
              <a:rPr sz="1600" spc="-5" dirty="0">
                <a:latin typeface="Segoe UI"/>
                <a:cs typeface="Segoe UI"/>
              </a:rPr>
              <a:t>full or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partial,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various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categories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latin typeface="Segoe UI"/>
                <a:cs typeface="Segoe UI"/>
              </a:rPr>
              <a:t>(credit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card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numbers,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SSN,</a:t>
            </a:r>
            <a:r>
              <a:rPr sz="1600" spc="-10" dirty="0">
                <a:latin typeface="Segoe UI"/>
                <a:cs typeface="Segoe UI"/>
              </a:rPr>
              <a:t> etc.)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3281" y="3468115"/>
            <a:ext cx="1336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Real-time data masking, </a:t>
            </a:r>
            <a:r>
              <a:rPr sz="1000" spc="-26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partial</a:t>
            </a:r>
            <a:r>
              <a:rPr sz="1000" spc="-1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0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masking</a:t>
            </a:r>
            <a:endParaRPr sz="1000">
              <a:latin typeface="Segoe UI Semilight"/>
              <a:cs typeface="Segoe UI Semiligh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43900" y="3262884"/>
          <a:ext cx="2196465" cy="221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170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3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0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800" spc="-5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78D3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800" dirty="0">
                          <a:solidFill>
                            <a:srgbClr val="0078D6"/>
                          </a:solidFill>
                          <a:latin typeface="Segoe UI"/>
                          <a:cs typeface="Segoe UI"/>
                        </a:rPr>
                        <a:t>XXXX-XXXX-XXXX-1978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8962643" y="5474208"/>
            <a:ext cx="1900555" cy="329565"/>
          </a:xfrm>
          <a:custGeom>
            <a:avLst/>
            <a:gdLst/>
            <a:ahLst/>
            <a:cxnLst/>
            <a:rect l="l" t="t" r="r" b="b"/>
            <a:pathLst>
              <a:path w="1900554" h="329564">
                <a:moveTo>
                  <a:pt x="1567687" y="7111"/>
                </a:moveTo>
                <a:lnTo>
                  <a:pt x="1900427" y="329183"/>
                </a:lnTo>
                <a:lnTo>
                  <a:pt x="0" y="329183"/>
                </a:lnTo>
                <a:lnTo>
                  <a:pt x="347599" y="0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17935" y="4846320"/>
            <a:ext cx="559435" cy="626745"/>
          </a:xfrm>
          <a:custGeom>
            <a:avLst/>
            <a:gdLst/>
            <a:ahLst/>
            <a:cxnLst/>
            <a:rect l="l" t="t" r="r" b="b"/>
            <a:pathLst>
              <a:path w="559434" h="626745">
                <a:moveTo>
                  <a:pt x="109093" y="173100"/>
                </a:moveTo>
                <a:lnTo>
                  <a:pt x="115264" y="127073"/>
                </a:lnTo>
                <a:lnTo>
                  <a:pt x="132682" y="85720"/>
                </a:lnTo>
                <a:lnTo>
                  <a:pt x="159702" y="50688"/>
                </a:lnTo>
                <a:lnTo>
                  <a:pt x="194681" y="23626"/>
                </a:lnTo>
                <a:lnTo>
                  <a:pt x="235975" y="6181"/>
                </a:lnTo>
                <a:lnTo>
                  <a:pt x="281940" y="0"/>
                </a:lnTo>
                <a:lnTo>
                  <a:pt x="328064" y="6181"/>
                </a:lnTo>
                <a:lnTo>
                  <a:pt x="369758" y="23626"/>
                </a:lnTo>
                <a:lnTo>
                  <a:pt x="405257" y="50688"/>
                </a:lnTo>
                <a:lnTo>
                  <a:pt x="432797" y="85720"/>
                </a:lnTo>
                <a:lnTo>
                  <a:pt x="450614" y="127073"/>
                </a:lnTo>
                <a:lnTo>
                  <a:pt x="456946" y="173100"/>
                </a:lnTo>
                <a:lnTo>
                  <a:pt x="450614" y="219128"/>
                </a:lnTo>
                <a:lnTo>
                  <a:pt x="432797" y="260481"/>
                </a:lnTo>
                <a:lnTo>
                  <a:pt x="405256" y="295513"/>
                </a:lnTo>
                <a:lnTo>
                  <a:pt x="369758" y="322575"/>
                </a:lnTo>
                <a:lnTo>
                  <a:pt x="328064" y="340020"/>
                </a:lnTo>
                <a:lnTo>
                  <a:pt x="281940" y="346201"/>
                </a:lnTo>
                <a:lnTo>
                  <a:pt x="235975" y="340020"/>
                </a:lnTo>
                <a:lnTo>
                  <a:pt x="194681" y="322575"/>
                </a:lnTo>
                <a:lnTo>
                  <a:pt x="159702" y="295513"/>
                </a:lnTo>
                <a:lnTo>
                  <a:pt x="132682" y="260481"/>
                </a:lnTo>
                <a:lnTo>
                  <a:pt x="115264" y="219128"/>
                </a:lnTo>
                <a:lnTo>
                  <a:pt x="109093" y="173100"/>
                </a:lnTo>
                <a:close/>
              </a:path>
              <a:path w="559434" h="626745">
                <a:moveTo>
                  <a:pt x="559308" y="626363"/>
                </a:moveTo>
                <a:lnTo>
                  <a:pt x="555650" y="580869"/>
                </a:lnTo>
                <a:lnTo>
                  <a:pt x="545061" y="537730"/>
                </a:lnTo>
                <a:lnTo>
                  <a:pt x="528114" y="497520"/>
                </a:lnTo>
                <a:lnTo>
                  <a:pt x="505382" y="460812"/>
                </a:lnTo>
                <a:lnTo>
                  <a:pt x="477440" y="428180"/>
                </a:lnTo>
                <a:lnTo>
                  <a:pt x="444861" y="400196"/>
                </a:lnTo>
                <a:lnTo>
                  <a:pt x="408219" y="377433"/>
                </a:lnTo>
                <a:lnTo>
                  <a:pt x="368088" y="360464"/>
                </a:lnTo>
                <a:lnTo>
                  <a:pt x="325042" y="349863"/>
                </a:lnTo>
                <a:lnTo>
                  <a:pt x="279654" y="346201"/>
                </a:lnTo>
                <a:lnTo>
                  <a:pt x="234265" y="349863"/>
                </a:lnTo>
                <a:lnTo>
                  <a:pt x="191219" y="360464"/>
                </a:lnTo>
                <a:lnTo>
                  <a:pt x="151088" y="377433"/>
                </a:lnTo>
                <a:lnTo>
                  <a:pt x="114446" y="400196"/>
                </a:lnTo>
                <a:lnTo>
                  <a:pt x="81867" y="428180"/>
                </a:lnTo>
                <a:lnTo>
                  <a:pt x="53925" y="460812"/>
                </a:lnTo>
                <a:lnTo>
                  <a:pt x="31193" y="497520"/>
                </a:lnTo>
                <a:lnTo>
                  <a:pt x="14246" y="537730"/>
                </a:lnTo>
                <a:lnTo>
                  <a:pt x="3657" y="580869"/>
                </a:lnTo>
                <a:lnTo>
                  <a:pt x="0" y="626363"/>
                </a:lnTo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1493" y="3170682"/>
            <a:ext cx="8477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SQL</a:t>
            </a:r>
            <a:r>
              <a:rPr sz="1050" spc="-6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Database</a:t>
            </a:r>
            <a:endParaRPr sz="105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13575" y="2453759"/>
            <a:ext cx="1543685" cy="981710"/>
            <a:chOff x="7013575" y="2453759"/>
            <a:chExt cx="1543685" cy="981710"/>
          </a:xfrm>
        </p:grpSpPr>
        <p:sp>
          <p:nvSpPr>
            <p:cNvPr id="10" name="object 10"/>
            <p:cNvSpPr/>
            <p:nvPr/>
          </p:nvSpPr>
          <p:spPr>
            <a:xfrm>
              <a:off x="7019670" y="2459855"/>
              <a:ext cx="1531620" cy="969644"/>
            </a:xfrm>
            <a:custGeom>
              <a:avLst/>
              <a:gdLst/>
              <a:ahLst/>
              <a:cxnLst/>
              <a:rect l="l" t="t" r="r" b="b"/>
              <a:pathLst>
                <a:path w="1531620" h="969645">
                  <a:moveTo>
                    <a:pt x="917448" y="4833"/>
                  </a:moveTo>
                  <a:lnTo>
                    <a:pt x="964724" y="14863"/>
                  </a:lnTo>
                  <a:lnTo>
                    <a:pt x="1010336" y="29648"/>
                  </a:lnTo>
                  <a:lnTo>
                    <a:pt x="1053981" y="48864"/>
                  </a:lnTo>
                  <a:lnTo>
                    <a:pt x="1095351" y="72185"/>
                  </a:lnTo>
                  <a:lnTo>
                    <a:pt x="1134142" y="99288"/>
                  </a:lnTo>
                  <a:lnTo>
                    <a:pt x="1170049" y="129848"/>
                  </a:lnTo>
                  <a:lnTo>
                    <a:pt x="1202767" y="163540"/>
                  </a:lnTo>
                  <a:lnTo>
                    <a:pt x="1231990" y="200038"/>
                  </a:lnTo>
                  <a:lnTo>
                    <a:pt x="1257412" y="239020"/>
                  </a:lnTo>
                  <a:lnTo>
                    <a:pt x="1278730" y="280160"/>
                  </a:lnTo>
                  <a:lnTo>
                    <a:pt x="1295636" y="323133"/>
                  </a:lnTo>
                  <a:lnTo>
                    <a:pt x="1307827" y="367614"/>
                  </a:lnTo>
                  <a:lnTo>
                    <a:pt x="1314997" y="413280"/>
                  </a:lnTo>
                  <a:lnTo>
                    <a:pt x="1316841" y="459805"/>
                  </a:lnTo>
                  <a:lnTo>
                    <a:pt x="1313052" y="506864"/>
                  </a:lnTo>
                  <a:lnTo>
                    <a:pt x="1372054" y="520857"/>
                  </a:lnTo>
                  <a:lnTo>
                    <a:pt x="1420068" y="543250"/>
                  </a:lnTo>
                  <a:lnTo>
                    <a:pt x="1458059" y="571953"/>
                  </a:lnTo>
                  <a:lnTo>
                    <a:pt x="1486995" y="604876"/>
                  </a:lnTo>
                  <a:lnTo>
                    <a:pt x="1507840" y="639931"/>
                  </a:lnTo>
                  <a:lnTo>
                    <a:pt x="1529123" y="708077"/>
                  </a:lnTo>
                  <a:lnTo>
                    <a:pt x="1531493" y="736988"/>
                  </a:lnTo>
                  <a:lnTo>
                    <a:pt x="1527979" y="773316"/>
                  </a:lnTo>
                  <a:lnTo>
                    <a:pt x="1517199" y="812035"/>
                  </a:lnTo>
                  <a:lnTo>
                    <a:pt x="1499218" y="850906"/>
                  </a:lnTo>
                  <a:lnTo>
                    <a:pt x="1474104" y="887690"/>
                  </a:lnTo>
                  <a:lnTo>
                    <a:pt x="1441924" y="920145"/>
                  </a:lnTo>
                  <a:lnTo>
                    <a:pt x="1402744" y="946032"/>
                  </a:lnTo>
                  <a:lnTo>
                    <a:pt x="1356632" y="963112"/>
                  </a:lnTo>
                  <a:lnTo>
                    <a:pt x="1303654" y="969144"/>
                  </a:lnTo>
                  <a:lnTo>
                    <a:pt x="332104" y="969144"/>
                  </a:lnTo>
                  <a:lnTo>
                    <a:pt x="279886" y="964631"/>
                  </a:lnTo>
                  <a:lnTo>
                    <a:pt x="231268" y="952287"/>
                  </a:lnTo>
                  <a:lnTo>
                    <a:pt x="186518" y="932973"/>
                  </a:lnTo>
                  <a:lnTo>
                    <a:pt x="145904" y="907551"/>
                  </a:lnTo>
                  <a:lnTo>
                    <a:pt x="109697" y="876880"/>
                  </a:lnTo>
                  <a:lnTo>
                    <a:pt x="78163" y="841820"/>
                  </a:lnTo>
                  <a:lnTo>
                    <a:pt x="51571" y="803233"/>
                  </a:lnTo>
                  <a:lnTo>
                    <a:pt x="30191" y="761979"/>
                  </a:lnTo>
                  <a:lnTo>
                    <a:pt x="14290" y="718917"/>
                  </a:lnTo>
                  <a:lnTo>
                    <a:pt x="4136" y="674910"/>
                  </a:lnTo>
                  <a:lnTo>
                    <a:pt x="0" y="630816"/>
                  </a:lnTo>
                  <a:lnTo>
                    <a:pt x="1272" y="597588"/>
                  </a:lnTo>
                  <a:lnTo>
                    <a:pt x="16026" y="526990"/>
                  </a:lnTo>
                  <a:lnTo>
                    <a:pt x="29411" y="491146"/>
                  </a:lnTo>
                  <a:lnTo>
                    <a:pt x="46735" y="455956"/>
                  </a:lnTo>
                  <a:lnTo>
                    <a:pt x="67952" y="422183"/>
                  </a:lnTo>
                  <a:lnTo>
                    <a:pt x="93010" y="390589"/>
                  </a:lnTo>
                  <a:lnTo>
                    <a:pt x="121863" y="361938"/>
                  </a:lnTo>
                  <a:lnTo>
                    <a:pt x="154460" y="336992"/>
                  </a:lnTo>
                  <a:lnTo>
                    <a:pt x="190753" y="316515"/>
                  </a:lnTo>
                  <a:lnTo>
                    <a:pt x="230694" y="301269"/>
                  </a:lnTo>
                  <a:lnTo>
                    <a:pt x="274234" y="292017"/>
                  </a:lnTo>
                  <a:lnTo>
                    <a:pt x="321324" y="289522"/>
                  </a:lnTo>
                  <a:lnTo>
                    <a:pt x="371914" y="294547"/>
                  </a:lnTo>
                  <a:lnTo>
                    <a:pt x="425957" y="307855"/>
                  </a:lnTo>
                  <a:lnTo>
                    <a:pt x="439772" y="268024"/>
                  </a:lnTo>
                  <a:lnTo>
                    <a:pt x="459081" y="229009"/>
                  </a:lnTo>
                  <a:lnTo>
                    <a:pt x="483477" y="191340"/>
                  </a:lnTo>
                  <a:lnTo>
                    <a:pt x="512551" y="155544"/>
                  </a:lnTo>
                  <a:lnTo>
                    <a:pt x="545895" y="122149"/>
                  </a:lnTo>
                  <a:lnTo>
                    <a:pt x="583103" y="91684"/>
                  </a:lnTo>
                  <a:lnTo>
                    <a:pt x="623765" y="64677"/>
                  </a:lnTo>
                  <a:lnTo>
                    <a:pt x="667474" y="41656"/>
                  </a:lnTo>
                  <a:lnTo>
                    <a:pt x="713822" y="23150"/>
                  </a:lnTo>
                  <a:lnTo>
                    <a:pt x="762401" y="9686"/>
                  </a:lnTo>
                  <a:lnTo>
                    <a:pt x="812804" y="1793"/>
                  </a:lnTo>
                  <a:lnTo>
                    <a:pt x="864622" y="0"/>
                  </a:lnTo>
                  <a:lnTo>
                    <a:pt x="917448" y="4833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1816" y="2654807"/>
              <a:ext cx="346075" cy="452755"/>
            </a:xfrm>
            <a:custGeom>
              <a:avLst/>
              <a:gdLst/>
              <a:ahLst/>
              <a:cxnLst/>
              <a:rect l="l" t="t" r="r" b="b"/>
              <a:pathLst>
                <a:path w="346075" h="452755">
                  <a:moveTo>
                    <a:pt x="345948" y="68325"/>
                  </a:moveTo>
                  <a:lnTo>
                    <a:pt x="332351" y="94988"/>
                  </a:lnTo>
                  <a:lnTo>
                    <a:pt x="295275" y="116744"/>
                  </a:lnTo>
                  <a:lnTo>
                    <a:pt x="240291" y="131405"/>
                  </a:lnTo>
                  <a:lnTo>
                    <a:pt x="172974" y="136778"/>
                  </a:lnTo>
                  <a:lnTo>
                    <a:pt x="105656" y="131405"/>
                  </a:lnTo>
                  <a:lnTo>
                    <a:pt x="50672" y="116744"/>
                  </a:lnTo>
                  <a:lnTo>
                    <a:pt x="13596" y="94988"/>
                  </a:lnTo>
                  <a:lnTo>
                    <a:pt x="0" y="68325"/>
                  </a:lnTo>
                  <a:lnTo>
                    <a:pt x="13596" y="41737"/>
                  </a:lnTo>
                  <a:lnTo>
                    <a:pt x="50672" y="20018"/>
                  </a:lnTo>
                  <a:lnTo>
                    <a:pt x="105656" y="5371"/>
                  </a:lnTo>
                  <a:lnTo>
                    <a:pt x="172974" y="0"/>
                  </a:lnTo>
                  <a:lnTo>
                    <a:pt x="240291" y="5371"/>
                  </a:lnTo>
                  <a:lnTo>
                    <a:pt x="295275" y="20018"/>
                  </a:lnTo>
                  <a:lnTo>
                    <a:pt x="332351" y="41737"/>
                  </a:lnTo>
                  <a:lnTo>
                    <a:pt x="345948" y="68325"/>
                  </a:lnTo>
                  <a:close/>
                </a:path>
                <a:path w="346075" h="452755">
                  <a:moveTo>
                    <a:pt x="345948" y="68325"/>
                  </a:moveTo>
                  <a:lnTo>
                    <a:pt x="345948" y="384301"/>
                  </a:lnTo>
                  <a:lnTo>
                    <a:pt x="332351" y="410890"/>
                  </a:lnTo>
                  <a:lnTo>
                    <a:pt x="295275" y="432609"/>
                  </a:lnTo>
                  <a:lnTo>
                    <a:pt x="240291" y="447256"/>
                  </a:lnTo>
                  <a:lnTo>
                    <a:pt x="172974" y="452627"/>
                  </a:lnTo>
                  <a:lnTo>
                    <a:pt x="105656" y="447256"/>
                  </a:lnTo>
                  <a:lnTo>
                    <a:pt x="50672" y="432609"/>
                  </a:lnTo>
                  <a:lnTo>
                    <a:pt x="13596" y="410890"/>
                  </a:lnTo>
                  <a:lnTo>
                    <a:pt x="0" y="384301"/>
                  </a:lnTo>
                  <a:lnTo>
                    <a:pt x="0" y="68325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65083" y="1962404"/>
          <a:ext cx="1258570" cy="89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3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Table.CreditCardNo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1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4465-6571-7868-5796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1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4468-7746-3848-1978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800" spc="-5" dirty="0">
                          <a:latin typeface="Segoe UI"/>
                          <a:cs typeface="Segoe UI"/>
                        </a:rPr>
                        <a:t>4484-5434-6858-6550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5" y="3252215"/>
            <a:ext cx="4886325" cy="3324225"/>
          </a:xfrm>
          <a:custGeom>
            <a:avLst/>
            <a:gdLst/>
            <a:ahLst/>
            <a:cxnLst/>
            <a:rect l="l" t="t" r="r" b="b"/>
            <a:pathLst>
              <a:path w="4886325" h="3324225">
                <a:moveTo>
                  <a:pt x="4885944" y="0"/>
                </a:moveTo>
                <a:lnTo>
                  <a:pt x="0" y="0"/>
                </a:lnTo>
                <a:lnTo>
                  <a:pt x="0" y="3323844"/>
                </a:lnTo>
                <a:lnTo>
                  <a:pt x="4885944" y="3323844"/>
                </a:lnTo>
                <a:lnTo>
                  <a:pt x="4885944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30795" y="1167383"/>
            <a:ext cx="4886325" cy="1835150"/>
            <a:chOff x="7130795" y="1167383"/>
            <a:chExt cx="4886325" cy="1835150"/>
          </a:xfrm>
        </p:grpSpPr>
        <p:sp>
          <p:nvSpPr>
            <p:cNvPr id="4" name="object 4"/>
            <p:cNvSpPr/>
            <p:nvPr/>
          </p:nvSpPr>
          <p:spPr>
            <a:xfrm>
              <a:off x="7130795" y="1167383"/>
              <a:ext cx="4886325" cy="1835150"/>
            </a:xfrm>
            <a:custGeom>
              <a:avLst/>
              <a:gdLst/>
              <a:ahLst/>
              <a:cxnLst/>
              <a:rect l="l" t="t" r="r" b="b"/>
              <a:pathLst>
                <a:path w="4886325" h="1835150">
                  <a:moveTo>
                    <a:pt x="4885944" y="0"/>
                  </a:moveTo>
                  <a:lnTo>
                    <a:pt x="0" y="0"/>
                  </a:lnTo>
                  <a:lnTo>
                    <a:pt x="0" y="1834896"/>
                  </a:lnTo>
                  <a:lnTo>
                    <a:pt x="4885944" y="1834896"/>
                  </a:lnTo>
                  <a:lnTo>
                    <a:pt x="48859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0371" y="1923287"/>
              <a:ext cx="549910" cy="76200"/>
            </a:xfrm>
            <a:custGeom>
              <a:avLst/>
              <a:gdLst/>
              <a:ahLst/>
              <a:cxnLst/>
              <a:rect l="l" t="t" r="r" b="b"/>
              <a:pathLst>
                <a:path w="5499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549909" h="76200">
                  <a:moveTo>
                    <a:pt x="473455" y="0"/>
                  </a:moveTo>
                  <a:lnTo>
                    <a:pt x="473455" y="76200"/>
                  </a:lnTo>
                  <a:lnTo>
                    <a:pt x="536955" y="44450"/>
                  </a:lnTo>
                  <a:lnTo>
                    <a:pt x="486155" y="44450"/>
                  </a:lnTo>
                  <a:lnTo>
                    <a:pt x="486155" y="31750"/>
                  </a:lnTo>
                  <a:lnTo>
                    <a:pt x="536955" y="31750"/>
                  </a:lnTo>
                  <a:lnTo>
                    <a:pt x="473455" y="0"/>
                  </a:lnTo>
                  <a:close/>
                </a:path>
                <a:path w="54990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549909" h="76200">
                  <a:moveTo>
                    <a:pt x="47345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473455" y="44450"/>
                  </a:lnTo>
                  <a:lnTo>
                    <a:pt x="473455" y="31750"/>
                  </a:lnTo>
                  <a:close/>
                </a:path>
                <a:path w="549909" h="76200">
                  <a:moveTo>
                    <a:pt x="536955" y="31750"/>
                  </a:moveTo>
                  <a:lnTo>
                    <a:pt x="486155" y="31750"/>
                  </a:lnTo>
                  <a:lnTo>
                    <a:pt x="486155" y="44450"/>
                  </a:lnTo>
                  <a:lnTo>
                    <a:pt x="536955" y="44450"/>
                  </a:lnTo>
                  <a:lnTo>
                    <a:pt x="549655" y="38100"/>
                  </a:lnTo>
                  <a:lnTo>
                    <a:pt x="536955" y="317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5971" y="1693163"/>
              <a:ext cx="815340" cy="536575"/>
            </a:xfrm>
            <a:custGeom>
              <a:avLst/>
              <a:gdLst/>
              <a:ahLst/>
              <a:cxnLst/>
              <a:rect l="l" t="t" r="r" b="b"/>
              <a:pathLst>
                <a:path w="815340" h="536575">
                  <a:moveTo>
                    <a:pt x="0" y="536448"/>
                  </a:moveTo>
                  <a:lnTo>
                    <a:pt x="815340" y="536448"/>
                  </a:lnTo>
                  <a:lnTo>
                    <a:pt x="815340" y="0"/>
                  </a:lnTo>
                  <a:lnTo>
                    <a:pt x="0" y="0"/>
                  </a:lnTo>
                  <a:lnTo>
                    <a:pt x="0" y="536448"/>
                  </a:lnTo>
                  <a:close/>
                </a:path>
                <a:path w="815340" h="536575">
                  <a:moveTo>
                    <a:pt x="815339" y="111251"/>
                  </a:moveTo>
                  <a:lnTo>
                    <a:pt x="0" y="111251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3379" y="1729739"/>
              <a:ext cx="182880" cy="43180"/>
            </a:xfrm>
            <a:custGeom>
              <a:avLst/>
              <a:gdLst/>
              <a:ahLst/>
              <a:cxnLst/>
              <a:rect l="l" t="t" r="r" b="b"/>
              <a:pathLst>
                <a:path w="182879" h="43180">
                  <a:moveTo>
                    <a:pt x="0" y="21336"/>
                  </a:moveTo>
                  <a:lnTo>
                    <a:pt x="1672" y="13019"/>
                  </a:lnTo>
                  <a:lnTo>
                    <a:pt x="6238" y="6238"/>
                  </a:lnTo>
                  <a:lnTo>
                    <a:pt x="13019" y="1672"/>
                  </a:lnTo>
                  <a:lnTo>
                    <a:pt x="21336" y="0"/>
                  </a:lnTo>
                  <a:lnTo>
                    <a:pt x="29652" y="1672"/>
                  </a:lnTo>
                  <a:lnTo>
                    <a:pt x="36433" y="6238"/>
                  </a:lnTo>
                  <a:lnTo>
                    <a:pt x="40999" y="13019"/>
                  </a:lnTo>
                  <a:lnTo>
                    <a:pt x="42672" y="21336"/>
                  </a:lnTo>
                  <a:lnTo>
                    <a:pt x="40999" y="29652"/>
                  </a:lnTo>
                  <a:lnTo>
                    <a:pt x="36433" y="36433"/>
                  </a:lnTo>
                  <a:lnTo>
                    <a:pt x="29652" y="40999"/>
                  </a:lnTo>
                  <a:lnTo>
                    <a:pt x="21336" y="42672"/>
                  </a:lnTo>
                  <a:lnTo>
                    <a:pt x="13019" y="40999"/>
                  </a:lnTo>
                  <a:lnTo>
                    <a:pt x="6238" y="36433"/>
                  </a:lnTo>
                  <a:lnTo>
                    <a:pt x="1672" y="29652"/>
                  </a:lnTo>
                  <a:lnTo>
                    <a:pt x="0" y="21336"/>
                  </a:lnTo>
                  <a:close/>
                </a:path>
                <a:path w="182879" h="43180">
                  <a:moveTo>
                    <a:pt x="68579" y="21336"/>
                  </a:moveTo>
                  <a:lnTo>
                    <a:pt x="70252" y="13019"/>
                  </a:lnTo>
                  <a:lnTo>
                    <a:pt x="74818" y="6238"/>
                  </a:lnTo>
                  <a:lnTo>
                    <a:pt x="81599" y="1672"/>
                  </a:lnTo>
                  <a:lnTo>
                    <a:pt x="89916" y="0"/>
                  </a:lnTo>
                  <a:lnTo>
                    <a:pt x="98232" y="1672"/>
                  </a:lnTo>
                  <a:lnTo>
                    <a:pt x="105013" y="6238"/>
                  </a:lnTo>
                  <a:lnTo>
                    <a:pt x="109579" y="13019"/>
                  </a:lnTo>
                  <a:lnTo>
                    <a:pt x="111251" y="21336"/>
                  </a:lnTo>
                  <a:lnTo>
                    <a:pt x="109579" y="29652"/>
                  </a:lnTo>
                  <a:lnTo>
                    <a:pt x="105013" y="36433"/>
                  </a:lnTo>
                  <a:lnTo>
                    <a:pt x="98232" y="40999"/>
                  </a:lnTo>
                  <a:lnTo>
                    <a:pt x="89916" y="42672"/>
                  </a:lnTo>
                  <a:lnTo>
                    <a:pt x="81599" y="40999"/>
                  </a:lnTo>
                  <a:lnTo>
                    <a:pt x="74818" y="36433"/>
                  </a:lnTo>
                  <a:lnTo>
                    <a:pt x="70252" y="29652"/>
                  </a:lnTo>
                  <a:lnTo>
                    <a:pt x="68579" y="21336"/>
                  </a:lnTo>
                  <a:close/>
                </a:path>
                <a:path w="182879" h="43180">
                  <a:moveTo>
                    <a:pt x="140208" y="21336"/>
                  </a:moveTo>
                  <a:lnTo>
                    <a:pt x="141880" y="13019"/>
                  </a:lnTo>
                  <a:lnTo>
                    <a:pt x="146446" y="6238"/>
                  </a:lnTo>
                  <a:lnTo>
                    <a:pt x="153227" y="1672"/>
                  </a:lnTo>
                  <a:lnTo>
                    <a:pt x="161544" y="0"/>
                  </a:lnTo>
                  <a:lnTo>
                    <a:pt x="169860" y="1672"/>
                  </a:lnTo>
                  <a:lnTo>
                    <a:pt x="176641" y="6238"/>
                  </a:lnTo>
                  <a:lnTo>
                    <a:pt x="181207" y="13019"/>
                  </a:lnTo>
                  <a:lnTo>
                    <a:pt x="182879" y="21336"/>
                  </a:lnTo>
                  <a:lnTo>
                    <a:pt x="181207" y="29652"/>
                  </a:lnTo>
                  <a:lnTo>
                    <a:pt x="176641" y="36433"/>
                  </a:lnTo>
                  <a:lnTo>
                    <a:pt x="169860" y="40999"/>
                  </a:lnTo>
                  <a:lnTo>
                    <a:pt x="161544" y="42672"/>
                  </a:lnTo>
                  <a:lnTo>
                    <a:pt x="153227" y="40999"/>
                  </a:lnTo>
                  <a:lnTo>
                    <a:pt x="146446" y="36433"/>
                  </a:lnTo>
                  <a:lnTo>
                    <a:pt x="141880" y="29652"/>
                  </a:lnTo>
                  <a:lnTo>
                    <a:pt x="140208" y="21336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00771" y="1947671"/>
              <a:ext cx="205740" cy="192405"/>
            </a:xfrm>
            <a:custGeom>
              <a:avLst/>
              <a:gdLst/>
              <a:ahLst/>
              <a:cxnLst/>
              <a:rect l="l" t="t" r="r" b="b"/>
              <a:pathLst>
                <a:path w="205740" h="192405">
                  <a:moveTo>
                    <a:pt x="0" y="192024"/>
                  </a:moveTo>
                  <a:lnTo>
                    <a:pt x="0" y="101980"/>
                  </a:lnTo>
                  <a:lnTo>
                    <a:pt x="102870" y="0"/>
                  </a:lnTo>
                  <a:lnTo>
                    <a:pt x="205739" y="101980"/>
                  </a:lnTo>
                  <a:lnTo>
                    <a:pt x="205739" y="192024"/>
                  </a:lnTo>
                  <a:lnTo>
                    <a:pt x="0" y="192024"/>
                  </a:lnTo>
                  <a:close/>
                </a:path>
                <a:path w="205740" h="192405">
                  <a:moveTo>
                    <a:pt x="108203" y="114300"/>
                  </a:moveTo>
                  <a:lnTo>
                    <a:pt x="108203" y="192024"/>
                  </a:lnTo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1153795"/>
            <a:ext cx="5914390" cy="236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Three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Security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 data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spc="-5" dirty="0">
                <a:latin typeface="Segoe UI"/>
                <a:cs typeface="Segoe UI"/>
              </a:rPr>
              <a:t> policy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T-SQL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Employee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table.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security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officer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built-in</a:t>
            </a:r>
            <a:r>
              <a:rPr sz="1600" spc="-5" dirty="0">
                <a:latin typeface="Segoe UI"/>
                <a:cs typeface="Segoe UI"/>
              </a:rPr>
              <a:t> masking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functions (default, email, random)</a:t>
            </a:r>
            <a:endParaRPr sz="1600">
              <a:latin typeface="Segoe UI"/>
              <a:cs typeface="Segoe UI"/>
            </a:endParaRPr>
          </a:p>
          <a:p>
            <a:pPr marL="221615" indent="-209550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222250" algn="l"/>
              </a:tabLst>
            </a:pPr>
            <a:r>
              <a:rPr sz="1600" spc="-5" dirty="0">
                <a:latin typeface="Segoe UI"/>
                <a:cs typeface="Segoe UI"/>
              </a:rPr>
              <a:t>The app-user selects</a:t>
            </a:r>
            <a:r>
              <a:rPr sz="1600" spc="-10" dirty="0">
                <a:latin typeface="Segoe UI"/>
                <a:cs typeface="Segoe UI"/>
              </a:rPr>
              <a:t> 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Employee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endParaRPr sz="1600">
              <a:latin typeface="Segoe UI"/>
              <a:cs typeface="Segoe UI"/>
            </a:endParaRPr>
          </a:p>
          <a:p>
            <a:pPr marL="12700" marR="90805">
              <a:lnSpc>
                <a:spcPct val="110000"/>
              </a:lnSpc>
              <a:spcBef>
                <a:spcPts val="1205"/>
              </a:spcBef>
              <a:buAutoNum type="arabicPeriod"/>
              <a:tabLst>
                <a:tab pos="221615" algn="l"/>
              </a:tabLst>
            </a:pP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dynamic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masking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policy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obfuscates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sensitive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5" dirty="0">
                <a:latin typeface="Segoe UI"/>
                <a:cs typeface="Segoe UI"/>
              </a:rPr>
              <a:t>query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non-privileged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960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8589" y="3989578"/>
            <a:ext cx="4081779" cy="2506345"/>
            <a:chOff x="1418589" y="3989578"/>
            <a:chExt cx="4081779" cy="2506345"/>
          </a:xfrm>
        </p:grpSpPr>
        <p:sp>
          <p:nvSpPr>
            <p:cNvPr id="12" name="object 12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4069079" y="0"/>
                  </a:moveTo>
                  <a:lnTo>
                    <a:pt x="0" y="0"/>
                  </a:lnTo>
                  <a:lnTo>
                    <a:pt x="0" y="2493264"/>
                  </a:lnTo>
                  <a:lnTo>
                    <a:pt x="4069079" y="2493264"/>
                  </a:lnTo>
                  <a:lnTo>
                    <a:pt x="40690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4939" y="3995928"/>
              <a:ext cx="4069079" cy="2493645"/>
            </a:xfrm>
            <a:custGeom>
              <a:avLst/>
              <a:gdLst/>
              <a:ahLst/>
              <a:cxnLst/>
              <a:rect l="l" t="t" r="r" b="b"/>
              <a:pathLst>
                <a:path w="4069079" h="2493645">
                  <a:moveTo>
                    <a:pt x="0" y="2493264"/>
                  </a:moveTo>
                  <a:lnTo>
                    <a:pt x="4069079" y="2493264"/>
                  </a:lnTo>
                  <a:lnTo>
                    <a:pt x="4069079" y="0"/>
                  </a:lnTo>
                  <a:lnTo>
                    <a:pt x="0" y="0"/>
                  </a:lnTo>
                  <a:lnTo>
                    <a:pt x="0" y="24932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16633" y="4020692"/>
            <a:ext cx="337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[SocialSecurityNumber]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'DEFAULT()'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6633" y="4752213"/>
            <a:ext cx="38830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2501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 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'EMAIL()'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R="2025014"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[Employee]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COLUMN</a:t>
            </a:r>
            <a:r>
              <a:rPr sz="12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MASKED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(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2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'RANDOM(1,20000)'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GRANT</a:t>
            </a:r>
            <a:r>
              <a:rPr sz="1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UNMASK</a:t>
            </a:r>
            <a:r>
              <a:rPr sz="12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to</a:t>
            </a:r>
            <a:r>
              <a:rPr sz="1200" spc="-1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admin1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2440" y="4216908"/>
            <a:ext cx="597535" cy="664845"/>
            <a:chOff x="472440" y="4216908"/>
            <a:chExt cx="597535" cy="664845"/>
          </a:xfrm>
        </p:grpSpPr>
        <p:sp>
          <p:nvSpPr>
            <p:cNvPr id="17" name="object 17"/>
            <p:cNvSpPr/>
            <p:nvPr/>
          </p:nvSpPr>
          <p:spPr>
            <a:xfrm>
              <a:off x="478536" y="4223004"/>
              <a:ext cx="585470" cy="652780"/>
            </a:xfrm>
            <a:custGeom>
              <a:avLst/>
              <a:gdLst/>
              <a:ahLst/>
              <a:cxnLst/>
              <a:rect l="l" t="t" r="r" b="b"/>
              <a:pathLst>
                <a:path w="585469" h="652779">
                  <a:moveTo>
                    <a:pt x="114185" y="180213"/>
                  </a:moveTo>
                  <a:lnTo>
                    <a:pt x="120639" y="132291"/>
                  </a:lnTo>
                  <a:lnTo>
                    <a:pt x="138856" y="89238"/>
                  </a:lnTo>
                  <a:lnTo>
                    <a:pt x="167117" y="52768"/>
                  </a:lnTo>
                  <a:lnTo>
                    <a:pt x="203704" y="24595"/>
                  </a:lnTo>
                  <a:lnTo>
                    <a:pt x="246899" y="6434"/>
                  </a:lnTo>
                  <a:lnTo>
                    <a:pt x="294982" y="0"/>
                  </a:lnTo>
                  <a:lnTo>
                    <a:pt x="343247" y="6434"/>
                  </a:lnTo>
                  <a:lnTo>
                    <a:pt x="386885" y="24595"/>
                  </a:lnTo>
                  <a:lnTo>
                    <a:pt x="424046" y="52768"/>
                  </a:lnTo>
                  <a:lnTo>
                    <a:pt x="452880" y="89238"/>
                  </a:lnTo>
                  <a:lnTo>
                    <a:pt x="471537" y="132291"/>
                  </a:lnTo>
                  <a:lnTo>
                    <a:pt x="478167" y="180213"/>
                  </a:lnTo>
                  <a:lnTo>
                    <a:pt x="471537" y="228187"/>
                  </a:lnTo>
                  <a:lnTo>
                    <a:pt x="452880" y="271276"/>
                  </a:lnTo>
                  <a:lnTo>
                    <a:pt x="424046" y="307768"/>
                  </a:lnTo>
                  <a:lnTo>
                    <a:pt x="386885" y="335952"/>
                  </a:lnTo>
                  <a:lnTo>
                    <a:pt x="343247" y="354117"/>
                  </a:lnTo>
                  <a:lnTo>
                    <a:pt x="294982" y="360553"/>
                  </a:lnTo>
                  <a:lnTo>
                    <a:pt x="246899" y="354117"/>
                  </a:lnTo>
                  <a:lnTo>
                    <a:pt x="203704" y="335952"/>
                  </a:lnTo>
                  <a:lnTo>
                    <a:pt x="167117" y="307768"/>
                  </a:lnTo>
                  <a:lnTo>
                    <a:pt x="138856" y="271276"/>
                  </a:lnTo>
                  <a:lnTo>
                    <a:pt x="120639" y="228187"/>
                  </a:lnTo>
                  <a:lnTo>
                    <a:pt x="114185" y="180213"/>
                  </a:lnTo>
                  <a:close/>
                </a:path>
                <a:path w="585469" h="652779">
                  <a:moveTo>
                    <a:pt x="585216" y="652272"/>
                  </a:moveTo>
                  <a:lnTo>
                    <a:pt x="581390" y="604910"/>
                  </a:lnTo>
                  <a:lnTo>
                    <a:pt x="570314" y="559997"/>
                  </a:lnTo>
                  <a:lnTo>
                    <a:pt x="552587" y="518131"/>
                  </a:lnTo>
                  <a:lnTo>
                    <a:pt x="528808" y="479909"/>
                  </a:lnTo>
                  <a:lnTo>
                    <a:pt x="499576" y="445928"/>
                  </a:lnTo>
                  <a:lnTo>
                    <a:pt x="465491" y="416786"/>
                  </a:lnTo>
                  <a:lnTo>
                    <a:pt x="427153" y="393080"/>
                  </a:lnTo>
                  <a:lnTo>
                    <a:pt x="385159" y="375407"/>
                  </a:lnTo>
                  <a:lnTo>
                    <a:pt x="340111" y="364366"/>
                  </a:lnTo>
                  <a:lnTo>
                    <a:pt x="292608" y="360553"/>
                  </a:lnTo>
                  <a:lnTo>
                    <a:pt x="245104" y="364366"/>
                  </a:lnTo>
                  <a:lnTo>
                    <a:pt x="200056" y="375407"/>
                  </a:lnTo>
                  <a:lnTo>
                    <a:pt x="158062" y="393080"/>
                  </a:lnTo>
                  <a:lnTo>
                    <a:pt x="119724" y="416786"/>
                  </a:lnTo>
                  <a:lnTo>
                    <a:pt x="85639" y="445928"/>
                  </a:lnTo>
                  <a:lnTo>
                    <a:pt x="56407" y="479909"/>
                  </a:lnTo>
                  <a:lnTo>
                    <a:pt x="32628" y="518131"/>
                  </a:lnTo>
                  <a:lnTo>
                    <a:pt x="14901" y="559997"/>
                  </a:lnTo>
                  <a:lnTo>
                    <a:pt x="3825" y="604910"/>
                  </a:lnTo>
                  <a:lnTo>
                    <a:pt x="0" y="65227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6" y="4584192"/>
              <a:ext cx="242084" cy="2956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8688" y="5007991"/>
            <a:ext cx="988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Security</a:t>
            </a:r>
            <a:r>
              <a:rPr sz="1200" spc="-3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light"/>
                <a:cs typeface="Segoe UI Semilight"/>
              </a:rPr>
              <a:t>officer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7016" y="3767328"/>
            <a:ext cx="3956304" cy="100431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342378" y="5107304"/>
            <a:ext cx="18122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Masked</a:t>
            </a:r>
            <a:r>
              <a:rPr sz="1200" spc="-4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(admin1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57618" y="3505961"/>
            <a:ext cx="2094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Non-masked</a:t>
            </a:r>
            <a:r>
              <a:rPr sz="1200" spc="-3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data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484848"/>
                </a:solidFill>
                <a:latin typeface="Segoe UI Semilight"/>
                <a:cs typeface="Segoe UI Semilight"/>
              </a:rPr>
              <a:t>(admin </a:t>
            </a:r>
            <a:r>
              <a:rPr sz="1200" spc="-10" dirty="0">
                <a:solidFill>
                  <a:srgbClr val="484848"/>
                </a:solidFill>
                <a:latin typeface="Segoe UI Semilight"/>
                <a:cs typeface="Segoe UI Semilight"/>
              </a:rPr>
              <a:t>login)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0" y="5355335"/>
            <a:ext cx="3368039" cy="100279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035296" y="4023359"/>
            <a:ext cx="399415" cy="401320"/>
          </a:xfrm>
          <a:custGeom>
            <a:avLst/>
            <a:gdLst/>
            <a:ahLst/>
            <a:cxnLst/>
            <a:rect l="l" t="t" r="r" b="b"/>
            <a:pathLst>
              <a:path w="399414" h="401320">
                <a:moveTo>
                  <a:pt x="199643" y="0"/>
                </a:moveTo>
                <a:lnTo>
                  <a:pt x="153875" y="5289"/>
                </a:lnTo>
                <a:lnTo>
                  <a:pt x="111856" y="20358"/>
                </a:lnTo>
                <a:lnTo>
                  <a:pt x="74787" y="44007"/>
                </a:lnTo>
                <a:lnTo>
                  <a:pt x="43867" y="75035"/>
                </a:lnTo>
                <a:lnTo>
                  <a:pt x="20296" y="112245"/>
                </a:lnTo>
                <a:lnTo>
                  <a:pt x="5274" y="154434"/>
                </a:lnTo>
                <a:lnTo>
                  <a:pt x="0" y="200406"/>
                </a:lnTo>
                <a:lnTo>
                  <a:pt x="5274" y="246377"/>
                </a:lnTo>
                <a:lnTo>
                  <a:pt x="20296" y="288566"/>
                </a:lnTo>
                <a:lnTo>
                  <a:pt x="43867" y="325776"/>
                </a:lnTo>
                <a:lnTo>
                  <a:pt x="74787" y="356804"/>
                </a:lnTo>
                <a:lnTo>
                  <a:pt x="111856" y="380453"/>
                </a:lnTo>
                <a:lnTo>
                  <a:pt x="153875" y="395522"/>
                </a:lnTo>
                <a:lnTo>
                  <a:pt x="199643" y="400812"/>
                </a:lnTo>
                <a:lnTo>
                  <a:pt x="245412" y="395522"/>
                </a:lnTo>
                <a:lnTo>
                  <a:pt x="287431" y="380453"/>
                </a:lnTo>
                <a:lnTo>
                  <a:pt x="324500" y="356804"/>
                </a:lnTo>
                <a:lnTo>
                  <a:pt x="355420" y="325776"/>
                </a:lnTo>
                <a:lnTo>
                  <a:pt x="378991" y="288566"/>
                </a:lnTo>
                <a:lnTo>
                  <a:pt x="394013" y="246377"/>
                </a:lnTo>
                <a:lnTo>
                  <a:pt x="399288" y="200406"/>
                </a:lnTo>
                <a:lnTo>
                  <a:pt x="394013" y="154434"/>
                </a:lnTo>
                <a:lnTo>
                  <a:pt x="378991" y="112245"/>
                </a:lnTo>
                <a:lnTo>
                  <a:pt x="355420" y="75035"/>
                </a:lnTo>
                <a:lnTo>
                  <a:pt x="324500" y="44007"/>
                </a:lnTo>
                <a:lnTo>
                  <a:pt x="287431" y="20358"/>
                </a:lnTo>
                <a:lnTo>
                  <a:pt x="245412" y="5289"/>
                </a:lnTo>
                <a:lnTo>
                  <a:pt x="199643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56327" y="4041724"/>
            <a:ext cx="163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1</a:t>
            </a:r>
            <a:endParaRPr sz="22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7" name="object 2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49" y="89281"/>
              <a:ext cx="3926420" cy="12331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58071" y="1693164"/>
            <a:ext cx="2912745" cy="1016635"/>
          </a:xfrm>
          <a:prstGeom prst="rect">
            <a:avLst/>
          </a:prstGeom>
          <a:solidFill>
            <a:srgbClr val="EBEBEB"/>
          </a:solidFill>
          <a:ln w="12192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SELECT</a:t>
            </a:r>
            <a:r>
              <a:rPr sz="12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[First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Name],</a:t>
            </a:r>
            <a:endParaRPr sz="1200">
              <a:latin typeface="Consolas"/>
              <a:cs typeface="Consolas"/>
            </a:endParaRPr>
          </a:p>
          <a:p>
            <a:pPr marL="681355" marR="120650">
              <a:lnSpc>
                <a:spcPct val="100000"/>
              </a:lnSpc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[Social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Security</a:t>
            </a:r>
            <a:r>
              <a:rPr sz="1200" spc="-2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Number], </a:t>
            </a:r>
            <a:r>
              <a:rPr sz="1200" spc="-64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[Email],</a:t>
            </a:r>
            <a:endParaRPr sz="1200">
              <a:latin typeface="Consolas"/>
              <a:cs typeface="Consolas"/>
            </a:endParaRPr>
          </a:p>
          <a:p>
            <a:pPr marL="92710" marR="1381760" indent="588010">
              <a:lnSpc>
                <a:spcPct val="100000"/>
              </a:lnSpc>
              <a:tabLst>
                <a:tab pos="681355" algn="l"/>
              </a:tabLst>
            </a:pP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[Salary] </a:t>
            </a:r>
            <a:r>
              <a:rPr sz="1200" spc="5" dirty="0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0000FF"/>
                </a:solidFill>
                <a:latin typeface="Consolas"/>
                <a:cs typeface="Consolas"/>
              </a:rPr>
              <a:t>FROM	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[Emp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l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oye</a:t>
            </a:r>
            <a:r>
              <a:rPr sz="1200" spc="10" dirty="0">
                <a:solidFill>
                  <a:srgbClr val="484848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484848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527535" y="1225296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19">
                <a:moveTo>
                  <a:pt x="200406" y="0"/>
                </a:moveTo>
                <a:lnTo>
                  <a:pt x="154434" y="5289"/>
                </a:lnTo>
                <a:lnTo>
                  <a:pt x="112245" y="20358"/>
                </a:lnTo>
                <a:lnTo>
                  <a:pt x="75035" y="44007"/>
                </a:lnTo>
                <a:lnTo>
                  <a:pt x="44007" y="75035"/>
                </a:lnTo>
                <a:lnTo>
                  <a:pt x="20358" y="112245"/>
                </a:lnTo>
                <a:lnTo>
                  <a:pt x="5289" y="154434"/>
                </a:lnTo>
                <a:lnTo>
                  <a:pt x="0" y="200405"/>
                </a:lnTo>
                <a:lnTo>
                  <a:pt x="5289" y="246377"/>
                </a:lnTo>
                <a:lnTo>
                  <a:pt x="20358" y="288566"/>
                </a:lnTo>
                <a:lnTo>
                  <a:pt x="44007" y="325776"/>
                </a:lnTo>
                <a:lnTo>
                  <a:pt x="75035" y="356804"/>
                </a:lnTo>
                <a:lnTo>
                  <a:pt x="112245" y="380453"/>
                </a:lnTo>
                <a:lnTo>
                  <a:pt x="154434" y="395522"/>
                </a:lnTo>
                <a:lnTo>
                  <a:pt x="200406" y="400812"/>
                </a:lnTo>
                <a:lnTo>
                  <a:pt x="246337" y="395522"/>
                </a:lnTo>
                <a:lnTo>
                  <a:pt x="288511" y="380453"/>
                </a:lnTo>
                <a:lnTo>
                  <a:pt x="325722" y="356804"/>
                </a:lnTo>
                <a:lnTo>
                  <a:pt x="356764" y="325776"/>
                </a:lnTo>
                <a:lnTo>
                  <a:pt x="380431" y="288566"/>
                </a:lnTo>
                <a:lnTo>
                  <a:pt x="395515" y="246377"/>
                </a:lnTo>
                <a:lnTo>
                  <a:pt x="400812" y="200405"/>
                </a:lnTo>
                <a:lnTo>
                  <a:pt x="395515" y="154434"/>
                </a:lnTo>
                <a:lnTo>
                  <a:pt x="380431" y="112245"/>
                </a:lnTo>
                <a:lnTo>
                  <a:pt x="356764" y="75035"/>
                </a:lnTo>
                <a:lnTo>
                  <a:pt x="325722" y="44007"/>
                </a:lnTo>
                <a:lnTo>
                  <a:pt x="288511" y="20358"/>
                </a:lnTo>
                <a:lnTo>
                  <a:pt x="246337" y="5289"/>
                </a:lnTo>
                <a:lnTo>
                  <a:pt x="200406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30795" y="1167383"/>
            <a:ext cx="4886325" cy="18351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R="198755" algn="r">
              <a:lnSpc>
                <a:spcPct val="100000"/>
              </a:lnSpc>
              <a:spcBef>
                <a:spcPts val="54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2</a:t>
            </a:r>
            <a:endParaRPr sz="2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200">
              <a:latin typeface="Segoe UI"/>
              <a:cs typeface="Segoe UI"/>
            </a:endParaRPr>
          </a:p>
          <a:p>
            <a:pPr marL="252095">
              <a:lnSpc>
                <a:spcPct val="100000"/>
              </a:lnSpc>
            </a:pP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Business</a:t>
            </a:r>
            <a:r>
              <a:rPr sz="1200" spc="-4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app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554968" y="3337559"/>
            <a:ext cx="401320" cy="399415"/>
          </a:xfrm>
          <a:custGeom>
            <a:avLst/>
            <a:gdLst/>
            <a:ahLst/>
            <a:cxnLst/>
            <a:rect l="l" t="t" r="r" b="b"/>
            <a:pathLst>
              <a:path w="401320" h="399414">
                <a:moveTo>
                  <a:pt x="200405" y="0"/>
                </a:moveTo>
                <a:lnTo>
                  <a:pt x="154434" y="5274"/>
                </a:lnTo>
                <a:lnTo>
                  <a:pt x="112245" y="20296"/>
                </a:lnTo>
                <a:lnTo>
                  <a:pt x="75035" y="43867"/>
                </a:lnTo>
                <a:lnTo>
                  <a:pt x="44007" y="74787"/>
                </a:lnTo>
                <a:lnTo>
                  <a:pt x="20358" y="111856"/>
                </a:lnTo>
                <a:lnTo>
                  <a:pt x="5289" y="153875"/>
                </a:lnTo>
                <a:lnTo>
                  <a:pt x="0" y="199643"/>
                </a:lnTo>
                <a:lnTo>
                  <a:pt x="5289" y="245412"/>
                </a:lnTo>
                <a:lnTo>
                  <a:pt x="20358" y="287431"/>
                </a:lnTo>
                <a:lnTo>
                  <a:pt x="44007" y="324500"/>
                </a:lnTo>
                <a:lnTo>
                  <a:pt x="75035" y="355420"/>
                </a:lnTo>
                <a:lnTo>
                  <a:pt x="112245" y="378991"/>
                </a:lnTo>
                <a:lnTo>
                  <a:pt x="154434" y="394013"/>
                </a:lnTo>
                <a:lnTo>
                  <a:pt x="200405" y="399288"/>
                </a:lnTo>
                <a:lnTo>
                  <a:pt x="246377" y="394013"/>
                </a:lnTo>
                <a:lnTo>
                  <a:pt x="288566" y="378991"/>
                </a:lnTo>
                <a:lnTo>
                  <a:pt x="325776" y="355420"/>
                </a:lnTo>
                <a:lnTo>
                  <a:pt x="356804" y="324500"/>
                </a:lnTo>
                <a:lnTo>
                  <a:pt x="380453" y="287431"/>
                </a:lnTo>
                <a:lnTo>
                  <a:pt x="395522" y="245412"/>
                </a:lnTo>
                <a:lnTo>
                  <a:pt x="400811" y="199643"/>
                </a:lnTo>
                <a:lnTo>
                  <a:pt x="395522" y="153875"/>
                </a:lnTo>
                <a:lnTo>
                  <a:pt x="380453" y="111856"/>
                </a:lnTo>
                <a:lnTo>
                  <a:pt x="356804" y="74787"/>
                </a:lnTo>
                <a:lnTo>
                  <a:pt x="325776" y="43867"/>
                </a:lnTo>
                <a:lnTo>
                  <a:pt x="288566" y="20296"/>
                </a:lnTo>
                <a:lnTo>
                  <a:pt x="246377" y="5274"/>
                </a:lnTo>
                <a:lnTo>
                  <a:pt x="200405" y="0"/>
                </a:lnTo>
                <a:close/>
              </a:path>
            </a:pathLst>
          </a:custGeom>
          <a:solidFill>
            <a:srgbClr val="007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686920" y="3337052"/>
            <a:ext cx="163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1F1F1"/>
                </a:solidFill>
                <a:latin typeface="Segoe UI"/>
                <a:cs typeface="Segoe UI"/>
              </a:rPr>
              <a:t>3</a:t>
            </a:r>
            <a:endParaRPr sz="2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7426" y="5316092"/>
            <a:ext cx="139636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At</a:t>
            </a:r>
            <a:r>
              <a:rPr sz="14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rest</a:t>
            </a:r>
            <a:endParaRPr sz="1400">
              <a:latin typeface="Segoe UI Semibold"/>
              <a:cs typeface="Segoe UI Semibold"/>
            </a:endParaRPr>
          </a:p>
          <a:p>
            <a:pPr marL="12700" marR="5080" algn="ctr">
              <a:lnSpc>
                <a:spcPct val="100000"/>
              </a:lnSpc>
              <a:spcBef>
                <a:spcPts val="1310"/>
              </a:spcBef>
            </a:pPr>
            <a:r>
              <a:rPr sz="1000" spc="-10" dirty="0">
                <a:latin typeface="Segoe UI Semibold"/>
                <a:cs typeface="Segoe UI Semibold"/>
              </a:rPr>
              <a:t>Database </a:t>
            </a:r>
            <a:r>
              <a:rPr sz="1000" spc="-5" dirty="0">
                <a:latin typeface="Segoe UI Semibold"/>
                <a:cs typeface="Segoe UI Semibold"/>
              </a:rPr>
              <a:t>files, backups, </a:t>
            </a:r>
            <a:r>
              <a:rPr sz="1000" spc="-26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Tx</a:t>
            </a:r>
            <a:r>
              <a:rPr sz="1000" spc="-1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log,</a:t>
            </a:r>
            <a:r>
              <a:rPr sz="1000" dirty="0">
                <a:latin typeface="Segoe UI Semibold"/>
                <a:cs typeface="Segoe UI Semibold"/>
              </a:rPr>
              <a:t> </a:t>
            </a:r>
            <a:r>
              <a:rPr sz="1000" spc="-5" dirty="0">
                <a:latin typeface="Segoe UI Semibold"/>
                <a:cs typeface="Segoe UI Semibold"/>
              </a:rPr>
              <a:t>TempDB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0802" y="5776976"/>
            <a:ext cx="872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Customer</a:t>
            </a:r>
            <a:r>
              <a:rPr sz="1000" spc="-30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555" y="5316092"/>
            <a:ext cx="744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1400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transit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3198" y="5316092"/>
            <a:ext cx="504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14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use</a:t>
            </a:r>
            <a:endParaRPr sz="1400">
              <a:latin typeface="Segoe UI Semibold"/>
              <a:cs typeface="Segoe UI Semibold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0077" y="1235963"/>
          <a:ext cx="10217150" cy="2732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8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400" spc="-5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Encryption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Encryption</a:t>
                      </a:r>
                      <a:r>
                        <a:rPr sz="1400" spc="-60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spc="-1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Technology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400" spc="-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Customer</a:t>
                      </a:r>
                      <a:r>
                        <a:rPr sz="1400" spc="-5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spc="-25" dirty="0">
                          <a:solidFill>
                            <a:srgbClr val="0078D3"/>
                          </a:solidFill>
                          <a:latin typeface="Segoe UI Semibold"/>
                          <a:cs typeface="Segoe UI Semibold"/>
                        </a:rPr>
                        <a:t>Value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</a:txBody>
                  <a:tcPr marL="0" marR="0" marT="15557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0802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dirty="0">
                          <a:latin typeface="Segoe UI Semibold"/>
                          <a:cs typeface="Segoe UI Semibold"/>
                        </a:rPr>
                        <a:t>In</a:t>
                      </a:r>
                      <a:r>
                        <a:rPr sz="1200" spc="-5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5" dirty="0">
                          <a:latin typeface="Segoe UI Semibold"/>
                          <a:cs typeface="Segoe UI Semibold"/>
                        </a:rPr>
                        <a:t>transit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 marR="13271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Transport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Layer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(TLS)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from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client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server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TLS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1.2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7843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 marR="1274445">
                        <a:lnSpc>
                          <a:spcPct val="110000"/>
                        </a:lnSpc>
                        <a:spcBef>
                          <a:spcPts val="128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Protects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between client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and server against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snooping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man-in-the-middle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attacks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63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264"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5" dirty="0">
                          <a:latin typeface="Segoe UI Semibold"/>
                          <a:cs typeface="Segoe UI Semibold"/>
                        </a:rPr>
                        <a:t>At</a:t>
                      </a:r>
                      <a:r>
                        <a:rPr sz="1200" spc="-4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latin typeface="Segoe UI Semibold"/>
                          <a:cs typeface="Segoe UI Semibold"/>
                        </a:rPr>
                        <a:t>rest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 marR="17018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Transparent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Encryption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(TDE)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Synapse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78435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Protects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on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disk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User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or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key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management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handled by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Azure,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which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makes</a:t>
                      </a:r>
                      <a:r>
                        <a:rPr sz="12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it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easier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obtain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compliance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8161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60777" y="5776976"/>
            <a:ext cx="1127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Segoe UI Semibold"/>
                <a:cs typeface="Segoe UI Semibold"/>
              </a:rPr>
              <a:t>Column</a:t>
            </a:r>
            <a:r>
              <a:rPr sz="1000" spc="-15" dirty="0">
                <a:latin typeface="Segoe UI Semibold"/>
                <a:cs typeface="Segoe UI Semibold"/>
              </a:rPr>
              <a:t> </a:t>
            </a:r>
            <a:r>
              <a:rPr sz="1000" spc="-10" dirty="0">
                <a:latin typeface="Segoe UI Semibold"/>
                <a:cs typeface="Segoe UI Semibold"/>
              </a:rPr>
              <a:t>encryption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6232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6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60" h="76200">
                <a:moveTo>
                  <a:pt x="1661159" y="0"/>
                </a:moveTo>
                <a:lnTo>
                  <a:pt x="1661159" y="76199"/>
                </a:lnTo>
                <a:lnTo>
                  <a:pt x="1724659" y="44449"/>
                </a:lnTo>
                <a:lnTo>
                  <a:pt x="1673859" y="44449"/>
                </a:lnTo>
                <a:lnTo>
                  <a:pt x="1673859" y="31749"/>
                </a:lnTo>
                <a:lnTo>
                  <a:pt x="1724659" y="31749"/>
                </a:lnTo>
                <a:lnTo>
                  <a:pt x="1661159" y="0"/>
                </a:lnTo>
                <a:close/>
              </a:path>
              <a:path w="173736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60" h="76200">
                <a:moveTo>
                  <a:pt x="1661159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59" y="44449"/>
                </a:lnTo>
                <a:lnTo>
                  <a:pt x="1661159" y="31749"/>
                </a:lnTo>
                <a:close/>
              </a:path>
              <a:path w="1737360" h="76200">
                <a:moveTo>
                  <a:pt x="1724659" y="31749"/>
                </a:moveTo>
                <a:lnTo>
                  <a:pt x="1673859" y="31749"/>
                </a:lnTo>
                <a:lnTo>
                  <a:pt x="1673859" y="44449"/>
                </a:lnTo>
                <a:lnTo>
                  <a:pt x="1724659" y="44449"/>
                </a:lnTo>
                <a:lnTo>
                  <a:pt x="1737359" y="38099"/>
                </a:lnTo>
                <a:lnTo>
                  <a:pt x="1724659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8240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59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59" h="76200">
                <a:moveTo>
                  <a:pt x="1661160" y="0"/>
                </a:moveTo>
                <a:lnTo>
                  <a:pt x="1661160" y="76199"/>
                </a:lnTo>
                <a:lnTo>
                  <a:pt x="1724660" y="44449"/>
                </a:lnTo>
                <a:lnTo>
                  <a:pt x="1673860" y="44449"/>
                </a:lnTo>
                <a:lnTo>
                  <a:pt x="1673860" y="31749"/>
                </a:lnTo>
                <a:lnTo>
                  <a:pt x="1724660" y="31749"/>
                </a:lnTo>
                <a:lnTo>
                  <a:pt x="1661160" y="0"/>
                </a:lnTo>
                <a:close/>
              </a:path>
              <a:path w="1737359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59" h="76200">
                <a:moveTo>
                  <a:pt x="166116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60" y="44449"/>
                </a:lnTo>
                <a:lnTo>
                  <a:pt x="1661160" y="31749"/>
                </a:lnTo>
                <a:close/>
              </a:path>
              <a:path w="1737359" h="76200">
                <a:moveTo>
                  <a:pt x="1724660" y="31749"/>
                </a:moveTo>
                <a:lnTo>
                  <a:pt x="1673860" y="31749"/>
                </a:lnTo>
                <a:lnTo>
                  <a:pt x="1673860" y="44449"/>
                </a:lnTo>
                <a:lnTo>
                  <a:pt x="1724660" y="44449"/>
                </a:lnTo>
                <a:lnTo>
                  <a:pt x="1737360" y="38099"/>
                </a:lnTo>
                <a:lnTo>
                  <a:pt x="1724660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36992" y="5606796"/>
            <a:ext cx="1737360" cy="76200"/>
          </a:xfrm>
          <a:custGeom>
            <a:avLst/>
            <a:gdLst/>
            <a:ahLst/>
            <a:cxnLst/>
            <a:rect l="l" t="t" r="r" b="b"/>
            <a:pathLst>
              <a:path w="1737359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737359" h="76200">
                <a:moveTo>
                  <a:pt x="1661159" y="0"/>
                </a:moveTo>
                <a:lnTo>
                  <a:pt x="1661159" y="76199"/>
                </a:lnTo>
                <a:lnTo>
                  <a:pt x="1724659" y="44449"/>
                </a:lnTo>
                <a:lnTo>
                  <a:pt x="1673859" y="44449"/>
                </a:lnTo>
                <a:lnTo>
                  <a:pt x="1673859" y="31749"/>
                </a:lnTo>
                <a:lnTo>
                  <a:pt x="1724659" y="31749"/>
                </a:lnTo>
                <a:lnTo>
                  <a:pt x="1661159" y="0"/>
                </a:lnTo>
                <a:close/>
              </a:path>
              <a:path w="1737359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737359" h="76200">
                <a:moveTo>
                  <a:pt x="1661159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661159" y="44449"/>
                </a:lnTo>
                <a:lnTo>
                  <a:pt x="1661159" y="31749"/>
                </a:lnTo>
                <a:close/>
              </a:path>
              <a:path w="1737359" h="76200">
                <a:moveTo>
                  <a:pt x="1724659" y="31749"/>
                </a:moveTo>
                <a:lnTo>
                  <a:pt x="1673859" y="31749"/>
                </a:lnTo>
                <a:lnTo>
                  <a:pt x="1673859" y="44449"/>
                </a:lnTo>
                <a:lnTo>
                  <a:pt x="1724659" y="44449"/>
                </a:lnTo>
                <a:lnTo>
                  <a:pt x="1737359" y="38099"/>
                </a:lnTo>
                <a:lnTo>
                  <a:pt x="1724659" y="3174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74419" y="5398008"/>
            <a:ext cx="394970" cy="437515"/>
            <a:chOff x="1074419" y="5398008"/>
            <a:chExt cx="394970" cy="4375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571" y="5398008"/>
              <a:ext cx="252984" cy="2506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84325" y="5638723"/>
              <a:ext cx="375285" cy="187325"/>
            </a:xfrm>
            <a:custGeom>
              <a:avLst/>
              <a:gdLst/>
              <a:ahLst/>
              <a:cxnLst/>
              <a:rect l="l" t="t" r="r" b="b"/>
              <a:pathLst>
                <a:path w="375284" h="187325">
                  <a:moveTo>
                    <a:pt x="374904" y="186766"/>
                  </a:moveTo>
                  <a:lnTo>
                    <a:pt x="368215" y="137080"/>
                  </a:lnTo>
                  <a:lnTo>
                    <a:pt x="349334" y="92455"/>
                  </a:lnTo>
                  <a:lnTo>
                    <a:pt x="320040" y="54663"/>
                  </a:lnTo>
                  <a:lnTo>
                    <a:pt x="282109" y="25476"/>
                  </a:lnTo>
                  <a:lnTo>
                    <a:pt x="237320" y="6664"/>
                  </a:lnTo>
                  <a:lnTo>
                    <a:pt x="187452" y="0"/>
                  </a:lnTo>
                  <a:lnTo>
                    <a:pt x="137583" y="6664"/>
                  </a:lnTo>
                  <a:lnTo>
                    <a:pt x="92794" y="25476"/>
                  </a:lnTo>
                  <a:lnTo>
                    <a:pt x="54864" y="54663"/>
                  </a:lnTo>
                  <a:lnTo>
                    <a:pt x="25569" y="92455"/>
                  </a:lnTo>
                  <a:lnTo>
                    <a:pt x="6688" y="137080"/>
                  </a:lnTo>
                  <a:lnTo>
                    <a:pt x="0" y="18676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982211" y="5355335"/>
            <a:ext cx="599440" cy="512445"/>
            <a:chOff x="3982211" y="5355335"/>
            <a:chExt cx="599440" cy="512445"/>
          </a:xfrm>
        </p:grpSpPr>
        <p:sp>
          <p:nvSpPr>
            <p:cNvPr id="15" name="object 15"/>
            <p:cNvSpPr/>
            <p:nvPr/>
          </p:nvSpPr>
          <p:spPr>
            <a:xfrm>
              <a:off x="3992117" y="5365241"/>
              <a:ext cx="579120" cy="492759"/>
            </a:xfrm>
            <a:custGeom>
              <a:avLst/>
              <a:gdLst/>
              <a:ahLst/>
              <a:cxnLst/>
              <a:rect l="l" t="t" r="r" b="b"/>
              <a:pathLst>
                <a:path w="579120" h="492760">
                  <a:moveTo>
                    <a:pt x="0" y="492251"/>
                  </a:moveTo>
                  <a:lnTo>
                    <a:pt x="579120" y="492251"/>
                  </a:lnTo>
                  <a:lnTo>
                    <a:pt x="579120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  <a:path w="579120" h="492760">
                  <a:moveTo>
                    <a:pt x="579120" y="134111"/>
                  </a:moveTo>
                  <a:lnTo>
                    <a:pt x="0" y="134111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36" y="5408675"/>
              <a:ext cx="178435" cy="45720"/>
            </a:xfrm>
            <a:custGeom>
              <a:avLst/>
              <a:gdLst/>
              <a:ahLst/>
              <a:cxnLst/>
              <a:rect l="l" t="t" r="r" b="b"/>
              <a:pathLst>
                <a:path w="178435" h="45720">
                  <a:moveTo>
                    <a:pt x="44196" y="22860"/>
                  </a:moveTo>
                  <a:lnTo>
                    <a:pt x="42456" y="13995"/>
                  </a:lnTo>
                  <a:lnTo>
                    <a:pt x="37719" y="6718"/>
                  </a:lnTo>
                  <a:lnTo>
                    <a:pt x="30683" y="1816"/>
                  </a:lnTo>
                  <a:lnTo>
                    <a:pt x="22098" y="0"/>
                  </a:lnTo>
                  <a:lnTo>
                    <a:pt x="13500" y="1816"/>
                  </a:lnTo>
                  <a:lnTo>
                    <a:pt x="6477" y="6718"/>
                  </a:lnTo>
                  <a:lnTo>
                    <a:pt x="1727" y="13995"/>
                  </a:lnTo>
                  <a:lnTo>
                    <a:pt x="0" y="22860"/>
                  </a:lnTo>
                  <a:lnTo>
                    <a:pt x="1727" y="31737"/>
                  </a:lnTo>
                  <a:lnTo>
                    <a:pt x="6477" y="39014"/>
                  </a:lnTo>
                  <a:lnTo>
                    <a:pt x="13500" y="43916"/>
                  </a:lnTo>
                  <a:lnTo>
                    <a:pt x="22098" y="45720"/>
                  </a:lnTo>
                  <a:lnTo>
                    <a:pt x="30683" y="43916"/>
                  </a:lnTo>
                  <a:lnTo>
                    <a:pt x="37719" y="39014"/>
                  </a:lnTo>
                  <a:lnTo>
                    <a:pt x="42456" y="31737"/>
                  </a:lnTo>
                  <a:lnTo>
                    <a:pt x="44196" y="22860"/>
                  </a:lnTo>
                  <a:close/>
                </a:path>
                <a:path w="178435" h="45720">
                  <a:moveTo>
                    <a:pt x="109728" y="22860"/>
                  </a:moveTo>
                  <a:lnTo>
                    <a:pt x="107988" y="13995"/>
                  </a:lnTo>
                  <a:lnTo>
                    <a:pt x="103251" y="6718"/>
                  </a:lnTo>
                  <a:lnTo>
                    <a:pt x="96215" y="1816"/>
                  </a:lnTo>
                  <a:lnTo>
                    <a:pt x="87630" y="0"/>
                  </a:lnTo>
                  <a:lnTo>
                    <a:pt x="79032" y="1816"/>
                  </a:lnTo>
                  <a:lnTo>
                    <a:pt x="72009" y="6718"/>
                  </a:lnTo>
                  <a:lnTo>
                    <a:pt x="67259" y="13995"/>
                  </a:lnTo>
                  <a:lnTo>
                    <a:pt x="65532" y="22860"/>
                  </a:lnTo>
                  <a:lnTo>
                    <a:pt x="67259" y="31737"/>
                  </a:lnTo>
                  <a:lnTo>
                    <a:pt x="71996" y="39014"/>
                  </a:lnTo>
                  <a:lnTo>
                    <a:pt x="79032" y="43916"/>
                  </a:lnTo>
                  <a:lnTo>
                    <a:pt x="87630" y="45720"/>
                  </a:lnTo>
                  <a:lnTo>
                    <a:pt x="96215" y="43916"/>
                  </a:lnTo>
                  <a:lnTo>
                    <a:pt x="103251" y="39014"/>
                  </a:lnTo>
                  <a:lnTo>
                    <a:pt x="107988" y="31737"/>
                  </a:lnTo>
                  <a:lnTo>
                    <a:pt x="109728" y="22860"/>
                  </a:lnTo>
                  <a:close/>
                </a:path>
                <a:path w="178435" h="45720">
                  <a:moveTo>
                    <a:pt x="178308" y="22860"/>
                  </a:moveTo>
                  <a:lnTo>
                    <a:pt x="176491" y="13995"/>
                  </a:lnTo>
                  <a:lnTo>
                    <a:pt x="171589" y="6718"/>
                  </a:lnTo>
                  <a:lnTo>
                    <a:pt x="164312" y="1816"/>
                  </a:lnTo>
                  <a:lnTo>
                    <a:pt x="155448" y="0"/>
                  </a:lnTo>
                  <a:lnTo>
                    <a:pt x="146570" y="1816"/>
                  </a:lnTo>
                  <a:lnTo>
                    <a:pt x="139293" y="6718"/>
                  </a:lnTo>
                  <a:lnTo>
                    <a:pt x="134391" y="13995"/>
                  </a:lnTo>
                  <a:lnTo>
                    <a:pt x="132588" y="22860"/>
                  </a:lnTo>
                  <a:lnTo>
                    <a:pt x="134391" y="31737"/>
                  </a:lnTo>
                  <a:lnTo>
                    <a:pt x="139293" y="39014"/>
                  </a:lnTo>
                  <a:lnTo>
                    <a:pt x="146570" y="43916"/>
                  </a:lnTo>
                  <a:lnTo>
                    <a:pt x="155448" y="45720"/>
                  </a:lnTo>
                  <a:lnTo>
                    <a:pt x="164312" y="43916"/>
                  </a:lnTo>
                  <a:lnTo>
                    <a:pt x="171589" y="39014"/>
                  </a:lnTo>
                  <a:lnTo>
                    <a:pt x="176491" y="31737"/>
                  </a:lnTo>
                  <a:lnTo>
                    <a:pt x="178308" y="2286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70425" y="5601461"/>
              <a:ext cx="178435" cy="167640"/>
            </a:xfrm>
            <a:custGeom>
              <a:avLst/>
              <a:gdLst/>
              <a:ahLst/>
              <a:cxnLst/>
              <a:rect l="l" t="t" r="r" b="b"/>
              <a:pathLst>
                <a:path w="178435" h="167639">
                  <a:moveTo>
                    <a:pt x="0" y="167640"/>
                  </a:moveTo>
                  <a:lnTo>
                    <a:pt x="0" y="89052"/>
                  </a:lnTo>
                  <a:lnTo>
                    <a:pt x="89153" y="0"/>
                  </a:lnTo>
                  <a:lnTo>
                    <a:pt x="178308" y="89052"/>
                  </a:lnTo>
                  <a:lnTo>
                    <a:pt x="178308" y="167640"/>
                  </a:lnTo>
                  <a:lnTo>
                    <a:pt x="0" y="167640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62627" y="569975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104126" y="5375909"/>
            <a:ext cx="434340" cy="571500"/>
          </a:xfrm>
          <a:custGeom>
            <a:avLst/>
            <a:gdLst/>
            <a:ahLst/>
            <a:cxnLst/>
            <a:rect l="l" t="t" r="r" b="b"/>
            <a:pathLst>
              <a:path w="434340" h="571500">
                <a:moveTo>
                  <a:pt x="434340" y="85851"/>
                </a:moveTo>
                <a:lnTo>
                  <a:pt x="392423" y="136536"/>
                </a:lnTo>
                <a:lnTo>
                  <a:pt x="345405" y="155126"/>
                </a:lnTo>
                <a:lnTo>
                  <a:pt x="285792" y="167323"/>
                </a:lnTo>
                <a:lnTo>
                  <a:pt x="217170" y="171703"/>
                </a:lnTo>
                <a:lnTo>
                  <a:pt x="148547" y="167323"/>
                </a:lnTo>
                <a:lnTo>
                  <a:pt x="88934" y="155126"/>
                </a:lnTo>
                <a:lnTo>
                  <a:pt x="41916" y="136536"/>
                </a:lnTo>
                <a:lnTo>
                  <a:pt x="11076" y="112971"/>
                </a:lnTo>
                <a:lnTo>
                  <a:pt x="0" y="85851"/>
                </a:lnTo>
                <a:lnTo>
                  <a:pt x="11076" y="58732"/>
                </a:lnTo>
                <a:lnTo>
                  <a:pt x="41916" y="35167"/>
                </a:lnTo>
                <a:lnTo>
                  <a:pt x="88934" y="16577"/>
                </a:lnTo>
                <a:lnTo>
                  <a:pt x="148547" y="4380"/>
                </a:lnTo>
                <a:lnTo>
                  <a:pt x="217170" y="0"/>
                </a:lnTo>
                <a:lnTo>
                  <a:pt x="285792" y="4380"/>
                </a:lnTo>
                <a:lnTo>
                  <a:pt x="345405" y="16577"/>
                </a:lnTo>
                <a:lnTo>
                  <a:pt x="392423" y="35167"/>
                </a:lnTo>
                <a:lnTo>
                  <a:pt x="423263" y="58732"/>
                </a:lnTo>
                <a:lnTo>
                  <a:pt x="434340" y="85851"/>
                </a:lnTo>
                <a:close/>
              </a:path>
              <a:path w="434340" h="571500">
                <a:moveTo>
                  <a:pt x="434340" y="85851"/>
                </a:moveTo>
                <a:lnTo>
                  <a:pt x="434340" y="485647"/>
                </a:lnTo>
                <a:lnTo>
                  <a:pt x="423263" y="512786"/>
                </a:lnTo>
                <a:lnTo>
                  <a:pt x="392423" y="536354"/>
                </a:lnTo>
                <a:lnTo>
                  <a:pt x="345405" y="554937"/>
                </a:lnTo>
                <a:lnTo>
                  <a:pt x="285792" y="567123"/>
                </a:lnTo>
                <a:lnTo>
                  <a:pt x="217170" y="571499"/>
                </a:lnTo>
                <a:lnTo>
                  <a:pt x="148547" y="567123"/>
                </a:lnTo>
                <a:lnTo>
                  <a:pt x="88934" y="554937"/>
                </a:lnTo>
                <a:lnTo>
                  <a:pt x="41916" y="536354"/>
                </a:lnTo>
                <a:lnTo>
                  <a:pt x="11076" y="512786"/>
                </a:lnTo>
                <a:lnTo>
                  <a:pt x="0" y="485647"/>
                </a:lnTo>
                <a:lnTo>
                  <a:pt x="0" y="85851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0062971" y="5486671"/>
            <a:ext cx="878205" cy="563880"/>
            <a:chOff x="10062971" y="5486671"/>
            <a:chExt cx="878205" cy="563880"/>
          </a:xfrm>
        </p:grpSpPr>
        <p:sp>
          <p:nvSpPr>
            <p:cNvPr id="21" name="object 21"/>
            <p:cNvSpPr/>
            <p:nvPr/>
          </p:nvSpPr>
          <p:spPr>
            <a:xfrm>
              <a:off x="10072877" y="5496577"/>
              <a:ext cx="858519" cy="544195"/>
            </a:xfrm>
            <a:custGeom>
              <a:avLst/>
              <a:gdLst/>
              <a:ahLst/>
              <a:cxnLst/>
              <a:rect l="l" t="t" r="r" b="b"/>
              <a:pathLst>
                <a:path w="858520" h="544195">
                  <a:moveTo>
                    <a:pt x="514096" y="2522"/>
                  </a:moveTo>
                  <a:lnTo>
                    <a:pt x="557698" y="13409"/>
                  </a:lnTo>
                  <a:lnTo>
                    <a:pt x="598402" y="31368"/>
                  </a:lnTo>
                  <a:lnTo>
                    <a:pt x="635413" y="55557"/>
                  </a:lnTo>
                  <a:lnTo>
                    <a:pt x="667941" y="85132"/>
                  </a:lnTo>
                  <a:lnTo>
                    <a:pt x="695192" y="119250"/>
                  </a:lnTo>
                  <a:lnTo>
                    <a:pt x="716374" y="157069"/>
                  </a:lnTo>
                  <a:lnTo>
                    <a:pt x="730694" y="197745"/>
                  </a:lnTo>
                  <a:lnTo>
                    <a:pt x="737362" y="240435"/>
                  </a:lnTo>
                  <a:lnTo>
                    <a:pt x="735583" y="284297"/>
                  </a:lnTo>
                  <a:lnTo>
                    <a:pt x="795575" y="304743"/>
                  </a:lnTo>
                  <a:lnTo>
                    <a:pt x="833088" y="339348"/>
                  </a:lnTo>
                  <a:lnTo>
                    <a:pt x="852455" y="378730"/>
                  </a:lnTo>
                  <a:lnTo>
                    <a:pt x="858012" y="413507"/>
                  </a:lnTo>
                  <a:lnTo>
                    <a:pt x="850016" y="455635"/>
                  </a:lnTo>
                  <a:lnTo>
                    <a:pt x="825865" y="498101"/>
                  </a:lnTo>
                  <a:lnTo>
                    <a:pt x="785877" y="530843"/>
                  </a:lnTo>
                  <a:lnTo>
                    <a:pt x="730376" y="543796"/>
                  </a:lnTo>
                  <a:lnTo>
                    <a:pt x="186054" y="543796"/>
                  </a:lnTo>
                  <a:lnTo>
                    <a:pt x="133970" y="535764"/>
                  </a:lnTo>
                  <a:lnTo>
                    <a:pt x="89078" y="514314"/>
                  </a:lnTo>
                  <a:lnTo>
                    <a:pt x="52308" y="482423"/>
                  </a:lnTo>
                  <a:lnTo>
                    <a:pt x="24586" y="443069"/>
                  </a:lnTo>
                  <a:lnTo>
                    <a:pt x="6840" y="399229"/>
                  </a:lnTo>
                  <a:lnTo>
                    <a:pt x="0" y="353880"/>
                  </a:lnTo>
                  <a:lnTo>
                    <a:pt x="3232" y="318145"/>
                  </a:lnTo>
                  <a:lnTo>
                    <a:pt x="14426" y="280498"/>
                  </a:lnTo>
                  <a:lnTo>
                    <a:pt x="33401" y="243762"/>
                  </a:lnTo>
                  <a:lnTo>
                    <a:pt x="59975" y="210762"/>
                  </a:lnTo>
                  <a:lnTo>
                    <a:pt x="93967" y="184322"/>
                  </a:lnTo>
                  <a:lnTo>
                    <a:pt x="135195" y="167266"/>
                  </a:lnTo>
                  <a:lnTo>
                    <a:pt x="183477" y="162417"/>
                  </a:lnTo>
                  <a:lnTo>
                    <a:pt x="238632" y="172600"/>
                  </a:lnTo>
                  <a:lnTo>
                    <a:pt x="252792" y="136484"/>
                  </a:lnTo>
                  <a:lnTo>
                    <a:pt x="274708" y="102063"/>
                  </a:lnTo>
                  <a:lnTo>
                    <a:pt x="303400" y="70611"/>
                  </a:lnTo>
                  <a:lnTo>
                    <a:pt x="337883" y="43403"/>
                  </a:lnTo>
                  <a:lnTo>
                    <a:pt x="377177" y="21715"/>
                  </a:lnTo>
                  <a:lnTo>
                    <a:pt x="420298" y="6822"/>
                  </a:lnTo>
                  <a:lnTo>
                    <a:pt x="466265" y="0"/>
                  </a:lnTo>
                  <a:lnTo>
                    <a:pt x="514096" y="2522"/>
                  </a:lnTo>
                  <a:close/>
                </a:path>
                <a:path w="858520" h="544195">
                  <a:moveTo>
                    <a:pt x="362712" y="147556"/>
                  </a:moveTo>
                  <a:lnTo>
                    <a:pt x="541908" y="147556"/>
                  </a:lnTo>
                  <a:lnTo>
                    <a:pt x="614172" y="219819"/>
                  </a:lnTo>
                  <a:lnTo>
                    <a:pt x="614172" y="455404"/>
                  </a:lnTo>
                  <a:lnTo>
                    <a:pt x="362712" y="455404"/>
                  </a:lnTo>
                  <a:lnTo>
                    <a:pt x="362712" y="147556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13389" y="5646216"/>
              <a:ext cx="71120" cy="71120"/>
            </a:xfrm>
            <a:custGeom>
              <a:avLst/>
              <a:gdLst/>
              <a:ahLst/>
              <a:cxnLst/>
              <a:rect l="l" t="t" r="r" b="b"/>
              <a:pathLst>
                <a:path w="71120" h="71120">
                  <a:moveTo>
                    <a:pt x="380" y="0"/>
                  </a:moveTo>
                  <a:lnTo>
                    <a:pt x="0" y="70865"/>
                  </a:lnTo>
                  <a:lnTo>
                    <a:pt x="70865" y="70472"/>
                  </a:lnTo>
                  <a:lnTo>
                    <a:pt x="380" y="0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75213" y="5711190"/>
              <a:ext cx="175260" cy="170815"/>
            </a:xfrm>
            <a:custGeom>
              <a:avLst/>
              <a:gdLst/>
              <a:ahLst/>
              <a:cxnLst/>
              <a:rect l="l" t="t" r="r" b="b"/>
              <a:pathLst>
                <a:path w="175259" h="170814">
                  <a:moveTo>
                    <a:pt x="0" y="0"/>
                  </a:moveTo>
                  <a:lnTo>
                    <a:pt x="102488" y="0"/>
                  </a:lnTo>
                </a:path>
                <a:path w="175259" h="170814">
                  <a:moveTo>
                    <a:pt x="0" y="57912"/>
                  </a:moveTo>
                  <a:lnTo>
                    <a:pt x="174878" y="57912"/>
                  </a:lnTo>
                </a:path>
                <a:path w="175259" h="170814">
                  <a:moveTo>
                    <a:pt x="0" y="114300"/>
                  </a:moveTo>
                  <a:lnTo>
                    <a:pt x="174878" y="114300"/>
                  </a:lnTo>
                </a:path>
                <a:path w="175259" h="170814">
                  <a:moveTo>
                    <a:pt x="0" y="170688"/>
                  </a:moveTo>
                  <a:lnTo>
                    <a:pt x="174878" y="170688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53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1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26" name="object 2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521034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All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customer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data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encrypted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at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rest</a:t>
            </a:r>
            <a:endParaRPr sz="1600">
              <a:latin typeface="Segoe UI"/>
              <a:cs typeface="Segoe UI"/>
            </a:endParaRPr>
          </a:p>
          <a:p>
            <a:pPr marL="12700" marR="404495">
              <a:lnSpc>
                <a:spcPct val="110000"/>
              </a:lnSpc>
              <a:spcBef>
                <a:spcPts val="1205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TDE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performs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real-time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I/O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encryption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 </a:t>
            </a:r>
            <a:r>
              <a:rPr sz="1600" spc="-4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decryption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of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the data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log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files.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Service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OR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User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managed</a:t>
            </a: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keys.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Application changes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kept to</a:t>
            </a:r>
            <a:r>
              <a:rPr sz="1600" spc="-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minimum.</a:t>
            </a:r>
            <a:endParaRPr sz="1600">
              <a:latin typeface="Segoe UI"/>
              <a:cs typeface="Segoe UI"/>
            </a:endParaRPr>
          </a:p>
          <a:p>
            <a:pPr marL="12700" marR="454659">
              <a:lnSpc>
                <a:spcPct val="110000"/>
              </a:lnSpc>
              <a:spcBef>
                <a:spcPts val="1200"/>
              </a:spcBef>
            </a:pP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Transparent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encryption/decryption</a:t>
            </a:r>
            <a:r>
              <a:rPr sz="1600" spc="4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Segoe UI"/>
                <a:cs typeface="Segoe UI"/>
              </a:rPr>
              <a:t>of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data </a:t>
            </a:r>
            <a:r>
              <a:rPr sz="1600" spc="-4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in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 TDE-enabled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000000"/>
                </a:solidFill>
                <a:latin typeface="Segoe UI"/>
                <a:cs typeface="Segoe UI"/>
              </a:rPr>
              <a:t>driver.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Compliant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with many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 laws,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regulations,</a:t>
            </a:r>
            <a:r>
              <a:rPr sz="1600" spc="1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and 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guidelines</a:t>
            </a:r>
            <a:r>
              <a:rPr sz="160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established</a:t>
            </a:r>
            <a:r>
              <a:rPr sz="160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across</a:t>
            </a:r>
            <a:r>
              <a:rPr sz="1600" spc="2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various</a:t>
            </a:r>
            <a:r>
              <a:rPr sz="1600" spc="-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000000"/>
                </a:solidFill>
                <a:latin typeface="Segoe UI"/>
                <a:cs typeface="Segoe UI"/>
              </a:rPr>
              <a:t>industries.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35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9075" y="1887727"/>
            <a:ext cx="6817995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6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4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master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MASTER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KEY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400" spc="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2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'&lt;UseStrongPasswordHere&gt;'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10223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CERTIFICATE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MyServerCert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SUBJECT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'My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DEK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Certificate'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532130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USE</a:t>
            </a:r>
            <a:r>
              <a:rPr sz="14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MyDatabase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384492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KEY </a:t>
            </a:r>
            <a:r>
              <a:rPr sz="1400" spc="-7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WITH ALGORITHM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AES_128</a:t>
            </a:r>
            <a:endParaRPr sz="1400">
              <a:latin typeface="Consolas"/>
              <a:cs typeface="Consolas"/>
            </a:endParaRPr>
          </a:p>
          <a:p>
            <a:pPr marL="12700" marR="22682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ENCRYPTION</a:t>
            </a:r>
            <a:r>
              <a:rPr sz="1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BY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CERTIFICATE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latin typeface="Consolas"/>
                <a:cs typeface="Consolas"/>
              </a:rPr>
              <a:t>MyServerCert</a:t>
            </a:r>
            <a:r>
              <a:rPr sz="1400" spc="5" dirty="0">
                <a:solidFill>
                  <a:srgbClr val="808080"/>
                </a:solidFill>
                <a:latin typeface="Consolas"/>
                <a:cs typeface="Consolas"/>
              </a:rPr>
              <a:t>; </a:t>
            </a:r>
            <a:r>
              <a:rPr sz="1400" spc="-75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  <a:p>
            <a:pPr marL="12700" marR="433768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MyDatabase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SET ENCRYPTION</a:t>
            </a:r>
            <a:r>
              <a:rPr sz="1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9075" y="4876927"/>
            <a:ext cx="22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GO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93706" y="3912223"/>
            <a:ext cx="2240280" cy="1391920"/>
            <a:chOff x="9593706" y="3912223"/>
            <a:chExt cx="2240280" cy="1391920"/>
          </a:xfrm>
        </p:grpSpPr>
        <p:sp>
          <p:nvSpPr>
            <p:cNvPr id="7" name="object 7"/>
            <p:cNvSpPr/>
            <p:nvPr/>
          </p:nvSpPr>
          <p:spPr>
            <a:xfrm>
              <a:off x="10712957" y="4578857"/>
              <a:ext cx="155575" cy="250190"/>
            </a:xfrm>
            <a:custGeom>
              <a:avLst/>
              <a:gdLst/>
              <a:ahLst/>
              <a:cxnLst/>
              <a:rect l="l" t="t" r="r" b="b"/>
              <a:pathLst>
                <a:path w="155575" h="250189">
                  <a:moveTo>
                    <a:pt x="0" y="249936"/>
                  </a:moveTo>
                  <a:lnTo>
                    <a:pt x="0" y="237490"/>
                  </a:lnTo>
                  <a:lnTo>
                    <a:pt x="0" y="78867"/>
                  </a:lnTo>
                  <a:lnTo>
                    <a:pt x="5972" y="48220"/>
                  </a:lnTo>
                  <a:lnTo>
                    <a:pt x="22351" y="23145"/>
                  </a:lnTo>
                  <a:lnTo>
                    <a:pt x="46827" y="6215"/>
                  </a:lnTo>
                  <a:lnTo>
                    <a:pt x="77089" y="0"/>
                  </a:lnTo>
                  <a:lnTo>
                    <a:pt x="107495" y="6215"/>
                  </a:lnTo>
                  <a:lnTo>
                    <a:pt x="132413" y="23145"/>
                  </a:lnTo>
                  <a:lnTo>
                    <a:pt x="149258" y="48220"/>
                  </a:lnTo>
                  <a:lnTo>
                    <a:pt x="155448" y="78867"/>
                  </a:lnTo>
                  <a:lnTo>
                    <a:pt x="155448" y="228219"/>
                  </a:lnTo>
                  <a:lnTo>
                    <a:pt x="155448" y="249936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1" y="4712207"/>
              <a:ext cx="249935" cy="2362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11789" y="4289297"/>
              <a:ext cx="556260" cy="731520"/>
            </a:xfrm>
            <a:custGeom>
              <a:avLst/>
              <a:gdLst/>
              <a:ahLst/>
              <a:cxnLst/>
              <a:rect l="l" t="t" r="r" b="b"/>
              <a:pathLst>
                <a:path w="556259" h="731520">
                  <a:moveTo>
                    <a:pt x="556259" y="109981"/>
                  </a:moveTo>
                  <a:lnTo>
                    <a:pt x="527979" y="158308"/>
                  </a:lnTo>
                  <a:lnTo>
                    <a:pt x="495137" y="178705"/>
                  </a:lnTo>
                  <a:lnTo>
                    <a:pt x="452059" y="195714"/>
                  </a:lnTo>
                  <a:lnTo>
                    <a:pt x="400416" y="208677"/>
                  </a:lnTo>
                  <a:lnTo>
                    <a:pt x="341882" y="216937"/>
                  </a:lnTo>
                  <a:lnTo>
                    <a:pt x="278129" y="219837"/>
                  </a:lnTo>
                  <a:lnTo>
                    <a:pt x="214337" y="216937"/>
                  </a:lnTo>
                  <a:lnTo>
                    <a:pt x="155787" y="208677"/>
                  </a:lnTo>
                  <a:lnTo>
                    <a:pt x="104147" y="195714"/>
                  </a:lnTo>
                  <a:lnTo>
                    <a:pt x="61082" y="178705"/>
                  </a:lnTo>
                  <a:lnTo>
                    <a:pt x="28258" y="158308"/>
                  </a:lnTo>
                  <a:lnTo>
                    <a:pt x="0" y="109981"/>
                  </a:lnTo>
                  <a:lnTo>
                    <a:pt x="7342" y="84775"/>
                  </a:lnTo>
                  <a:lnTo>
                    <a:pt x="61082" y="41208"/>
                  </a:lnTo>
                  <a:lnTo>
                    <a:pt x="104147" y="24172"/>
                  </a:lnTo>
                  <a:lnTo>
                    <a:pt x="155787" y="11184"/>
                  </a:lnTo>
                  <a:lnTo>
                    <a:pt x="214337" y="2906"/>
                  </a:lnTo>
                  <a:lnTo>
                    <a:pt x="278129" y="0"/>
                  </a:lnTo>
                  <a:lnTo>
                    <a:pt x="341882" y="2906"/>
                  </a:lnTo>
                  <a:lnTo>
                    <a:pt x="400416" y="11184"/>
                  </a:lnTo>
                  <a:lnTo>
                    <a:pt x="452059" y="24172"/>
                  </a:lnTo>
                  <a:lnTo>
                    <a:pt x="495137" y="41208"/>
                  </a:lnTo>
                  <a:lnTo>
                    <a:pt x="527979" y="61630"/>
                  </a:lnTo>
                  <a:lnTo>
                    <a:pt x="556259" y="109981"/>
                  </a:lnTo>
                  <a:close/>
                </a:path>
                <a:path w="556259" h="731520">
                  <a:moveTo>
                    <a:pt x="556259" y="109981"/>
                  </a:moveTo>
                  <a:lnTo>
                    <a:pt x="556259" y="621538"/>
                  </a:lnTo>
                  <a:lnTo>
                    <a:pt x="548911" y="646744"/>
                  </a:lnTo>
                  <a:lnTo>
                    <a:pt x="495137" y="690311"/>
                  </a:lnTo>
                  <a:lnTo>
                    <a:pt x="452059" y="707347"/>
                  </a:lnTo>
                  <a:lnTo>
                    <a:pt x="400416" y="720335"/>
                  </a:lnTo>
                  <a:lnTo>
                    <a:pt x="341882" y="728613"/>
                  </a:lnTo>
                  <a:lnTo>
                    <a:pt x="278129" y="731519"/>
                  </a:lnTo>
                  <a:lnTo>
                    <a:pt x="214337" y="728613"/>
                  </a:lnTo>
                  <a:lnTo>
                    <a:pt x="155787" y="720335"/>
                  </a:lnTo>
                  <a:lnTo>
                    <a:pt x="104147" y="707347"/>
                  </a:lnTo>
                  <a:lnTo>
                    <a:pt x="61082" y="690311"/>
                  </a:lnTo>
                  <a:lnTo>
                    <a:pt x="28258" y="669889"/>
                  </a:lnTo>
                  <a:lnTo>
                    <a:pt x="0" y="621538"/>
                  </a:lnTo>
                  <a:lnTo>
                    <a:pt x="0" y="109981"/>
                  </a:lnTo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03612" y="3922129"/>
              <a:ext cx="2220595" cy="1371600"/>
            </a:xfrm>
            <a:custGeom>
              <a:avLst/>
              <a:gdLst/>
              <a:ahLst/>
              <a:cxnLst/>
              <a:rect l="l" t="t" r="r" b="b"/>
              <a:pathLst>
                <a:path w="2220595" h="1371600">
                  <a:moveTo>
                    <a:pt x="1330197" y="6995"/>
                  </a:moveTo>
                  <a:lnTo>
                    <a:pt x="1377152" y="15900"/>
                  </a:lnTo>
                  <a:lnTo>
                    <a:pt x="1423053" y="28005"/>
                  </a:lnTo>
                  <a:lnTo>
                    <a:pt x="1467760" y="43163"/>
                  </a:lnTo>
                  <a:lnTo>
                    <a:pt x="1511133" y="61229"/>
                  </a:lnTo>
                  <a:lnTo>
                    <a:pt x="1553031" y="82056"/>
                  </a:lnTo>
                  <a:lnTo>
                    <a:pt x="1593313" y="105500"/>
                  </a:lnTo>
                  <a:lnTo>
                    <a:pt x="1631841" y="131414"/>
                  </a:lnTo>
                  <a:lnTo>
                    <a:pt x="1668472" y="159652"/>
                  </a:lnTo>
                  <a:lnTo>
                    <a:pt x="1703066" y="190068"/>
                  </a:lnTo>
                  <a:lnTo>
                    <a:pt x="1735484" y="222517"/>
                  </a:lnTo>
                  <a:lnTo>
                    <a:pt x="1765585" y="256852"/>
                  </a:lnTo>
                  <a:lnTo>
                    <a:pt x="1793228" y="292927"/>
                  </a:lnTo>
                  <a:lnTo>
                    <a:pt x="1818274" y="330597"/>
                  </a:lnTo>
                  <a:lnTo>
                    <a:pt x="1840580" y="369716"/>
                  </a:lnTo>
                  <a:lnTo>
                    <a:pt x="1860008" y="410137"/>
                  </a:lnTo>
                  <a:lnTo>
                    <a:pt x="1876417" y="451716"/>
                  </a:lnTo>
                  <a:lnTo>
                    <a:pt x="1889666" y="494305"/>
                  </a:lnTo>
                  <a:lnTo>
                    <a:pt x="1899615" y="537759"/>
                  </a:lnTo>
                  <a:lnTo>
                    <a:pt x="1906124" y="581932"/>
                  </a:lnTo>
                  <a:lnTo>
                    <a:pt x="1909051" y="626678"/>
                  </a:lnTo>
                  <a:lnTo>
                    <a:pt x="1908258" y="671852"/>
                  </a:lnTo>
                  <a:lnTo>
                    <a:pt x="1903602" y="717306"/>
                  </a:lnTo>
                  <a:lnTo>
                    <a:pt x="1967445" y="730427"/>
                  </a:lnTo>
                  <a:lnTo>
                    <a:pt x="2022659" y="750257"/>
                  </a:lnTo>
                  <a:lnTo>
                    <a:pt x="2069783" y="775659"/>
                  </a:lnTo>
                  <a:lnTo>
                    <a:pt x="2109358" y="805498"/>
                  </a:lnTo>
                  <a:lnTo>
                    <a:pt x="2141923" y="838635"/>
                  </a:lnTo>
                  <a:lnTo>
                    <a:pt x="2168018" y="873934"/>
                  </a:lnTo>
                  <a:lnTo>
                    <a:pt x="2188183" y="910258"/>
                  </a:lnTo>
                  <a:lnTo>
                    <a:pt x="2202958" y="946470"/>
                  </a:lnTo>
                  <a:lnTo>
                    <a:pt x="2218497" y="1014008"/>
                  </a:lnTo>
                  <a:lnTo>
                    <a:pt x="2220340" y="1043061"/>
                  </a:lnTo>
                  <a:lnTo>
                    <a:pt x="2217702" y="1079988"/>
                  </a:lnTo>
                  <a:lnTo>
                    <a:pt x="2209467" y="1119159"/>
                  </a:lnTo>
                  <a:lnTo>
                    <a:pt x="2195675" y="1159355"/>
                  </a:lnTo>
                  <a:lnTo>
                    <a:pt x="2176364" y="1199357"/>
                  </a:lnTo>
                  <a:lnTo>
                    <a:pt x="2151576" y="1237944"/>
                  </a:lnTo>
                  <a:lnTo>
                    <a:pt x="2121349" y="1273898"/>
                  </a:lnTo>
                  <a:lnTo>
                    <a:pt x="2085722" y="1305998"/>
                  </a:lnTo>
                  <a:lnTo>
                    <a:pt x="2044736" y="1333027"/>
                  </a:lnTo>
                  <a:lnTo>
                    <a:pt x="1998429" y="1353763"/>
                  </a:lnTo>
                  <a:lnTo>
                    <a:pt x="1946842" y="1366989"/>
                  </a:lnTo>
                  <a:lnTo>
                    <a:pt x="1890013" y="1371483"/>
                  </a:lnTo>
                  <a:lnTo>
                    <a:pt x="481456" y="1371483"/>
                  </a:lnTo>
                  <a:lnTo>
                    <a:pt x="428874" y="1368333"/>
                  </a:lnTo>
                  <a:lnTo>
                    <a:pt x="378701" y="1359766"/>
                  </a:lnTo>
                  <a:lnTo>
                    <a:pt x="331064" y="1346177"/>
                  </a:lnTo>
                  <a:lnTo>
                    <a:pt x="286089" y="1327962"/>
                  </a:lnTo>
                  <a:lnTo>
                    <a:pt x="243902" y="1305518"/>
                  </a:lnTo>
                  <a:lnTo>
                    <a:pt x="204629" y="1279240"/>
                  </a:lnTo>
                  <a:lnTo>
                    <a:pt x="168398" y="1249524"/>
                  </a:lnTo>
                  <a:lnTo>
                    <a:pt x="135334" y="1216766"/>
                  </a:lnTo>
                  <a:lnTo>
                    <a:pt x="105563" y="1181361"/>
                  </a:lnTo>
                  <a:lnTo>
                    <a:pt x="79213" y="1143707"/>
                  </a:lnTo>
                  <a:lnTo>
                    <a:pt x="56408" y="1104198"/>
                  </a:lnTo>
                  <a:lnTo>
                    <a:pt x="37276" y="1063231"/>
                  </a:lnTo>
                  <a:lnTo>
                    <a:pt x="21943" y="1021200"/>
                  </a:lnTo>
                  <a:lnTo>
                    <a:pt x="10535" y="978504"/>
                  </a:lnTo>
                  <a:lnTo>
                    <a:pt x="3178" y="935536"/>
                  </a:lnTo>
                  <a:lnTo>
                    <a:pt x="0" y="892693"/>
                  </a:lnTo>
                  <a:lnTo>
                    <a:pt x="724" y="859399"/>
                  </a:lnTo>
                  <a:lnTo>
                    <a:pt x="11237" y="789184"/>
                  </a:lnTo>
                  <a:lnTo>
                    <a:pt x="33665" y="716761"/>
                  </a:lnTo>
                  <a:lnTo>
                    <a:pt x="49283" y="680706"/>
                  </a:lnTo>
                  <a:lnTo>
                    <a:pt x="67803" y="645279"/>
                  </a:lnTo>
                  <a:lnTo>
                    <a:pt x="89201" y="610874"/>
                  </a:lnTo>
                  <a:lnTo>
                    <a:pt x="113450" y="577885"/>
                  </a:lnTo>
                  <a:lnTo>
                    <a:pt x="140525" y="546706"/>
                  </a:lnTo>
                  <a:lnTo>
                    <a:pt x="170400" y="517730"/>
                  </a:lnTo>
                  <a:lnTo>
                    <a:pt x="203051" y="491351"/>
                  </a:lnTo>
                  <a:lnTo>
                    <a:pt x="238452" y="467963"/>
                  </a:lnTo>
                  <a:lnTo>
                    <a:pt x="276577" y="447958"/>
                  </a:lnTo>
                  <a:lnTo>
                    <a:pt x="317401" y="431731"/>
                  </a:lnTo>
                  <a:lnTo>
                    <a:pt x="360899" y="419676"/>
                  </a:lnTo>
                  <a:lnTo>
                    <a:pt x="407045" y="412186"/>
                  </a:lnTo>
                  <a:lnTo>
                    <a:pt x="455813" y="409654"/>
                  </a:lnTo>
                  <a:lnTo>
                    <a:pt x="507179" y="412475"/>
                  </a:lnTo>
                  <a:lnTo>
                    <a:pt x="561117" y="421041"/>
                  </a:lnTo>
                  <a:lnTo>
                    <a:pt x="617601" y="435747"/>
                  </a:lnTo>
                  <a:lnTo>
                    <a:pt x="630420" y="397081"/>
                  </a:lnTo>
                  <a:lnTo>
                    <a:pt x="647054" y="358847"/>
                  </a:lnTo>
                  <a:lnTo>
                    <a:pt x="667313" y="321284"/>
                  </a:lnTo>
                  <a:lnTo>
                    <a:pt x="691010" y="284632"/>
                  </a:lnTo>
                  <a:lnTo>
                    <a:pt x="717954" y="249129"/>
                  </a:lnTo>
                  <a:lnTo>
                    <a:pt x="747956" y="215017"/>
                  </a:lnTo>
                  <a:lnTo>
                    <a:pt x="780827" y="182533"/>
                  </a:lnTo>
                  <a:lnTo>
                    <a:pt x="816378" y="151918"/>
                  </a:lnTo>
                  <a:lnTo>
                    <a:pt x="854419" y="123412"/>
                  </a:lnTo>
                  <a:lnTo>
                    <a:pt x="894762" y="97253"/>
                  </a:lnTo>
                  <a:lnTo>
                    <a:pt x="937218" y="73682"/>
                  </a:lnTo>
                  <a:lnTo>
                    <a:pt x="981596" y="52937"/>
                  </a:lnTo>
                  <a:lnTo>
                    <a:pt x="1027708" y="35259"/>
                  </a:lnTo>
                  <a:lnTo>
                    <a:pt x="1075365" y="20886"/>
                  </a:lnTo>
                  <a:lnTo>
                    <a:pt x="1124377" y="10059"/>
                  </a:lnTo>
                  <a:lnTo>
                    <a:pt x="1174556" y="3017"/>
                  </a:lnTo>
                  <a:lnTo>
                    <a:pt x="1225712" y="0"/>
                  </a:lnTo>
                  <a:lnTo>
                    <a:pt x="1277655" y="1246"/>
                  </a:lnTo>
                  <a:lnTo>
                    <a:pt x="1330197" y="6995"/>
                  </a:lnTo>
                  <a:close/>
                </a:path>
              </a:pathLst>
            </a:custGeom>
            <a:ln w="1981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9707118" y="6067805"/>
            <a:ext cx="472440" cy="527685"/>
          </a:xfrm>
          <a:custGeom>
            <a:avLst/>
            <a:gdLst/>
            <a:ahLst/>
            <a:cxnLst/>
            <a:rect l="l" t="t" r="r" b="b"/>
            <a:pathLst>
              <a:path w="472440" h="527684">
                <a:moveTo>
                  <a:pt x="92201" y="145732"/>
                </a:moveTo>
                <a:lnTo>
                  <a:pt x="99636" y="99647"/>
                </a:lnTo>
                <a:lnTo>
                  <a:pt x="120341" y="59639"/>
                </a:lnTo>
                <a:lnTo>
                  <a:pt x="151921" y="28101"/>
                </a:lnTo>
                <a:lnTo>
                  <a:pt x="191981" y="7424"/>
                </a:lnTo>
                <a:lnTo>
                  <a:pt x="238125" y="0"/>
                </a:lnTo>
                <a:lnTo>
                  <a:pt x="284479" y="7424"/>
                </a:lnTo>
                <a:lnTo>
                  <a:pt x="325043" y="28101"/>
                </a:lnTo>
                <a:lnTo>
                  <a:pt x="357225" y="59639"/>
                </a:lnTo>
                <a:lnTo>
                  <a:pt x="378434" y="99647"/>
                </a:lnTo>
                <a:lnTo>
                  <a:pt x="386079" y="145732"/>
                </a:lnTo>
                <a:lnTo>
                  <a:pt x="378434" y="191811"/>
                </a:lnTo>
                <a:lnTo>
                  <a:pt x="357225" y="231815"/>
                </a:lnTo>
                <a:lnTo>
                  <a:pt x="325043" y="263351"/>
                </a:lnTo>
                <a:lnTo>
                  <a:pt x="284480" y="284028"/>
                </a:lnTo>
                <a:lnTo>
                  <a:pt x="238125" y="291452"/>
                </a:lnTo>
                <a:lnTo>
                  <a:pt x="191981" y="284028"/>
                </a:lnTo>
                <a:lnTo>
                  <a:pt x="151921" y="263351"/>
                </a:lnTo>
                <a:lnTo>
                  <a:pt x="120341" y="231815"/>
                </a:lnTo>
                <a:lnTo>
                  <a:pt x="99636" y="191811"/>
                </a:lnTo>
                <a:lnTo>
                  <a:pt x="92201" y="145732"/>
                </a:lnTo>
                <a:close/>
              </a:path>
              <a:path w="472440" h="527684">
                <a:moveTo>
                  <a:pt x="472439" y="527304"/>
                </a:moveTo>
                <a:lnTo>
                  <a:pt x="467644" y="479733"/>
                </a:lnTo>
                <a:lnTo>
                  <a:pt x="453890" y="435443"/>
                </a:lnTo>
                <a:lnTo>
                  <a:pt x="432122" y="395378"/>
                </a:lnTo>
                <a:lnTo>
                  <a:pt x="403288" y="360481"/>
                </a:lnTo>
                <a:lnTo>
                  <a:pt x="368334" y="331696"/>
                </a:lnTo>
                <a:lnTo>
                  <a:pt x="328207" y="309967"/>
                </a:lnTo>
                <a:lnTo>
                  <a:pt x="283853" y="296238"/>
                </a:lnTo>
                <a:lnTo>
                  <a:pt x="236220" y="291452"/>
                </a:lnTo>
                <a:lnTo>
                  <a:pt x="188586" y="296238"/>
                </a:lnTo>
                <a:lnTo>
                  <a:pt x="144232" y="309967"/>
                </a:lnTo>
                <a:lnTo>
                  <a:pt x="104105" y="331696"/>
                </a:lnTo>
                <a:lnTo>
                  <a:pt x="69151" y="360481"/>
                </a:lnTo>
                <a:lnTo>
                  <a:pt x="40317" y="395378"/>
                </a:lnTo>
                <a:lnTo>
                  <a:pt x="18549" y="435443"/>
                </a:lnTo>
                <a:lnTo>
                  <a:pt x="4795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54461" y="6067805"/>
            <a:ext cx="472440" cy="527685"/>
          </a:xfrm>
          <a:custGeom>
            <a:avLst/>
            <a:gdLst/>
            <a:ahLst/>
            <a:cxnLst/>
            <a:rect l="l" t="t" r="r" b="b"/>
            <a:pathLst>
              <a:path w="472440" h="527684">
                <a:moveTo>
                  <a:pt x="92202" y="145732"/>
                </a:moveTo>
                <a:lnTo>
                  <a:pt x="99636" y="99647"/>
                </a:lnTo>
                <a:lnTo>
                  <a:pt x="120341" y="59639"/>
                </a:lnTo>
                <a:lnTo>
                  <a:pt x="151921" y="28101"/>
                </a:lnTo>
                <a:lnTo>
                  <a:pt x="191981" y="7424"/>
                </a:lnTo>
                <a:lnTo>
                  <a:pt x="238125" y="0"/>
                </a:lnTo>
                <a:lnTo>
                  <a:pt x="284479" y="7424"/>
                </a:lnTo>
                <a:lnTo>
                  <a:pt x="325043" y="28101"/>
                </a:lnTo>
                <a:lnTo>
                  <a:pt x="357225" y="59639"/>
                </a:lnTo>
                <a:lnTo>
                  <a:pt x="378434" y="99647"/>
                </a:lnTo>
                <a:lnTo>
                  <a:pt x="386080" y="145732"/>
                </a:lnTo>
                <a:lnTo>
                  <a:pt x="378434" y="191811"/>
                </a:lnTo>
                <a:lnTo>
                  <a:pt x="357225" y="231815"/>
                </a:lnTo>
                <a:lnTo>
                  <a:pt x="325043" y="263351"/>
                </a:lnTo>
                <a:lnTo>
                  <a:pt x="284479" y="284028"/>
                </a:lnTo>
                <a:lnTo>
                  <a:pt x="238125" y="291452"/>
                </a:lnTo>
                <a:lnTo>
                  <a:pt x="191981" y="284028"/>
                </a:lnTo>
                <a:lnTo>
                  <a:pt x="151921" y="263351"/>
                </a:lnTo>
                <a:lnTo>
                  <a:pt x="120341" y="231815"/>
                </a:lnTo>
                <a:lnTo>
                  <a:pt x="99636" y="191811"/>
                </a:lnTo>
                <a:lnTo>
                  <a:pt x="92202" y="145732"/>
                </a:lnTo>
                <a:close/>
              </a:path>
              <a:path w="472440" h="527684">
                <a:moveTo>
                  <a:pt x="472440" y="527304"/>
                </a:moveTo>
                <a:lnTo>
                  <a:pt x="467644" y="479733"/>
                </a:lnTo>
                <a:lnTo>
                  <a:pt x="453890" y="435443"/>
                </a:lnTo>
                <a:lnTo>
                  <a:pt x="432122" y="395378"/>
                </a:lnTo>
                <a:lnTo>
                  <a:pt x="403288" y="360481"/>
                </a:lnTo>
                <a:lnTo>
                  <a:pt x="368334" y="331696"/>
                </a:lnTo>
                <a:lnTo>
                  <a:pt x="328207" y="309967"/>
                </a:lnTo>
                <a:lnTo>
                  <a:pt x="283853" y="296238"/>
                </a:lnTo>
                <a:lnTo>
                  <a:pt x="236220" y="291452"/>
                </a:lnTo>
                <a:lnTo>
                  <a:pt x="188586" y="296238"/>
                </a:lnTo>
                <a:lnTo>
                  <a:pt x="144232" y="309967"/>
                </a:lnTo>
                <a:lnTo>
                  <a:pt x="104105" y="331696"/>
                </a:lnTo>
                <a:lnTo>
                  <a:pt x="69151" y="360481"/>
                </a:lnTo>
                <a:lnTo>
                  <a:pt x="40317" y="395378"/>
                </a:lnTo>
                <a:lnTo>
                  <a:pt x="18549" y="435443"/>
                </a:lnTo>
                <a:lnTo>
                  <a:pt x="4795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01806" y="6067805"/>
            <a:ext cx="471170" cy="527685"/>
          </a:xfrm>
          <a:custGeom>
            <a:avLst/>
            <a:gdLst/>
            <a:ahLst/>
            <a:cxnLst/>
            <a:rect l="l" t="t" r="r" b="b"/>
            <a:pathLst>
              <a:path w="471170" h="527684">
                <a:moveTo>
                  <a:pt x="91948" y="145732"/>
                </a:moveTo>
                <a:lnTo>
                  <a:pt x="99353" y="99647"/>
                </a:lnTo>
                <a:lnTo>
                  <a:pt x="119981" y="59639"/>
                </a:lnTo>
                <a:lnTo>
                  <a:pt x="151448" y="28101"/>
                </a:lnTo>
                <a:lnTo>
                  <a:pt x="191369" y="7424"/>
                </a:lnTo>
                <a:lnTo>
                  <a:pt x="237363" y="0"/>
                </a:lnTo>
                <a:lnTo>
                  <a:pt x="283567" y="7424"/>
                </a:lnTo>
                <a:lnTo>
                  <a:pt x="323993" y="28101"/>
                </a:lnTo>
                <a:lnTo>
                  <a:pt x="356061" y="59639"/>
                </a:lnTo>
                <a:lnTo>
                  <a:pt x="377193" y="99647"/>
                </a:lnTo>
                <a:lnTo>
                  <a:pt x="384810" y="145732"/>
                </a:lnTo>
                <a:lnTo>
                  <a:pt x="377193" y="191811"/>
                </a:lnTo>
                <a:lnTo>
                  <a:pt x="356061" y="231815"/>
                </a:lnTo>
                <a:lnTo>
                  <a:pt x="323993" y="263351"/>
                </a:lnTo>
                <a:lnTo>
                  <a:pt x="283567" y="284028"/>
                </a:lnTo>
                <a:lnTo>
                  <a:pt x="237363" y="291452"/>
                </a:lnTo>
                <a:lnTo>
                  <a:pt x="191369" y="284028"/>
                </a:lnTo>
                <a:lnTo>
                  <a:pt x="151448" y="263351"/>
                </a:lnTo>
                <a:lnTo>
                  <a:pt x="119981" y="231815"/>
                </a:lnTo>
                <a:lnTo>
                  <a:pt x="99353" y="191811"/>
                </a:lnTo>
                <a:lnTo>
                  <a:pt x="91948" y="145732"/>
                </a:lnTo>
                <a:close/>
              </a:path>
              <a:path w="471170" h="527684">
                <a:moveTo>
                  <a:pt x="470916" y="527304"/>
                </a:moveTo>
                <a:lnTo>
                  <a:pt x="466137" y="479733"/>
                </a:lnTo>
                <a:lnTo>
                  <a:pt x="452431" y="435443"/>
                </a:lnTo>
                <a:lnTo>
                  <a:pt x="430739" y="395378"/>
                </a:lnTo>
                <a:lnTo>
                  <a:pt x="402002" y="360481"/>
                </a:lnTo>
                <a:lnTo>
                  <a:pt x="367164" y="331696"/>
                </a:lnTo>
                <a:lnTo>
                  <a:pt x="327165" y="309967"/>
                </a:lnTo>
                <a:lnTo>
                  <a:pt x="282949" y="296238"/>
                </a:lnTo>
                <a:lnTo>
                  <a:pt x="235458" y="291452"/>
                </a:lnTo>
                <a:lnTo>
                  <a:pt x="187966" y="296238"/>
                </a:lnTo>
                <a:lnTo>
                  <a:pt x="143750" y="309967"/>
                </a:lnTo>
                <a:lnTo>
                  <a:pt x="103751" y="331696"/>
                </a:lnTo>
                <a:lnTo>
                  <a:pt x="68913" y="360481"/>
                </a:lnTo>
                <a:lnTo>
                  <a:pt x="40176" y="395378"/>
                </a:lnTo>
                <a:lnTo>
                  <a:pt x="18484" y="435443"/>
                </a:lnTo>
                <a:lnTo>
                  <a:pt x="4778" y="479733"/>
                </a:lnTo>
                <a:lnTo>
                  <a:pt x="0" y="527304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940543" y="5013959"/>
          <a:ext cx="1730375" cy="107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B3B41"/>
                      </a:solidFill>
                      <a:prstDash val="solid"/>
                    </a:lnR>
                    <a:lnB w="12700">
                      <a:solidFill>
                        <a:srgbClr val="3B3B4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B3B41"/>
                      </a:solidFill>
                      <a:prstDash val="solid"/>
                    </a:lnL>
                    <a:lnB w="12700">
                      <a:solidFill>
                        <a:srgbClr val="3B3B4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B3B41"/>
                      </a:solidFill>
                      <a:prstDash val="solid"/>
                    </a:lnL>
                    <a:lnR w="19050">
                      <a:solidFill>
                        <a:srgbClr val="3B3B41"/>
                      </a:solidFill>
                      <a:prstDash val="solid"/>
                    </a:lnR>
                    <a:lnT w="12700">
                      <a:solidFill>
                        <a:srgbClr val="3B3B4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B3B41"/>
                      </a:solidFill>
                      <a:prstDash val="solid"/>
                    </a:lnL>
                    <a:lnR w="28575">
                      <a:solidFill>
                        <a:srgbClr val="3B3B41"/>
                      </a:solidFill>
                      <a:prstDash val="solid"/>
                    </a:lnR>
                    <a:lnT w="12700">
                      <a:solidFill>
                        <a:srgbClr val="3B3B4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6" name="object 1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49" y="89281"/>
              <a:ext cx="424988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1106551"/>
            <a:ext cx="3802379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Key</a:t>
            </a:r>
            <a:r>
              <a:rPr sz="1800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Vault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Benefits with</a:t>
            </a:r>
            <a:r>
              <a:rPr sz="18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User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Managed</a:t>
            </a:r>
            <a:r>
              <a:rPr sz="18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Keys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Assume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more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who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has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 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when.</a:t>
            </a:r>
            <a:endParaRPr sz="1600">
              <a:latin typeface="Segoe UI"/>
              <a:cs typeface="Segoe UI"/>
            </a:endParaRPr>
          </a:p>
          <a:p>
            <a:pPr marL="12700" marR="57785">
              <a:lnSpc>
                <a:spcPct val="1102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Highly </a:t>
            </a:r>
            <a:r>
              <a:rPr sz="1600" spc="-5" dirty="0">
                <a:latin typeface="Segoe UI"/>
                <a:cs typeface="Segoe UI"/>
              </a:rPr>
              <a:t>available and scalable </a:t>
            </a:r>
            <a:r>
              <a:rPr sz="1600" spc="-10" dirty="0">
                <a:latin typeface="Segoe UI"/>
                <a:cs typeface="Segoe UI"/>
              </a:rPr>
              <a:t>cloud-based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store.</a:t>
            </a:r>
            <a:endParaRPr sz="1600">
              <a:latin typeface="Segoe UI"/>
              <a:cs typeface="Segoe UI"/>
            </a:endParaRPr>
          </a:p>
          <a:p>
            <a:pPr marL="12700" marR="12700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Central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allows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key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5" dirty="0">
                <a:latin typeface="Segoe UI"/>
                <a:cs typeface="Segoe UI"/>
              </a:rPr>
              <a:t>Configurable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0" dirty="0">
                <a:latin typeface="Segoe UI"/>
                <a:cs typeface="Segoe UI"/>
              </a:rPr>
              <a:t> Azure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Portal,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PowerShell,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REST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135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nc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4139" y="4472813"/>
            <a:ext cx="1530350" cy="672465"/>
            <a:chOff x="5684139" y="4472813"/>
            <a:chExt cx="1530350" cy="672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5790" y="4472813"/>
              <a:ext cx="1528699" cy="1233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139" y="4609973"/>
              <a:ext cx="1285113" cy="1055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4934" y="4747133"/>
              <a:ext cx="1374774" cy="123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140" y="4885436"/>
              <a:ext cx="1103757" cy="1215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4934" y="5021453"/>
              <a:ext cx="1237614" cy="12331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311140" y="4457700"/>
            <a:ext cx="228600" cy="228600"/>
            <a:chOff x="5311140" y="4457700"/>
            <a:chExt cx="228600" cy="2286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1140" y="4457700"/>
              <a:ext cx="228600" cy="22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7500" y="4501261"/>
              <a:ext cx="46354" cy="12763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27085" y="4472813"/>
            <a:ext cx="1575435" cy="535305"/>
            <a:chOff x="7927085" y="4472813"/>
            <a:chExt cx="1575435" cy="53530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8355" y="4472813"/>
              <a:ext cx="1573784" cy="951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7085" y="4609973"/>
              <a:ext cx="1564132" cy="2604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7372" y="4884293"/>
              <a:ext cx="509524" cy="12331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554468" y="4457700"/>
            <a:ext cx="228600" cy="228600"/>
            <a:chOff x="7554468" y="4457700"/>
            <a:chExt cx="228600" cy="2286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4468" y="445770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7874" y="4501896"/>
              <a:ext cx="78358" cy="1270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167111" y="4472813"/>
            <a:ext cx="1597660" cy="672465"/>
            <a:chOff x="10167111" y="4472813"/>
            <a:chExt cx="1597660" cy="67246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8508" y="4472813"/>
              <a:ext cx="1478661" cy="1233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7111" y="4609973"/>
              <a:ext cx="1597152" cy="3694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71937" y="5021453"/>
              <a:ext cx="1453514" cy="12331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794747" y="4457700"/>
            <a:ext cx="228600" cy="228600"/>
            <a:chOff x="9794747" y="4457700"/>
            <a:chExt cx="228600" cy="22860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4747" y="44577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70312" y="4501896"/>
              <a:ext cx="75437" cy="12903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305044" y="2567939"/>
            <a:ext cx="421005" cy="542925"/>
            <a:chOff x="5305044" y="2567939"/>
            <a:chExt cx="421005" cy="542925"/>
          </a:xfrm>
        </p:grpSpPr>
        <p:sp>
          <p:nvSpPr>
            <p:cNvPr id="28" name="object 28"/>
            <p:cNvSpPr/>
            <p:nvPr/>
          </p:nvSpPr>
          <p:spPr>
            <a:xfrm>
              <a:off x="5311140" y="2574035"/>
              <a:ext cx="408940" cy="530860"/>
            </a:xfrm>
            <a:custGeom>
              <a:avLst/>
              <a:gdLst/>
              <a:ahLst/>
              <a:cxnLst/>
              <a:rect l="l" t="t" r="r" b="b"/>
              <a:pathLst>
                <a:path w="408939" h="530860">
                  <a:moveTo>
                    <a:pt x="42290" y="162687"/>
                  </a:moveTo>
                  <a:lnTo>
                    <a:pt x="48035" y="119679"/>
                  </a:lnTo>
                  <a:lnTo>
                    <a:pt x="64290" y="80884"/>
                  </a:lnTo>
                  <a:lnTo>
                    <a:pt x="89582" y="47910"/>
                  </a:lnTo>
                  <a:lnTo>
                    <a:pt x="122442" y="22366"/>
                  </a:lnTo>
                  <a:lnTo>
                    <a:pt x="161397" y="5859"/>
                  </a:lnTo>
                  <a:lnTo>
                    <a:pt x="204977" y="0"/>
                  </a:lnTo>
                  <a:lnTo>
                    <a:pt x="248038" y="5859"/>
                  </a:lnTo>
                  <a:lnTo>
                    <a:pt x="286869" y="22366"/>
                  </a:lnTo>
                  <a:lnTo>
                    <a:pt x="319865" y="47910"/>
                  </a:lnTo>
                  <a:lnTo>
                    <a:pt x="345421" y="80884"/>
                  </a:lnTo>
                  <a:lnTo>
                    <a:pt x="361931" y="119679"/>
                  </a:lnTo>
                  <a:lnTo>
                    <a:pt x="367792" y="162687"/>
                  </a:lnTo>
                  <a:lnTo>
                    <a:pt x="361931" y="206267"/>
                  </a:lnTo>
                  <a:lnTo>
                    <a:pt x="345421" y="245222"/>
                  </a:lnTo>
                  <a:lnTo>
                    <a:pt x="319865" y="278082"/>
                  </a:lnTo>
                  <a:lnTo>
                    <a:pt x="286869" y="303374"/>
                  </a:lnTo>
                  <a:lnTo>
                    <a:pt x="248038" y="319629"/>
                  </a:lnTo>
                  <a:lnTo>
                    <a:pt x="204977" y="325374"/>
                  </a:lnTo>
                  <a:lnTo>
                    <a:pt x="161397" y="319629"/>
                  </a:lnTo>
                  <a:lnTo>
                    <a:pt x="122442" y="303374"/>
                  </a:lnTo>
                  <a:lnTo>
                    <a:pt x="89582" y="278082"/>
                  </a:lnTo>
                  <a:lnTo>
                    <a:pt x="64290" y="245222"/>
                  </a:lnTo>
                  <a:lnTo>
                    <a:pt x="48035" y="206267"/>
                  </a:lnTo>
                  <a:lnTo>
                    <a:pt x="42290" y="162687"/>
                  </a:lnTo>
                  <a:close/>
                </a:path>
                <a:path w="408939" h="530860">
                  <a:moveTo>
                    <a:pt x="408432" y="530351"/>
                  </a:moveTo>
                  <a:lnTo>
                    <a:pt x="403073" y="483527"/>
                  </a:lnTo>
                  <a:lnTo>
                    <a:pt x="387802" y="440451"/>
                  </a:lnTo>
                  <a:lnTo>
                    <a:pt x="363825" y="402382"/>
                  </a:lnTo>
                  <a:lnTo>
                    <a:pt x="332347" y="370580"/>
                  </a:lnTo>
                  <a:lnTo>
                    <a:pt x="294576" y="346305"/>
                  </a:lnTo>
                  <a:lnTo>
                    <a:pt x="251717" y="330816"/>
                  </a:lnTo>
                  <a:lnTo>
                    <a:pt x="204977" y="325374"/>
                  </a:lnTo>
                  <a:lnTo>
                    <a:pt x="158153" y="330816"/>
                  </a:lnTo>
                  <a:lnTo>
                    <a:pt x="115077" y="346305"/>
                  </a:lnTo>
                  <a:lnTo>
                    <a:pt x="77008" y="370580"/>
                  </a:lnTo>
                  <a:lnTo>
                    <a:pt x="45206" y="402382"/>
                  </a:lnTo>
                  <a:lnTo>
                    <a:pt x="20931" y="440451"/>
                  </a:lnTo>
                  <a:lnTo>
                    <a:pt x="5442" y="483527"/>
                  </a:lnTo>
                  <a:lnTo>
                    <a:pt x="0" y="530351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0868" y="2913633"/>
              <a:ext cx="188976" cy="95123"/>
            </a:xfrm>
            <a:prstGeom prst="rect">
              <a:avLst/>
            </a:prstGeom>
          </p:spPr>
        </p:pic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937503" y="2455164"/>
          <a:ext cx="742315" cy="79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78D3"/>
                      </a:solidFill>
                      <a:prstDash val="solid"/>
                    </a:lnL>
                    <a:lnR w="9525">
                      <a:solidFill>
                        <a:srgbClr val="0078D3"/>
                      </a:solidFill>
                      <a:prstDash val="solid"/>
                    </a:lnR>
                    <a:lnT w="9525">
                      <a:solidFill>
                        <a:srgbClr val="0078D3"/>
                      </a:solidFill>
                      <a:prstDash val="solid"/>
                    </a:lnT>
                    <a:lnB w="9525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45910" y="2521204"/>
            <a:ext cx="322199" cy="9512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8083" y="2796539"/>
            <a:ext cx="616331" cy="9512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77330" y="3076829"/>
            <a:ext cx="457073" cy="9004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775704" y="2424683"/>
            <a:ext cx="2246630" cy="852169"/>
            <a:chOff x="6775704" y="2424683"/>
            <a:chExt cx="2246630" cy="852169"/>
          </a:xfrm>
        </p:grpSpPr>
        <p:sp>
          <p:nvSpPr>
            <p:cNvPr id="35" name="object 35"/>
            <p:cNvSpPr/>
            <p:nvPr/>
          </p:nvSpPr>
          <p:spPr>
            <a:xfrm>
              <a:off x="6775704" y="2834639"/>
              <a:ext cx="1050925" cy="76200"/>
            </a:xfrm>
            <a:custGeom>
              <a:avLst/>
              <a:gdLst/>
              <a:ahLst/>
              <a:cxnLst/>
              <a:rect l="l" t="t" r="r" b="b"/>
              <a:pathLst>
                <a:path w="1050925" h="76200">
                  <a:moveTo>
                    <a:pt x="974598" y="0"/>
                  </a:moveTo>
                  <a:lnTo>
                    <a:pt x="974598" y="76200"/>
                  </a:lnTo>
                  <a:lnTo>
                    <a:pt x="1038098" y="44450"/>
                  </a:lnTo>
                  <a:lnTo>
                    <a:pt x="987298" y="44450"/>
                  </a:lnTo>
                  <a:lnTo>
                    <a:pt x="987298" y="31750"/>
                  </a:lnTo>
                  <a:lnTo>
                    <a:pt x="1038098" y="31750"/>
                  </a:lnTo>
                  <a:lnTo>
                    <a:pt x="974598" y="0"/>
                  </a:lnTo>
                  <a:close/>
                </a:path>
                <a:path w="1050925" h="76200">
                  <a:moveTo>
                    <a:pt x="97459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74598" y="44450"/>
                  </a:lnTo>
                  <a:lnTo>
                    <a:pt x="974598" y="31750"/>
                  </a:lnTo>
                  <a:close/>
                </a:path>
                <a:path w="1050925" h="76200">
                  <a:moveTo>
                    <a:pt x="1038098" y="31750"/>
                  </a:moveTo>
                  <a:lnTo>
                    <a:pt x="987298" y="31750"/>
                  </a:lnTo>
                  <a:lnTo>
                    <a:pt x="987298" y="44450"/>
                  </a:lnTo>
                  <a:lnTo>
                    <a:pt x="1038098" y="44450"/>
                  </a:lnTo>
                  <a:lnTo>
                    <a:pt x="1050798" y="38100"/>
                  </a:lnTo>
                  <a:lnTo>
                    <a:pt x="1038098" y="317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59268" y="2424683"/>
              <a:ext cx="1162812" cy="8519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58455" y="2535554"/>
              <a:ext cx="593851" cy="10198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64170" y="2669920"/>
              <a:ext cx="395858" cy="9436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7187183" y="2552700"/>
            <a:ext cx="228600" cy="228600"/>
            <a:chOff x="7187183" y="2552700"/>
            <a:chExt cx="228600" cy="22860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7183" y="2552700"/>
              <a:ext cx="228600" cy="228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2146" y="2596388"/>
              <a:ext cx="46481" cy="127635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9105518" y="2202179"/>
            <a:ext cx="1306195" cy="586105"/>
            <a:chOff x="9105518" y="2202179"/>
            <a:chExt cx="1306195" cy="586105"/>
          </a:xfrm>
        </p:grpSpPr>
        <p:sp>
          <p:nvSpPr>
            <p:cNvPr id="43" name="object 43"/>
            <p:cNvSpPr/>
            <p:nvPr/>
          </p:nvSpPr>
          <p:spPr>
            <a:xfrm>
              <a:off x="9105518" y="2357881"/>
              <a:ext cx="1306195" cy="430530"/>
            </a:xfrm>
            <a:custGeom>
              <a:avLst/>
              <a:gdLst/>
              <a:ahLst/>
              <a:cxnLst/>
              <a:rect l="l" t="t" r="r" b="b"/>
              <a:pathLst>
                <a:path w="1306195" h="430530">
                  <a:moveTo>
                    <a:pt x="1231503" y="30218"/>
                  </a:moveTo>
                  <a:lnTo>
                    <a:pt x="0" y="417829"/>
                  </a:lnTo>
                  <a:lnTo>
                    <a:pt x="3809" y="430021"/>
                  </a:lnTo>
                  <a:lnTo>
                    <a:pt x="1235337" y="42402"/>
                  </a:lnTo>
                  <a:lnTo>
                    <a:pt x="1231503" y="30218"/>
                  </a:lnTo>
                  <a:close/>
                </a:path>
                <a:path w="1306195" h="430530">
                  <a:moveTo>
                    <a:pt x="1292669" y="26415"/>
                  </a:moveTo>
                  <a:lnTo>
                    <a:pt x="1243583" y="26415"/>
                  </a:lnTo>
                  <a:lnTo>
                    <a:pt x="1247394" y="38607"/>
                  </a:lnTo>
                  <a:lnTo>
                    <a:pt x="1235337" y="42402"/>
                  </a:lnTo>
                  <a:lnTo>
                    <a:pt x="1244853" y="72643"/>
                  </a:lnTo>
                  <a:lnTo>
                    <a:pt x="1292669" y="26415"/>
                  </a:lnTo>
                  <a:close/>
                </a:path>
                <a:path w="1306195" h="430530">
                  <a:moveTo>
                    <a:pt x="1243583" y="26415"/>
                  </a:moveTo>
                  <a:lnTo>
                    <a:pt x="1231503" y="30218"/>
                  </a:lnTo>
                  <a:lnTo>
                    <a:pt x="1235337" y="42402"/>
                  </a:lnTo>
                  <a:lnTo>
                    <a:pt x="1247394" y="38607"/>
                  </a:lnTo>
                  <a:lnTo>
                    <a:pt x="1243583" y="26415"/>
                  </a:lnTo>
                  <a:close/>
                </a:path>
                <a:path w="1306195" h="430530">
                  <a:moveTo>
                    <a:pt x="1221994" y="0"/>
                  </a:moveTo>
                  <a:lnTo>
                    <a:pt x="1231503" y="30218"/>
                  </a:lnTo>
                  <a:lnTo>
                    <a:pt x="1243583" y="26415"/>
                  </a:lnTo>
                  <a:lnTo>
                    <a:pt x="1292669" y="26415"/>
                  </a:lnTo>
                  <a:lnTo>
                    <a:pt x="1306067" y="13462"/>
                  </a:lnTo>
                  <a:lnTo>
                    <a:pt x="1221994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5" y="2202179"/>
              <a:ext cx="228600" cy="228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64394" y="2245613"/>
              <a:ext cx="78358" cy="12687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9105518" y="2904744"/>
            <a:ext cx="1306195" cy="565785"/>
            <a:chOff x="9105518" y="2904744"/>
            <a:chExt cx="1306195" cy="56578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5" y="3241548"/>
              <a:ext cx="228600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66553" y="3284982"/>
              <a:ext cx="75438" cy="12903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05518" y="2904744"/>
              <a:ext cx="1306195" cy="430530"/>
            </a:xfrm>
            <a:custGeom>
              <a:avLst/>
              <a:gdLst/>
              <a:ahLst/>
              <a:cxnLst/>
              <a:rect l="l" t="t" r="r" b="b"/>
              <a:pathLst>
                <a:path w="1306195" h="430529">
                  <a:moveTo>
                    <a:pt x="1231503" y="399803"/>
                  </a:moveTo>
                  <a:lnTo>
                    <a:pt x="1221994" y="430021"/>
                  </a:lnTo>
                  <a:lnTo>
                    <a:pt x="1306067" y="416559"/>
                  </a:lnTo>
                  <a:lnTo>
                    <a:pt x="1292669" y="403605"/>
                  </a:lnTo>
                  <a:lnTo>
                    <a:pt x="1243583" y="403605"/>
                  </a:lnTo>
                  <a:lnTo>
                    <a:pt x="1231503" y="399803"/>
                  </a:lnTo>
                  <a:close/>
                </a:path>
                <a:path w="1306195" h="430529">
                  <a:moveTo>
                    <a:pt x="1235337" y="387619"/>
                  </a:moveTo>
                  <a:lnTo>
                    <a:pt x="1231503" y="399803"/>
                  </a:lnTo>
                  <a:lnTo>
                    <a:pt x="1243583" y="403605"/>
                  </a:lnTo>
                  <a:lnTo>
                    <a:pt x="1247394" y="391413"/>
                  </a:lnTo>
                  <a:lnTo>
                    <a:pt x="1235337" y="387619"/>
                  </a:lnTo>
                  <a:close/>
                </a:path>
                <a:path w="1306195" h="430529">
                  <a:moveTo>
                    <a:pt x="1244853" y="357377"/>
                  </a:moveTo>
                  <a:lnTo>
                    <a:pt x="1235337" y="387619"/>
                  </a:lnTo>
                  <a:lnTo>
                    <a:pt x="1247394" y="391413"/>
                  </a:lnTo>
                  <a:lnTo>
                    <a:pt x="1243583" y="403605"/>
                  </a:lnTo>
                  <a:lnTo>
                    <a:pt x="1292669" y="403605"/>
                  </a:lnTo>
                  <a:lnTo>
                    <a:pt x="1244853" y="357377"/>
                  </a:lnTo>
                  <a:close/>
                </a:path>
                <a:path w="1306195" h="430529">
                  <a:moveTo>
                    <a:pt x="3809" y="0"/>
                  </a:moveTo>
                  <a:lnTo>
                    <a:pt x="0" y="12191"/>
                  </a:lnTo>
                  <a:lnTo>
                    <a:pt x="1231503" y="399803"/>
                  </a:lnTo>
                  <a:lnTo>
                    <a:pt x="1235337" y="387619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550652" y="1956816"/>
            <a:ext cx="1163320" cy="852169"/>
            <a:chOff x="10550652" y="1956816"/>
            <a:chExt cx="1163320" cy="852169"/>
          </a:xfrm>
        </p:grpSpPr>
        <p:sp>
          <p:nvSpPr>
            <p:cNvPr id="51" name="object 51"/>
            <p:cNvSpPr/>
            <p:nvPr/>
          </p:nvSpPr>
          <p:spPr>
            <a:xfrm>
              <a:off x="10556748" y="1962912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5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50220" y="2065020"/>
              <a:ext cx="720216" cy="94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60126" y="2202180"/>
              <a:ext cx="520953" cy="12255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08742" y="2342493"/>
              <a:ext cx="399017" cy="39877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0559795" y="2941320"/>
            <a:ext cx="1163320" cy="852169"/>
            <a:chOff x="10559795" y="2941320"/>
            <a:chExt cx="1163320" cy="852169"/>
          </a:xfrm>
        </p:grpSpPr>
        <p:sp>
          <p:nvSpPr>
            <p:cNvPr id="56" name="object 56"/>
            <p:cNvSpPr/>
            <p:nvPr/>
          </p:nvSpPr>
          <p:spPr>
            <a:xfrm>
              <a:off x="10565891" y="2947416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58855" y="3186430"/>
              <a:ext cx="294767" cy="951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58982" y="3054223"/>
              <a:ext cx="578231" cy="11836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88347" y="3355981"/>
              <a:ext cx="321233" cy="356727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1" name="object 6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9649" y="89281"/>
              <a:ext cx="424988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063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-On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17035" y="1569719"/>
            <a:ext cx="1674495" cy="1882139"/>
            <a:chOff x="3717035" y="1569719"/>
            <a:chExt cx="1674495" cy="1882139"/>
          </a:xfrm>
        </p:grpSpPr>
        <p:sp>
          <p:nvSpPr>
            <p:cNvPr id="4" name="object 4"/>
            <p:cNvSpPr/>
            <p:nvPr/>
          </p:nvSpPr>
          <p:spPr>
            <a:xfrm>
              <a:off x="3750563" y="2604516"/>
              <a:ext cx="1254760" cy="841375"/>
            </a:xfrm>
            <a:custGeom>
              <a:avLst/>
              <a:gdLst/>
              <a:ahLst/>
              <a:cxnLst/>
              <a:rect l="l" t="t" r="r" b="b"/>
              <a:pathLst>
                <a:path w="1254760" h="841375">
                  <a:moveTo>
                    <a:pt x="0" y="841248"/>
                  </a:moveTo>
                  <a:lnTo>
                    <a:pt x="1254252" y="841248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2544" y="2707258"/>
              <a:ext cx="720089" cy="94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2323" y="2844419"/>
              <a:ext cx="521080" cy="122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1969" y="2984097"/>
              <a:ext cx="433919" cy="3987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23131" y="1575815"/>
              <a:ext cx="1257300" cy="840105"/>
            </a:xfrm>
            <a:custGeom>
              <a:avLst/>
              <a:gdLst/>
              <a:ahLst/>
              <a:cxnLst/>
              <a:rect l="l" t="t" r="r" b="b"/>
              <a:pathLst>
                <a:path w="1257300" h="840105">
                  <a:moveTo>
                    <a:pt x="0" y="839724"/>
                  </a:moveTo>
                  <a:lnTo>
                    <a:pt x="1257300" y="839724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9176" y="1745614"/>
              <a:ext cx="500252" cy="94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23359" y="1946147"/>
              <a:ext cx="547370" cy="365760"/>
            </a:xfrm>
            <a:custGeom>
              <a:avLst/>
              <a:gdLst/>
              <a:ahLst/>
              <a:cxnLst/>
              <a:rect l="l" t="t" r="r" b="b"/>
              <a:pathLst>
                <a:path w="547370" h="365760">
                  <a:moveTo>
                    <a:pt x="192024" y="171323"/>
                  </a:moveTo>
                  <a:lnTo>
                    <a:pt x="192024" y="365760"/>
                  </a:lnTo>
                  <a:lnTo>
                    <a:pt x="0" y="365760"/>
                  </a:lnTo>
                  <a:lnTo>
                    <a:pt x="0" y="0"/>
                  </a:lnTo>
                  <a:lnTo>
                    <a:pt x="192024" y="0"/>
                  </a:lnTo>
                  <a:lnTo>
                    <a:pt x="192024" y="171323"/>
                  </a:lnTo>
                </a:path>
                <a:path w="547370" h="365760">
                  <a:moveTo>
                    <a:pt x="40512" y="58800"/>
                  </a:moveTo>
                  <a:lnTo>
                    <a:pt x="150367" y="58800"/>
                  </a:lnTo>
                </a:path>
                <a:path w="547370" h="365760">
                  <a:moveTo>
                    <a:pt x="40512" y="250698"/>
                  </a:moveTo>
                  <a:lnTo>
                    <a:pt x="150367" y="250698"/>
                  </a:lnTo>
                </a:path>
                <a:path w="547370" h="365760">
                  <a:moveTo>
                    <a:pt x="40512" y="305180"/>
                  </a:moveTo>
                  <a:lnTo>
                    <a:pt x="150367" y="305180"/>
                  </a:lnTo>
                </a:path>
                <a:path w="547370" h="365760">
                  <a:moveTo>
                    <a:pt x="541909" y="239649"/>
                  </a:moveTo>
                  <a:lnTo>
                    <a:pt x="547115" y="239649"/>
                  </a:lnTo>
                  <a:lnTo>
                    <a:pt x="547115" y="294421"/>
                  </a:lnTo>
                  <a:lnTo>
                    <a:pt x="547115" y="322548"/>
                  </a:lnTo>
                  <a:lnTo>
                    <a:pt x="547115" y="332910"/>
                  </a:lnTo>
                  <a:lnTo>
                    <a:pt x="547115" y="334390"/>
                  </a:lnTo>
                  <a:lnTo>
                    <a:pt x="534721" y="343060"/>
                  </a:lnTo>
                  <a:lnTo>
                    <a:pt x="500919" y="350123"/>
                  </a:lnTo>
                  <a:lnTo>
                    <a:pt x="450782" y="354875"/>
                  </a:lnTo>
                  <a:lnTo>
                    <a:pt x="389381" y="356615"/>
                  </a:lnTo>
                  <a:lnTo>
                    <a:pt x="327981" y="354875"/>
                  </a:lnTo>
                  <a:lnTo>
                    <a:pt x="277844" y="350123"/>
                  </a:lnTo>
                  <a:lnTo>
                    <a:pt x="244042" y="343060"/>
                  </a:lnTo>
                  <a:lnTo>
                    <a:pt x="231648" y="334390"/>
                  </a:lnTo>
                  <a:lnTo>
                    <a:pt x="231648" y="279618"/>
                  </a:lnTo>
                  <a:lnTo>
                    <a:pt x="231648" y="251491"/>
                  </a:lnTo>
                  <a:lnTo>
                    <a:pt x="231648" y="241129"/>
                  </a:lnTo>
                  <a:lnTo>
                    <a:pt x="231648" y="239649"/>
                  </a:lnTo>
                  <a:lnTo>
                    <a:pt x="236854" y="239649"/>
                  </a:lnTo>
                  <a:lnTo>
                    <a:pt x="257704" y="246340"/>
                  </a:lnTo>
                  <a:lnTo>
                    <a:pt x="292115" y="251650"/>
                  </a:lnTo>
                  <a:lnTo>
                    <a:pt x="337028" y="255150"/>
                  </a:lnTo>
                  <a:lnTo>
                    <a:pt x="389381" y="256412"/>
                  </a:lnTo>
                  <a:lnTo>
                    <a:pt x="441717" y="255150"/>
                  </a:lnTo>
                  <a:lnTo>
                    <a:pt x="486600" y="251650"/>
                  </a:lnTo>
                  <a:lnTo>
                    <a:pt x="521005" y="246340"/>
                  </a:lnTo>
                  <a:lnTo>
                    <a:pt x="541909" y="239649"/>
                  </a:lnTo>
                  <a:close/>
                </a:path>
                <a:path w="547370" h="365760">
                  <a:moveTo>
                    <a:pt x="389381" y="211836"/>
                  </a:moveTo>
                  <a:lnTo>
                    <a:pt x="327981" y="213576"/>
                  </a:lnTo>
                  <a:lnTo>
                    <a:pt x="277844" y="218328"/>
                  </a:lnTo>
                  <a:lnTo>
                    <a:pt x="244042" y="225391"/>
                  </a:lnTo>
                  <a:lnTo>
                    <a:pt x="231648" y="234061"/>
                  </a:lnTo>
                  <a:lnTo>
                    <a:pt x="244042" y="242750"/>
                  </a:lnTo>
                  <a:lnTo>
                    <a:pt x="277844" y="249856"/>
                  </a:lnTo>
                  <a:lnTo>
                    <a:pt x="327981" y="254652"/>
                  </a:lnTo>
                  <a:lnTo>
                    <a:pt x="389381" y="256412"/>
                  </a:lnTo>
                  <a:lnTo>
                    <a:pt x="450782" y="254652"/>
                  </a:lnTo>
                  <a:lnTo>
                    <a:pt x="500919" y="249856"/>
                  </a:lnTo>
                  <a:lnTo>
                    <a:pt x="534721" y="242750"/>
                  </a:lnTo>
                  <a:lnTo>
                    <a:pt x="547115" y="234061"/>
                  </a:lnTo>
                  <a:lnTo>
                    <a:pt x="534721" y="225391"/>
                  </a:lnTo>
                  <a:lnTo>
                    <a:pt x="500919" y="218328"/>
                  </a:lnTo>
                  <a:lnTo>
                    <a:pt x="450782" y="213576"/>
                  </a:lnTo>
                  <a:lnTo>
                    <a:pt x="389381" y="211836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80431" y="1956815"/>
              <a:ext cx="411480" cy="1106170"/>
            </a:xfrm>
            <a:custGeom>
              <a:avLst/>
              <a:gdLst/>
              <a:ahLst/>
              <a:cxnLst/>
              <a:rect l="l" t="t" r="r" b="b"/>
              <a:pathLst>
                <a:path w="411479" h="1106170">
                  <a:moveTo>
                    <a:pt x="99948" y="1029462"/>
                  </a:moveTo>
                  <a:lnTo>
                    <a:pt x="23748" y="1067562"/>
                  </a:lnTo>
                  <a:lnTo>
                    <a:pt x="99948" y="1105662"/>
                  </a:lnTo>
                  <a:lnTo>
                    <a:pt x="99948" y="1073912"/>
                  </a:lnTo>
                  <a:lnTo>
                    <a:pt x="87248" y="1073912"/>
                  </a:lnTo>
                  <a:lnTo>
                    <a:pt x="87248" y="1061212"/>
                  </a:lnTo>
                  <a:lnTo>
                    <a:pt x="99948" y="1061212"/>
                  </a:lnTo>
                  <a:lnTo>
                    <a:pt x="99948" y="1029462"/>
                  </a:lnTo>
                  <a:close/>
                </a:path>
                <a:path w="411479" h="1106170">
                  <a:moveTo>
                    <a:pt x="99948" y="1061212"/>
                  </a:moveTo>
                  <a:lnTo>
                    <a:pt x="87248" y="1061212"/>
                  </a:lnTo>
                  <a:lnTo>
                    <a:pt x="87248" y="1073912"/>
                  </a:lnTo>
                  <a:lnTo>
                    <a:pt x="99948" y="1073912"/>
                  </a:lnTo>
                  <a:lnTo>
                    <a:pt x="99948" y="1061212"/>
                  </a:lnTo>
                  <a:close/>
                </a:path>
                <a:path w="411479" h="1106170">
                  <a:moveTo>
                    <a:pt x="398398" y="1061212"/>
                  </a:moveTo>
                  <a:lnTo>
                    <a:pt x="99948" y="1061212"/>
                  </a:lnTo>
                  <a:lnTo>
                    <a:pt x="99948" y="1073912"/>
                  </a:lnTo>
                  <a:lnTo>
                    <a:pt x="408304" y="1073912"/>
                  </a:lnTo>
                  <a:lnTo>
                    <a:pt x="411098" y="1071118"/>
                  </a:lnTo>
                  <a:lnTo>
                    <a:pt x="411098" y="1067562"/>
                  </a:lnTo>
                  <a:lnTo>
                    <a:pt x="398398" y="1067562"/>
                  </a:lnTo>
                  <a:lnTo>
                    <a:pt x="398398" y="1061212"/>
                  </a:lnTo>
                  <a:close/>
                </a:path>
                <a:path w="411479" h="1106170">
                  <a:moveTo>
                    <a:pt x="398398" y="38100"/>
                  </a:moveTo>
                  <a:lnTo>
                    <a:pt x="398398" y="1067562"/>
                  </a:lnTo>
                  <a:lnTo>
                    <a:pt x="404748" y="1061212"/>
                  </a:lnTo>
                  <a:lnTo>
                    <a:pt x="411098" y="1061212"/>
                  </a:lnTo>
                  <a:lnTo>
                    <a:pt x="411098" y="44450"/>
                  </a:lnTo>
                  <a:lnTo>
                    <a:pt x="404748" y="44450"/>
                  </a:lnTo>
                  <a:lnTo>
                    <a:pt x="398398" y="38100"/>
                  </a:lnTo>
                  <a:close/>
                </a:path>
                <a:path w="411479" h="1106170">
                  <a:moveTo>
                    <a:pt x="411098" y="1061212"/>
                  </a:moveTo>
                  <a:lnTo>
                    <a:pt x="404748" y="1061212"/>
                  </a:lnTo>
                  <a:lnTo>
                    <a:pt x="398398" y="1067562"/>
                  </a:lnTo>
                  <a:lnTo>
                    <a:pt x="411098" y="1067562"/>
                  </a:lnTo>
                  <a:lnTo>
                    <a:pt x="411098" y="1061212"/>
                  </a:lnTo>
                  <a:close/>
                </a:path>
                <a:path w="411479" h="110617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11479" h="110617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11479" h="1106170">
                  <a:moveTo>
                    <a:pt x="408304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98398" y="44450"/>
                  </a:lnTo>
                  <a:lnTo>
                    <a:pt x="398398" y="38100"/>
                  </a:lnTo>
                  <a:lnTo>
                    <a:pt x="411098" y="38100"/>
                  </a:lnTo>
                  <a:lnTo>
                    <a:pt x="411098" y="34544"/>
                  </a:lnTo>
                  <a:lnTo>
                    <a:pt x="408304" y="31750"/>
                  </a:lnTo>
                  <a:close/>
                </a:path>
                <a:path w="411479" h="1106170">
                  <a:moveTo>
                    <a:pt x="411098" y="38100"/>
                  </a:moveTo>
                  <a:lnTo>
                    <a:pt x="398398" y="38100"/>
                  </a:lnTo>
                  <a:lnTo>
                    <a:pt x="404748" y="44450"/>
                  </a:lnTo>
                  <a:lnTo>
                    <a:pt x="411098" y="44450"/>
                  </a:lnTo>
                  <a:lnTo>
                    <a:pt x="41109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908" y="89281"/>
              <a:ext cx="2407272" cy="1233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767328" y="3671315"/>
            <a:ext cx="1298575" cy="852169"/>
            <a:chOff x="3767328" y="3671315"/>
            <a:chExt cx="1298575" cy="852169"/>
          </a:xfrm>
        </p:grpSpPr>
        <p:sp>
          <p:nvSpPr>
            <p:cNvPr id="16" name="object 16"/>
            <p:cNvSpPr/>
            <p:nvPr/>
          </p:nvSpPr>
          <p:spPr>
            <a:xfrm>
              <a:off x="3773424" y="3677411"/>
              <a:ext cx="1286510" cy="840105"/>
            </a:xfrm>
            <a:custGeom>
              <a:avLst/>
              <a:gdLst/>
              <a:ahLst/>
              <a:cxnLst/>
              <a:rect l="l" t="t" r="r" b="b"/>
              <a:pathLst>
                <a:path w="1286510" h="840104">
                  <a:moveTo>
                    <a:pt x="0" y="839724"/>
                  </a:moveTo>
                  <a:lnTo>
                    <a:pt x="1286255" y="839724"/>
                  </a:lnTo>
                  <a:lnTo>
                    <a:pt x="1286255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2728" y="3868165"/>
              <a:ext cx="1245743" cy="1234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606" y="4107179"/>
              <a:ext cx="312927" cy="35204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05740" y="2025395"/>
            <a:ext cx="894715" cy="1007744"/>
            <a:chOff x="205740" y="2025395"/>
            <a:chExt cx="894715" cy="1007744"/>
          </a:xfrm>
        </p:grpSpPr>
        <p:sp>
          <p:nvSpPr>
            <p:cNvPr id="20" name="object 20"/>
            <p:cNvSpPr/>
            <p:nvPr/>
          </p:nvSpPr>
          <p:spPr>
            <a:xfrm>
              <a:off x="211836" y="2494787"/>
              <a:ext cx="408940" cy="532130"/>
            </a:xfrm>
            <a:custGeom>
              <a:avLst/>
              <a:gdLst/>
              <a:ahLst/>
              <a:cxnLst/>
              <a:rect l="l" t="t" r="r" b="b"/>
              <a:pathLst>
                <a:path w="408940" h="532130">
                  <a:moveTo>
                    <a:pt x="42252" y="163195"/>
                  </a:moveTo>
                  <a:lnTo>
                    <a:pt x="48005" y="120062"/>
                  </a:lnTo>
                  <a:lnTo>
                    <a:pt x="64277" y="81148"/>
                  </a:lnTo>
                  <a:lnTo>
                    <a:pt x="89590" y="48069"/>
                  </a:lnTo>
                  <a:lnTo>
                    <a:pt x="122467" y="22441"/>
                  </a:lnTo>
                  <a:lnTo>
                    <a:pt x="161431" y="5879"/>
                  </a:lnTo>
                  <a:lnTo>
                    <a:pt x="205003" y="0"/>
                  </a:lnTo>
                  <a:lnTo>
                    <a:pt x="248027" y="5879"/>
                  </a:lnTo>
                  <a:lnTo>
                    <a:pt x="286835" y="22441"/>
                  </a:lnTo>
                  <a:lnTo>
                    <a:pt x="319819" y="48069"/>
                  </a:lnTo>
                  <a:lnTo>
                    <a:pt x="345370" y="81148"/>
                  </a:lnTo>
                  <a:lnTo>
                    <a:pt x="361880" y="120062"/>
                  </a:lnTo>
                  <a:lnTo>
                    <a:pt x="367741" y="163195"/>
                  </a:lnTo>
                  <a:lnTo>
                    <a:pt x="361880" y="206857"/>
                  </a:lnTo>
                  <a:lnTo>
                    <a:pt x="345370" y="245919"/>
                  </a:lnTo>
                  <a:lnTo>
                    <a:pt x="319819" y="278892"/>
                  </a:lnTo>
                  <a:lnTo>
                    <a:pt x="286835" y="304287"/>
                  </a:lnTo>
                  <a:lnTo>
                    <a:pt x="248027" y="320616"/>
                  </a:lnTo>
                  <a:lnTo>
                    <a:pt x="205003" y="326389"/>
                  </a:lnTo>
                  <a:lnTo>
                    <a:pt x="161431" y="320616"/>
                  </a:lnTo>
                  <a:lnTo>
                    <a:pt x="122467" y="304287"/>
                  </a:lnTo>
                  <a:lnTo>
                    <a:pt x="89590" y="278892"/>
                  </a:lnTo>
                  <a:lnTo>
                    <a:pt x="64277" y="245919"/>
                  </a:lnTo>
                  <a:lnTo>
                    <a:pt x="48005" y="206857"/>
                  </a:lnTo>
                  <a:lnTo>
                    <a:pt x="42252" y="163195"/>
                  </a:lnTo>
                  <a:close/>
                </a:path>
                <a:path w="408940" h="532130">
                  <a:moveTo>
                    <a:pt x="408432" y="531876"/>
                  </a:moveTo>
                  <a:lnTo>
                    <a:pt x="403075" y="484943"/>
                  </a:lnTo>
                  <a:lnTo>
                    <a:pt x="387809" y="441763"/>
                  </a:lnTo>
                  <a:lnTo>
                    <a:pt x="363839" y="403600"/>
                  </a:lnTo>
                  <a:lnTo>
                    <a:pt x="332368" y="371716"/>
                  </a:lnTo>
                  <a:lnTo>
                    <a:pt x="294602" y="347377"/>
                  </a:lnTo>
                  <a:lnTo>
                    <a:pt x="251745" y="331847"/>
                  </a:lnTo>
                  <a:lnTo>
                    <a:pt x="205003" y="326389"/>
                  </a:lnTo>
                  <a:lnTo>
                    <a:pt x="158169" y="331847"/>
                  </a:lnTo>
                  <a:lnTo>
                    <a:pt x="115086" y="347377"/>
                  </a:lnTo>
                  <a:lnTo>
                    <a:pt x="77013" y="371716"/>
                  </a:lnTo>
                  <a:lnTo>
                    <a:pt x="45208" y="403600"/>
                  </a:lnTo>
                  <a:lnTo>
                    <a:pt x="20932" y="441763"/>
                  </a:lnTo>
                  <a:lnTo>
                    <a:pt x="5442" y="484943"/>
                  </a:lnTo>
                  <a:lnTo>
                    <a:pt x="0" y="53187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538" y="2835401"/>
              <a:ext cx="189026" cy="9537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3464" y="2033015"/>
              <a:ext cx="809625" cy="637540"/>
            </a:xfrm>
            <a:custGeom>
              <a:avLst/>
              <a:gdLst/>
              <a:ahLst/>
              <a:cxnLst/>
              <a:rect l="l" t="t" r="r" b="b"/>
              <a:pathLst>
                <a:path w="809625" h="637539">
                  <a:moveTo>
                    <a:pt x="748283" y="545592"/>
                  </a:moveTo>
                  <a:lnTo>
                    <a:pt x="554450" y="545592"/>
                  </a:lnTo>
                  <a:lnTo>
                    <a:pt x="454914" y="545592"/>
                  </a:lnTo>
                  <a:lnTo>
                    <a:pt x="418242" y="545592"/>
                  </a:lnTo>
                  <a:lnTo>
                    <a:pt x="413004" y="545592"/>
                  </a:lnTo>
                  <a:lnTo>
                    <a:pt x="413004" y="422243"/>
                  </a:lnTo>
                  <a:lnTo>
                    <a:pt x="413004" y="358901"/>
                  </a:lnTo>
                  <a:lnTo>
                    <a:pt x="413004" y="335565"/>
                  </a:lnTo>
                  <a:lnTo>
                    <a:pt x="413004" y="332232"/>
                  </a:lnTo>
                  <a:lnTo>
                    <a:pt x="606837" y="332232"/>
                  </a:lnTo>
                  <a:lnTo>
                    <a:pt x="706373" y="332232"/>
                  </a:lnTo>
                  <a:lnTo>
                    <a:pt x="743045" y="332232"/>
                  </a:lnTo>
                  <a:lnTo>
                    <a:pt x="748283" y="332232"/>
                  </a:lnTo>
                  <a:lnTo>
                    <a:pt x="748283" y="545592"/>
                  </a:lnTo>
                  <a:close/>
                </a:path>
                <a:path w="809625" h="637539">
                  <a:moveTo>
                    <a:pt x="352044" y="621792"/>
                  </a:moveTo>
                  <a:lnTo>
                    <a:pt x="352044" y="630174"/>
                  </a:lnTo>
                  <a:lnTo>
                    <a:pt x="358876" y="637032"/>
                  </a:lnTo>
                  <a:lnTo>
                    <a:pt x="367284" y="637032"/>
                  </a:lnTo>
                  <a:lnTo>
                    <a:pt x="613981" y="637032"/>
                  </a:lnTo>
                  <a:lnTo>
                    <a:pt x="740664" y="637032"/>
                  </a:lnTo>
                  <a:lnTo>
                    <a:pt x="787336" y="637032"/>
                  </a:lnTo>
                  <a:lnTo>
                    <a:pt x="794004" y="637032"/>
                  </a:lnTo>
                  <a:lnTo>
                    <a:pt x="802411" y="637032"/>
                  </a:lnTo>
                  <a:lnTo>
                    <a:pt x="809244" y="630174"/>
                  </a:lnTo>
                  <a:lnTo>
                    <a:pt x="809244" y="621792"/>
                  </a:lnTo>
                  <a:lnTo>
                    <a:pt x="809244" y="612901"/>
                  </a:lnTo>
                  <a:lnTo>
                    <a:pt x="806323" y="604774"/>
                  </a:lnTo>
                  <a:lnTo>
                    <a:pt x="801687" y="598932"/>
                  </a:lnTo>
                  <a:lnTo>
                    <a:pt x="770813" y="568094"/>
                  </a:lnTo>
                  <a:lnTo>
                    <a:pt x="754959" y="552259"/>
                  </a:lnTo>
                  <a:lnTo>
                    <a:pt x="749118" y="546425"/>
                  </a:lnTo>
                  <a:lnTo>
                    <a:pt x="748283" y="545592"/>
                  </a:lnTo>
                  <a:lnTo>
                    <a:pt x="554450" y="545592"/>
                  </a:lnTo>
                  <a:lnTo>
                    <a:pt x="454914" y="545592"/>
                  </a:lnTo>
                  <a:lnTo>
                    <a:pt x="418242" y="545592"/>
                  </a:lnTo>
                  <a:lnTo>
                    <a:pt x="413004" y="545592"/>
                  </a:lnTo>
                  <a:lnTo>
                    <a:pt x="382203" y="576429"/>
                  </a:lnTo>
                  <a:lnTo>
                    <a:pt x="354965" y="604774"/>
                  </a:lnTo>
                  <a:lnTo>
                    <a:pt x="352044" y="612901"/>
                  </a:lnTo>
                  <a:lnTo>
                    <a:pt x="352044" y="621792"/>
                  </a:lnTo>
                  <a:close/>
                </a:path>
                <a:path w="809625" h="637539">
                  <a:moveTo>
                    <a:pt x="339979" y="336931"/>
                  </a:moveTo>
                  <a:lnTo>
                    <a:pt x="321767" y="309625"/>
                  </a:lnTo>
                  <a:lnTo>
                    <a:pt x="50088" y="309625"/>
                  </a:lnTo>
                  <a:lnTo>
                    <a:pt x="10629" y="365760"/>
                  </a:lnTo>
                  <a:lnTo>
                    <a:pt x="361226" y="365760"/>
                  </a:lnTo>
                  <a:lnTo>
                    <a:pt x="339979" y="336931"/>
                  </a:lnTo>
                </a:path>
                <a:path w="809625" h="637539">
                  <a:moveTo>
                    <a:pt x="371856" y="101726"/>
                  </a:moveTo>
                  <a:lnTo>
                    <a:pt x="371856" y="209423"/>
                  </a:lnTo>
                  <a:lnTo>
                    <a:pt x="0" y="209423"/>
                  </a:lnTo>
                  <a:lnTo>
                    <a:pt x="0" y="0"/>
                  </a:lnTo>
                  <a:lnTo>
                    <a:pt x="371856" y="0"/>
                  </a:lnTo>
                  <a:lnTo>
                    <a:pt x="371856" y="101726"/>
                  </a:lnTo>
                </a:path>
                <a:path w="809625" h="637539">
                  <a:moveTo>
                    <a:pt x="119900" y="260985"/>
                  </a:moveTo>
                  <a:lnTo>
                    <a:pt x="250431" y="260985"/>
                  </a:lnTo>
                </a:path>
                <a:path w="809625" h="637539">
                  <a:moveTo>
                    <a:pt x="186690" y="210947"/>
                  </a:moveTo>
                  <a:lnTo>
                    <a:pt x="186690" y="259461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06652" y="3861689"/>
            <a:ext cx="2286000" cy="242570"/>
            <a:chOff x="1406652" y="3861689"/>
            <a:chExt cx="2286000" cy="242570"/>
          </a:xfrm>
        </p:grpSpPr>
        <p:sp>
          <p:nvSpPr>
            <p:cNvPr id="24" name="object 24"/>
            <p:cNvSpPr/>
            <p:nvPr/>
          </p:nvSpPr>
          <p:spPr>
            <a:xfrm>
              <a:off x="1406652" y="402793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3B3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5376" y="3861689"/>
              <a:ext cx="1384046" cy="12344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9506711" y="487680"/>
            <a:ext cx="241300" cy="134620"/>
            <a:chOff x="9506711" y="487680"/>
            <a:chExt cx="241300" cy="134620"/>
          </a:xfrm>
        </p:grpSpPr>
        <p:sp>
          <p:nvSpPr>
            <p:cNvPr id="27" name="object 27"/>
            <p:cNvSpPr/>
            <p:nvPr/>
          </p:nvSpPr>
          <p:spPr>
            <a:xfrm>
              <a:off x="9512807" y="493776"/>
              <a:ext cx="228600" cy="121920"/>
            </a:xfrm>
            <a:custGeom>
              <a:avLst/>
              <a:gdLst/>
              <a:ahLst/>
              <a:cxnLst/>
              <a:rect l="l" t="t" r="r" b="b"/>
              <a:pathLst>
                <a:path w="228600" h="121920">
                  <a:moveTo>
                    <a:pt x="228600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28600" y="12192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12807" y="493776"/>
              <a:ext cx="228600" cy="121920"/>
            </a:xfrm>
            <a:custGeom>
              <a:avLst/>
              <a:gdLst/>
              <a:ahLst/>
              <a:cxnLst/>
              <a:rect l="l" t="t" r="r" b="b"/>
              <a:pathLst>
                <a:path w="228600" h="121920">
                  <a:moveTo>
                    <a:pt x="0" y="121920"/>
                  </a:moveTo>
                  <a:lnTo>
                    <a:pt x="228600" y="12192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82505" y="495680"/>
            <a:ext cx="2245360" cy="14871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506711" y="733044"/>
            <a:ext cx="241300" cy="135890"/>
            <a:chOff x="9506711" y="733044"/>
            <a:chExt cx="241300" cy="135890"/>
          </a:xfrm>
        </p:grpSpPr>
        <p:sp>
          <p:nvSpPr>
            <p:cNvPr id="31" name="object 31"/>
            <p:cNvSpPr/>
            <p:nvPr/>
          </p:nvSpPr>
          <p:spPr>
            <a:xfrm>
              <a:off x="9512807" y="739140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28600" y="0"/>
                  </a:moveTo>
                  <a:lnTo>
                    <a:pt x="0" y="0"/>
                  </a:lnTo>
                  <a:lnTo>
                    <a:pt x="0" y="123444"/>
                  </a:lnTo>
                  <a:lnTo>
                    <a:pt x="228600" y="1234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8F9E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12807" y="739140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0" y="123444"/>
                  </a:moveTo>
                  <a:lnTo>
                    <a:pt x="228600" y="12344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2344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82505" y="741298"/>
            <a:ext cx="1594612" cy="14871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143000" y="5526023"/>
            <a:ext cx="5539740" cy="1270000"/>
            <a:chOff x="1143000" y="5526023"/>
            <a:chExt cx="5539740" cy="1270000"/>
          </a:xfrm>
        </p:grpSpPr>
        <p:sp>
          <p:nvSpPr>
            <p:cNvPr id="35" name="object 35"/>
            <p:cNvSpPr/>
            <p:nvPr/>
          </p:nvSpPr>
          <p:spPr>
            <a:xfrm>
              <a:off x="2638044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38044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3011" y="5827687"/>
              <a:ext cx="317500" cy="1227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3323" y="6079235"/>
              <a:ext cx="594360" cy="3093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63896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F8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63896" y="5696711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6639" y="5831674"/>
              <a:ext cx="489076" cy="900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8028" y="6065519"/>
              <a:ext cx="653796" cy="3916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47572" y="5530595"/>
              <a:ext cx="5530850" cy="1260475"/>
            </a:xfrm>
            <a:custGeom>
              <a:avLst/>
              <a:gdLst/>
              <a:ahLst/>
              <a:cxnLst/>
              <a:rect l="l" t="t" r="r" b="b"/>
              <a:pathLst>
                <a:path w="5530850" h="1260475">
                  <a:moveTo>
                    <a:pt x="0" y="1260347"/>
                  </a:moveTo>
                  <a:lnTo>
                    <a:pt x="5530596" y="1260347"/>
                  </a:lnTo>
                  <a:lnTo>
                    <a:pt x="5530596" y="0"/>
                  </a:lnTo>
                  <a:lnTo>
                    <a:pt x="0" y="0"/>
                  </a:lnTo>
                  <a:lnTo>
                    <a:pt x="0" y="1260347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60931" y="5705855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1150620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50620" y="83972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0931" y="5705855"/>
              <a:ext cx="1150620" cy="840105"/>
            </a:xfrm>
            <a:custGeom>
              <a:avLst/>
              <a:gdLst/>
              <a:ahLst/>
              <a:cxnLst/>
              <a:rect l="l" t="t" r="r" b="b"/>
              <a:pathLst>
                <a:path w="1150620" h="840104">
                  <a:moveTo>
                    <a:pt x="0" y="839724"/>
                  </a:moveTo>
                  <a:lnTo>
                    <a:pt x="1150620" y="839724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3768" y="5810567"/>
              <a:ext cx="834517" cy="119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3768" y="5944146"/>
              <a:ext cx="509524" cy="1234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0219" y="6114287"/>
              <a:ext cx="352044" cy="3520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74592" y="5696711"/>
              <a:ext cx="1149350" cy="840105"/>
            </a:xfrm>
            <a:custGeom>
              <a:avLst/>
              <a:gdLst/>
              <a:ahLst/>
              <a:cxnLst/>
              <a:rect l="l" t="t" r="r" b="b"/>
              <a:pathLst>
                <a:path w="1149350" h="840104">
                  <a:moveTo>
                    <a:pt x="1149096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1149096" y="839724"/>
                  </a:lnTo>
                  <a:lnTo>
                    <a:pt x="1149096" y="0"/>
                  </a:lnTo>
                  <a:close/>
                </a:path>
              </a:pathLst>
            </a:custGeom>
            <a:solidFill>
              <a:srgbClr val="F8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74592" y="5696711"/>
              <a:ext cx="1149350" cy="840105"/>
            </a:xfrm>
            <a:custGeom>
              <a:avLst/>
              <a:gdLst/>
              <a:ahLst/>
              <a:cxnLst/>
              <a:rect l="l" t="t" r="r" b="b"/>
              <a:pathLst>
                <a:path w="1149350" h="840104">
                  <a:moveTo>
                    <a:pt x="0" y="839724"/>
                  </a:moveTo>
                  <a:lnTo>
                    <a:pt x="1149096" y="839724"/>
                  </a:lnTo>
                  <a:lnTo>
                    <a:pt x="1149096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7175" y="5797702"/>
              <a:ext cx="932052" cy="9511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72889" y="5938443"/>
              <a:ext cx="769620" cy="11981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08348" y="6161531"/>
              <a:ext cx="295655" cy="29565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142232" y="4600955"/>
            <a:ext cx="992505" cy="856615"/>
            <a:chOff x="4142232" y="4600955"/>
            <a:chExt cx="992505" cy="856615"/>
          </a:xfrm>
        </p:grpSpPr>
        <p:sp>
          <p:nvSpPr>
            <p:cNvPr id="55" name="object 55"/>
            <p:cNvSpPr/>
            <p:nvPr/>
          </p:nvSpPr>
          <p:spPr>
            <a:xfrm>
              <a:off x="4142232" y="4600955"/>
              <a:ext cx="403860" cy="856615"/>
            </a:xfrm>
            <a:custGeom>
              <a:avLst/>
              <a:gdLst/>
              <a:ahLst/>
              <a:cxnLst/>
              <a:rect l="l" t="t" r="r" b="b"/>
              <a:pathLst>
                <a:path w="403860" h="856614">
                  <a:moveTo>
                    <a:pt x="228600" y="746887"/>
                  </a:moveTo>
                  <a:lnTo>
                    <a:pt x="171450" y="746887"/>
                  </a:lnTo>
                  <a:lnTo>
                    <a:pt x="171450" y="38100"/>
                  </a:lnTo>
                  <a:lnTo>
                    <a:pt x="57150" y="38100"/>
                  </a:lnTo>
                  <a:lnTo>
                    <a:pt x="57150" y="746887"/>
                  </a:lnTo>
                  <a:lnTo>
                    <a:pt x="0" y="746887"/>
                  </a:lnTo>
                  <a:lnTo>
                    <a:pt x="114300" y="856488"/>
                  </a:lnTo>
                  <a:lnTo>
                    <a:pt x="228600" y="746887"/>
                  </a:lnTo>
                  <a:close/>
                </a:path>
                <a:path w="403860" h="856614">
                  <a:moveTo>
                    <a:pt x="403860" y="109601"/>
                  </a:moveTo>
                  <a:lnTo>
                    <a:pt x="289560" y="0"/>
                  </a:lnTo>
                  <a:lnTo>
                    <a:pt x="175260" y="109601"/>
                  </a:lnTo>
                  <a:lnTo>
                    <a:pt x="232410" y="109601"/>
                  </a:lnTo>
                  <a:lnTo>
                    <a:pt x="232410" y="819912"/>
                  </a:lnTo>
                  <a:lnTo>
                    <a:pt x="346710" y="819912"/>
                  </a:lnTo>
                  <a:lnTo>
                    <a:pt x="346710" y="109601"/>
                  </a:lnTo>
                  <a:lnTo>
                    <a:pt x="403860" y="10960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80382" y="4816855"/>
              <a:ext cx="553973" cy="10541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83049" y="4999735"/>
              <a:ext cx="390398" cy="734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83938" y="5119497"/>
              <a:ext cx="424814" cy="104520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242559" y="3877055"/>
            <a:ext cx="1301750" cy="483234"/>
            <a:chOff x="5242559" y="3877055"/>
            <a:chExt cx="1301750" cy="483234"/>
          </a:xfrm>
        </p:grpSpPr>
        <p:sp>
          <p:nvSpPr>
            <p:cNvPr id="60" name="object 60"/>
            <p:cNvSpPr/>
            <p:nvPr/>
          </p:nvSpPr>
          <p:spPr>
            <a:xfrm>
              <a:off x="5242560" y="3877055"/>
              <a:ext cx="1301750" cy="483234"/>
            </a:xfrm>
            <a:custGeom>
              <a:avLst/>
              <a:gdLst/>
              <a:ahLst/>
              <a:cxnLst/>
              <a:rect l="l" t="t" r="r" b="b"/>
              <a:pathLst>
                <a:path w="1301750" h="483235">
                  <a:moveTo>
                    <a:pt x="1258824" y="57150"/>
                  </a:moveTo>
                  <a:lnTo>
                    <a:pt x="109601" y="57150"/>
                  </a:lnTo>
                  <a:lnTo>
                    <a:pt x="109601" y="0"/>
                  </a:lnTo>
                  <a:lnTo>
                    <a:pt x="0" y="114300"/>
                  </a:lnTo>
                  <a:lnTo>
                    <a:pt x="109601" y="228600"/>
                  </a:lnTo>
                  <a:lnTo>
                    <a:pt x="109601" y="171450"/>
                  </a:lnTo>
                  <a:lnTo>
                    <a:pt x="1258824" y="171450"/>
                  </a:lnTo>
                  <a:lnTo>
                    <a:pt x="1258824" y="57150"/>
                  </a:lnTo>
                  <a:close/>
                </a:path>
                <a:path w="1301750" h="483235">
                  <a:moveTo>
                    <a:pt x="1301496" y="368808"/>
                  </a:moveTo>
                  <a:lnTo>
                    <a:pt x="1191895" y="254508"/>
                  </a:lnTo>
                  <a:lnTo>
                    <a:pt x="1191895" y="311658"/>
                  </a:lnTo>
                  <a:lnTo>
                    <a:pt x="42672" y="311658"/>
                  </a:lnTo>
                  <a:lnTo>
                    <a:pt x="42672" y="425958"/>
                  </a:lnTo>
                  <a:lnTo>
                    <a:pt x="1191895" y="425958"/>
                  </a:lnTo>
                  <a:lnTo>
                    <a:pt x="1191895" y="483108"/>
                  </a:lnTo>
                  <a:lnTo>
                    <a:pt x="1301496" y="3688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1626" y="4052188"/>
              <a:ext cx="571119" cy="105410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360932" y="1588135"/>
            <a:ext cx="2286000" cy="215265"/>
            <a:chOff x="1360932" y="1588135"/>
            <a:chExt cx="2286000" cy="215265"/>
          </a:xfrm>
        </p:grpSpPr>
        <p:sp>
          <p:nvSpPr>
            <p:cNvPr id="63" name="object 63"/>
            <p:cNvSpPr/>
            <p:nvPr/>
          </p:nvSpPr>
          <p:spPr>
            <a:xfrm>
              <a:off x="1360932" y="172669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1635" y="1588135"/>
              <a:ext cx="1866391" cy="12344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339596" y="1864867"/>
            <a:ext cx="2286000" cy="292100"/>
            <a:chOff x="1339596" y="1864867"/>
            <a:chExt cx="2286000" cy="292100"/>
          </a:xfrm>
        </p:grpSpPr>
        <p:sp>
          <p:nvSpPr>
            <p:cNvPr id="66" name="object 66"/>
            <p:cNvSpPr/>
            <p:nvPr/>
          </p:nvSpPr>
          <p:spPr>
            <a:xfrm>
              <a:off x="1339596" y="2080259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2860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286000" h="76200">
                  <a:moveTo>
                    <a:pt x="22860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0" y="44450"/>
                  </a:lnTo>
                  <a:lnTo>
                    <a:pt x="22860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5196" y="1864867"/>
              <a:ext cx="1571498" cy="10833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39595" y="2002027"/>
              <a:ext cx="1268603" cy="95123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360932" y="2666238"/>
            <a:ext cx="2286000" cy="200660"/>
            <a:chOff x="1360932" y="2666238"/>
            <a:chExt cx="2286000" cy="200660"/>
          </a:xfrm>
        </p:grpSpPr>
        <p:sp>
          <p:nvSpPr>
            <p:cNvPr id="70" name="object 70"/>
            <p:cNvSpPr/>
            <p:nvPr/>
          </p:nvSpPr>
          <p:spPr>
            <a:xfrm>
              <a:off x="1360932" y="2790444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55800" y="2666238"/>
              <a:ext cx="766572" cy="9512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1367027" y="3032632"/>
            <a:ext cx="2286000" cy="229235"/>
            <a:chOff x="1367027" y="3032632"/>
            <a:chExt cx="2286000" cy="229235"/>
          </a:xfrm>
        </p:grpSpPr>
        <p:sp>
          <p:nvSpPr>
            <p:cNvPr id="73" name="object 73"/>
            <p:cNvSpPr/>
            <p:nvPr/>
          </p:nvSpPr>
          <p:spPr>
            <a:xfrm>
              <a:off x="1367027" y="3185159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2860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286000" h="76200">
                  <a:moveTo>
                    <a:pt x="22860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286000" y="44450"/>
                  </a:lnTo>
                  <a:lnTo>
                    <a:pt x="22860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1167" y="3032632"/>
              <a:ext cx="2104771" cy="123316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43503" y="4826889"/>
            <a:ext cx="397256" cy="10541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38930" y="4978653"/>
            <a:ext cx="438658" cy="10452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1360932" y="2257425"/>
            <a:ext cx="2286000" cy="201295"/>
            <a:chOff x="1360932" y="2257425"/>
            <a:chExt cx="2286000" cy="201295"/>
          </a:xfrm>
        </p:grpSpPr>
        <p:sp>
          <p:nvSpPr>
            <p:cNvPr id="78" name="object 78"/>
            <p:cNvSpPr/>
            <p:nvPr/>
          </p:nvSpPr>
          <p:spPr>
            <a:xfrm>
              <a:off x="1360932" y="2382012"/>
              <a:ext cx="2286000" cy="76200"/>
            </a:xfrm>
            <a:custGeom>
              <a:avLst/>
              <a:gdLst/>
              <a:ahLst/>
              <a:cxnLst/>
              <a:rect l="l" t="t" r="r" b="b"/>
              <a:pathLst>
                <a:path w="2286000" h="76200">
                  <a:moveTo>
                    <a:pt x="2209800" y="0"/>
                  </a:moveTo>
                  <a:lnTo>
                    <a:pt x="2209800" y="76200"/>
                  </a:lnTo>
                  <a:lnTo>
                    <a:pt x="2273300" y="44450"/>
                  </a:lnTo>
                  <a:lnTo>
                    <a:pt x="2222500" y="44450"/>
                  </a:lnTo>
                  <a:lnTo>
                    <a:pt x="2222500" y="31750"/>
                  </a:lnTo>
                  <a:lnTo>
                    <a:pt x="2273300" y="31750"/>
                  </a:lnTo>
                  <a:lnTo>
                    <a:pt x="2209800" y="0"/>
                  </a:lnTo>
                  <a:close/>
                </a:path>
                <a:path w="2286000" h="76200">
                  <a:moveTo>
                    <a:pt x="2209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2286000" h="76200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86000" y="38100"/>
                  </a:lnTo>
                  <a:lnTo>
                    <a:pt x="2273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6550" y="2257425"/>
              <a:ext cx="1825371" cy="123316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5513196" y="2362454"/>
            <a:ext cx="1186180" cy="232410"/>
            <a:chOff x="5513196" y="2362454"/>
            <a:chExt cx="1186180" cy="232410"/>
          </a:xfrm>
        </p:grpSpPr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13196" y="2362454"/>
              <a:ext cx="1185672" cy="10833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79236" y="2498217"/>
              <a:ext cx="1040257" cy="96520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8152003" y="1324353"/>
            <a:ext cx="3776979" cy="500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2720">
              <a:lnSpc>
                <a:spcPct val="110100"/>
              </a:lnSpc>
              <a:spcBef>
                <a:spcPts val="105"/>
              </a:spcBef>
            </a:pPr>
            <a:r>
              <a:rPr sz="1600" b="1" spc="-5" dirty="0">
                <a:latin typeface="Segoe UI"/>
                <a:cs typeface="Segoe UI"/>
              </a:rPr>
              <a:t>Implicit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login credentials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once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600"/>
              </a:spcBef>
            </a:pPr>
            <a:r>
              <a:rPr sz="1600" b="1" spc="-5" dirty="0">
                <a:latin typeface="Segoe UI"/>
                <a:cs typeface="Segoe UI"/>
              </a:rPr>
              <a:t>AAD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spc="-10" dirty="0">
                <a:latin typeface="Segoe UI"/>
                <a:cs typeface="Segoe UI"/>
              </a:rPr>
              <a:t> Azure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Studio </a:t>
            </a:r>
            <a:r>
              <a:rPr sz="1600" spc="-5" dirty="0">
                <a:latin typeface="Segoe UI"/>
                <a:cs typeface="Segoe UI"/>
              </a:rPr>
              <a:t>will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request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token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 </a:t>
            </a:r>
            <a:r>
              <a:rPr sz="1600" spc="-35" dirty="0">
                <a:latin typeface="Segoe UI"/>
                <a:cs typeface="Segoe UI"/>
              </a:rPr>
              <a:t>user.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separate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token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acquired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each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below</a:t>
            </a:r>
            <a:r>
              <a:rPr sz="1600" dirty="0">
                <a:latin typeface="Segoe UI"/>
                <a:cs typeface="Segoe UI"/>
              </a:rPr>
              <a:t> services: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Analytics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-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Livy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API</a:t>
            </a:r>
            <a:endParaRPr sz="1400">
              <a:latin typeface="Segoe UI"/>
              <a:cs typeface="Segoe UI"/>
            </a:endParaRPr>
          </a:p>
          <a:p>
            <a:pPr marL="355600" marR="677545" indent="-342900">
              <a:lnSpc>
                <a:spcPct val="110000"/>
              </a:lnSpc>
              <a:spcBef>
                <a:spcPts val="60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management.azure.com </a:t>
            </a:r>
            <a:r>
              <a:rPr sz="1400" dirty="0">
                <a:latin typeface="Segoe UI"/>
                <a:cs typeface="Segoe UI"/>
              </a:rPr>
              <a:t>– </a:t>
            </a:r>
            <a:r>
              <a:rPr sz="1400" spc="-5" dirty="0">
                <a:latin typeface="Segoe UI"/>
                <a:cs typeface="Segoe UI"/>
              </a:rPr>
              <a:t>resource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provisioning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Segoe UI"/>
                <a:cs typeface="Segoe UI"/>
              </a:rPr>
              <a:t>Develop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artifacts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10" dirty="0">
                <a:latin typeface="Segoe UI"/>
                <a:cs typeface="Segoe UI"/>
              </a:rPr>
              <a:t> dev.workspace.net</a:t>
            </a: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SzPct val="89285"/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Segoe UI"/>
                <a:cs typeface="Segoe UI"/>
              </a:rPr>
              <a:t>Graph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endpoints</a:t>
            </a:r>
            <a:endParaRPr sz="1400">
              <a:latin typeface="Segoe UI"/>
              <a:cs typeface="Segoe UI"/>
            </a:endParaRPr>
          </a:p>
          <a:p>
            <a:pPr marL="12700" marR="22860">
              <a:lnSpc>
                <a:spcPct val="110100"/>
              </a:lnSpc>
              <a:spcBef>
                <a:spcPts val="565"/>
              </a:spcBef>
            </a:pPr>
            <a:r>
              <a:rPr sz="1600" b="1" spc="-10" dirty="0">
                <a:latin typeface="Segoe UI"/>
                <a:cs typeface="Segoe UI"/>
              </a:rPr>
              <a:t>MSI</a:t>
            </a:r>
            <a:r>
              <a:rPr sz="1600" b="1" spc="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authentication</a:t>
            </a:r>
            <a:r>
              <a:rPr sz="1600" b="1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-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uses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MSI</a:t>
            </a:r>
            <a:r>
              <a:rPr sz="1600" spc="-5" dirty="0">
                <a:latin typeface="Segoe UI"/>
                <a:cs typeface="Segoe UI"/>
              </a:rPr>
              <a:t> auth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automation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53783" y="3689603"/>
            <a:ext cx="1163320" cy="853440"/>
            <a:chOff x="6653783" y="3689603"/>
            <a:chExt cx="1163320" cy="853440"/>
          </a:xfrm>
        </p:grpSpPr>
        <p:sp>
          <p:nvSpPr>
            <p:cNvPr id="85" name="object 85"/>
            <p:cNvSpPr/>
            <p:nvPr/>
          </p:nvSpPr>
          <p:spPr>
            <a:xfrm>
              <a:off x="6659879" y="3695699"/>
              <a:ext cx="1150620" cy="841375"/>
            </a:xfrm>
            <a:custGeom>
              <a:avLst/>
              <a:gdLst/>
              <a:ahLst/>
              <a:cxnLst/>
              <a:rect l="l" t="t" r="r" b="b"/>
              <a:pathLst>
                <a:path w="1150620" h="841375">
                  <a:moveTo>
                    <a:pt x="1150620" y="0"/>
                  </a:moveTo>
                  <a:lnTo>
                    <a:pt x="0" y="0"/>
                  </a:lnTo>
                  <a:lnTo>
                    <a:pt x="0" y="841248"/>
                  </a:lnTo>
                  <a:lnTo>
                    <a:pt x="1150620" y="841248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C3E4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659879" y="3695699"/>
              <a:ext cx="1150620" cy="841375"/>
            </a:xfrm>
            <a:custGeom>
              <a:avLst/>
              <a:gdLst/>
              <a:ahLst/>
              <a:cxnLst/>
              <a:rect l="l" t="t" r="r" b="b"/>
              <a:pathLst>
                <a:path w="1150620" h="841375">
                  <a:moveTo>
                    <a:pt x="0" y="841248"/>
                  </a:moveTo>
                  <a:lnTo>
                    <a:pt x="1150620" y="841248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47585" y="3861688"/>
              <a:ext cx="772160" cy="9512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83551" y="4082795"/>
              <a:ext cx="304800" cy="3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Conne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6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Se</a:t>
            </a:r>
            <a:r>
              <a:rPr sz="36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8186" y="105154"/>
            <a:ext cx="4958114" cy="662977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2196" y="431038"/>
            <a:ext cx="446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" dirty="0">
                <a:latin typeface="Segoe UI Semibold"/>
                <a:cs typeface="Segoe UI Semibold"/>
              </a:rPr>
              <a:t>Azure</a:t>
            </a:r>
            <a:r>
              <a:rPr sz="3200" b="0" spc="-40" dirty="0">
                <a:latin typeface="Segoe UI Semibold"/>
                <a:cs typeface="Segoe UI Semibold"/>
              </a:rPr>
              <a:t> </a:t>
            </a:r>
            <a:r>
              <a:rPr sz="3200" b="0" spc="-15" dirty="0">
                <a:latin typeface="Segoe UI Semibold"/>
                <a:cs typeface="Segoe UI Semibold"/>
              </a:rPr>
              <a:t>Synapse</a:t>
            </a:r>
            <a:r>
              <a:rPr sz="3200" b="0" spc="-55" dirty="0">
                <a:latin typeface="Segoe UI Semibold"/>
                <a:cs typeface="Segoe UI Semibold"/>
              </a:rPr>
              <a:t> </a:t>
            </a:r>
            <a:r>
              <a:rPr sz="3200" b="0" spc="-5" dirty="0">
                <a:latin typeface="Segoe UI Semibold"/>
                <a:cs typeface="Segoe UI Semibold"/>
              </a:rPr>
              <a:t>Analytics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2962402"/>
            <a:ext cx="1252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On-premises</a:t>
            </a:r>
            <a:r>
              <a:rPr sz="1200" spc="-6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755" y="2350007"/>
            <a:ext cx="495300" cy="495300"/>
            <a:chOff x="714755" y="2350007"/>
            <a:chExt cx="495300" cy="495300"/>
          </a:xfrm>
        </p:grpSpPr>
        <p:sp>
          <p:nvSpPr>
            <p:cNvPr id="5" name="object 5"/>
            <p:cNvSpPr/>
            <p:nvPr/>
          </p:nvSpPr>
          <p:spPr>
            <a:xfrm>
              <a:off x="714755" y="2350007"/>
              <a:ext cx="247015" cy="495300"/>
            </a:xfrm>
            <a:custGeom>
              <a:avLst/>
              <a:gdLst/>
              <a:ahLst/>
              <a:cxnLst/>
              <a:rect l="l" t="t" r="r" b="b"/>
              <a:pathLst>
                <a:path w="247015" h="495300">
                  <a:moveTo>
                    <a:pt x="246887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246887" y="495300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716" y="2427731"/>
              <a:ext cx="434340" cy="417830"/>
            </a:xfrm>
            <a:custGeom>
              <a:avLst/>
              <a:gdLst/>
              <a:ahLst/>
              <a:cxnLst/>
              <a:rect l="l" t="t" r="r" b="b"/>
              <a:pathLst>
                <a:path w="434340" h="417830">
                  <a:moveTo>
                    <a:pt x="47244" y="231648"/>
                  </a:moveTo>
                  <a:lnTo>
                    <a:pt x="0" y="231648"/>
                  </a:lnTo>
                  <a:lnTo>
                    <a:pt x="0" y="277368"/>
                  </a:lnTo>
                  <a:lnTo>
                    <a:pt x="47244" y="277368"/>
                  </a:lnTo>
                  <a:lnTo>
                    <a:pt x="47244" y="231648"/>
                  </a:lnTo>
                  <a:close/>
                </a:path>
                <a:path w="434340" h="417830">
                  <a:moveTo>
                    <a:pt x="47244" y="153924"/>
                  </a:moveTo>
                  <a:lnTo>
                    <a:pt x="0" y="153924"/>
                  </a:lnTo>
                  <a:lnTo>
                    <a:pt x="0" y="201168"/>
                  </a:lnTo>
                  <a:lnTo>
                    <a:pt x="47244" y="201168"/>
                  </a:lnTo>
                  <a:lnTo>
                    <a:pt x="47244" y="153924"/>
                  </a:lnTo>
                  <a:close/>
                </a:path>
                <a:path w="434340" h="417830">
                  <a:moveTo>
                    <a:pt x="47244" y="76200"/>
                  </a:moveTo>
                  <a:lnTo>
                    <a:pt x="0" y="76200"/>
                  </a:lnTo>
                  <a:lnTo>
                    <a:pt x="0" y="123444"/>
                  </a:lnTo>
                  <a:lnTo>
                    <a:pt x="47244" y="123444"/>
                  </a:lnTo>
                  <a:lnTo>
                    <a:pt x="47244" y="76200"/>
                  </a:lnTo>
                  <a:close/>
                </a:path>
                <a:path w="434340" h="41783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  <a:path w="434340" h="417830">
                  <a:moveTo>
                    <a:pt x="124968" y="231648"/>
                  </a:moveTo>
                  <a:lnTo>
                    <a:pt x="77724" y="231648"/>
                  </a:lnTo>
                  <a:lnTo>
                    <a:pt x="77724" y="277368"/>
                  </a:lnTo>
                  <a:lnTo>
                    <a:pt x="124968" y="277368"/>
                  </a:lnTo>
                  <a:lnTo>
                    <a:pt x="124968" y="231648"/>
                  </a:lnTo>
                  <a:close/>
                </a:path>
                <a:path w="434340" h="417830">
                  <a:moveTo>
                    <a:pt x="124968" y="153924"/>
                  </a:moveTo>
                  <a:lnTo>
                    <a:pt x="77724" y="153924"/>
                  </a:lnTo>
                  <a:lnTo>
                    <a:pt x="77724" y="201168"/>
                  </a:lnTo>
                  <a:lnTo>
                    <a:pt x="124968" y="201168"/>
                  </a:lnTo>
                  <a:lnTo>
                    <a:pt x="124968" y="153924"/>
                  </a:lnTo>
                  <a:close/>
                </a:path>
                <a:path w="434340" h="417830">
                  <a:moveTo>
                    <a:pt x="124968" y="76200"/>
                  </a:moveTo>
                  <a:lnTo>
                    <a:pt x="77724" y="76200"/>
                  </a:lnTo>
                  <a:lnTo>
                    <a:pt x="77724" y="123444"/>
                  </a:lnTo>
                  <a:lnTo>
                    <a:pt x="124968" y="123444"/>
                  </a:lnTo>
                  <a:lnTo>
                    <a:pt x="124968" y="76200"/>
                  </a:lnTo>
                  <a:close/>
                </a:path>
                <a:path w="434340" h="417830">
                  <a:moveTo>
                    <a:pt x="124968" y="0"/>
                  </a:moveTo>
                  <a:lnTo>
                    <a:pt x="77724" y="0"/>
                  </a:lnTo>
                  <a:lnTo>
                    <a:pt x="77724" y="45720"/>
                  </a:lnTo>
                  <a:lnTo>
                    <a:pt x="124968" y="45720"/>
                  </a:lnTo>
                  <a:lnTo>
                    <a:pt x="124968" y="0"/>
                  </a:lnTo>
                  <a:close/>
                </a:path>
                <a:path w="434340" h="417830">
                  <a:moveTo>
                    <a:pt x="434340" y="169164"/>
                  </a:moveTo>
                  <a:lnTo>
                    <a:pt x="185928" y="169164"/>
                  </a:lnTo>
                  <a:lnTo>
                    <a:pt x="185928" y="417576"/>
                  </a:lnTo>
                  <a:lnTo>
                    <a:pt x="434340" y="417576"/>
                  </a:lnTo>
                  <a:lnTo>
                    <a:pt x="434340" y="169164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719" y="27828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4128" y="2659379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  <a:path w="123825" h="45719">
                  <a:moveTo>
                    <a:pt x="123444" y="0"/>
                  </a:moveTo>
                  <a:lnTo>
                    <a:pt x="77724" y="0"/>
                  </a:lnTo>
                  <a:lnTo>
                    <a:pt x="77724" y="45720"/>
                  </a:lnTo>
                  <a:lnTo>
                    <a:pt x="123444" y="45720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6131" y="278282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59" h="62864">
                  <a:moveTo>
                    <a:pt x="60959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0959" y="62484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5563" y="4094479"/>
            <a:ext cx="779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Cloud</a:t>
            </a:r>
            <a:r>
              <a:rPr sz="12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712" y="5425846"/>
            <a:ext cx="696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SaaS</a:t>
            </a:r>
            <a:r>
              <a:rPr sz="120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7616" y="3701796"/>
            <a:ext cx="451484" cy="279400"/>
          </a:xfrm>
          <a:custGeom>
            <a:avLst/>
            <a:gdLst/>
            <a:ahLst/>
            <a:cxnLst/>
            <a:rect l="l" t="t" r="r" b="b"/>
            <a:pathLst>
              <a:path w="451484" h="279400">
                <a:moveTo>
                  <a:pt x="180200" y="0"/>
                </a:moveTo>
                <a:lnTo>
                  <a:pt x="137368" y="7077"/>
                </a:lnTo>
                <a:lnTo>
                  <a:pt x="100182" y="26810"/>
                </a:lnTo>
                <a:lnTo>
                  <a:pt x="70865" y="56948"/>
                </a:lnTo>
                <a:lnTo>
                  <a:pt x="51643" y="95243"/>
                </a:lnTo>
                <a:lnTo>
                  <a:pt x="44742" y="139445"/>
                </a:lnTo>
                <a:lnTo>
                  <a:pt x="45097" y="148312"/>
                </a:lnTo>
                <a:lnTo>
                  <a:pt x="46062" y="157130"/>
                </a:lnTo>
                <a:lnTo>
                  <a:pt x="47532" y="166038"/>
                </a:lnTo>
                <a:lnTo>
                  <a:pt x="49212" y="174243"/>
                </a:lnTo>
                <a:lnTo>
                  <a:pt x="30030" y="178704"/>
                </a:lnTo>
                <a:lnTo>
                  <a:pt x="14390" y="189928"/>
                </a:lnTo>
                <a:lnTo>
                  <a:pt x="3858" y="206390"/>
                </a:lnTo>
                <a:lnTo>
                  <a:pt x="0" y="226567"/>
                </a:lnTo>
                <a:lnTo>
                  <a:pt x="3935" y="246959"/>
                </a:lnTo>
                <a:lnTo>
                  <a:pt x="14697" y="263588"/>
                </a:lnTo>
                <a:lnTo>
                  <a:pt x="30721" y="274788"/>
                </a:lnTo>
                <a:lnTo>
                  <a:pt x="50444" y="278891"/>
                </a:lnTo>
                <a:lnTo>
                  <a:pt x="400253" y="278891"/>
                </a:lnTo>
                <a:lnTo>
                  <a:pt x="420039" y="274788"/>
                </a:lnTo>
                <a:lnTo>
                  <a:pt x="436203" y="263588"/>
                </a:lnTo>
                <a:lnTo>
                  <a:pt x="447105" y="246959"/>
                </a:lnTo>
                <a:lnTo>
                  <a:pt x="451103" y="226567"/>
                </a:lnTo>
                <a:lnTo>
                  <a:pt x="447105" y="206122"/>
                </a:lnTo>
                <a:lnTo>
                  <a:pt x="436203" y="189499"/>
                </a:lnTo>
                <a:lnTo>
                  <a:pt x="420039" y="178329"/>
                </a:lnTo>
                <a:lnTo>
                  <a:pt x="400253" y="174243"/>
                </a:lnTo>
                <a:lnTo>
                  <a:pt x="399440" y="174243"/>
                </a:lnTo>
                <a:lnTo>
                  <a:pt x="402178" y="166038"/>
                </a:lnTo>
                <a:lnTo>
                  <a:pt x="404226" y="157464"/>
                </a:lnTo>
                <a:lnTo>
                  <a:pt x="405510" y="148580"/>
                </a:lnTo>
                <a:lnTo>
                  <a:pt x="405955" y="139445"/>
                </a:lnTo>
                <a:lnTo>
                  <a:pt x="398881" y="103127"/>
                </a:lnTo>
                <a:lnTo>
                  <a:pt x="379564" y="73501"/>
                </a:lnTo>
                <a:lnTo>
                  <a:pt x="350866" y="53542"/>
                </a:lnTo>
                <a:lnTo>
                  <a:pt x="343164" y="51942"/>
                </a:lnTo>
                <a:lnTo>
                  <a:pt x="285546" y="51942"/>
                </a:lnTo>
                <a:lnTo>
                  <a:pt x="264623" y="30378"/>
                </a:lnTo>
                <a:lnTo>
                  <a:pt x="239583" y="14017"/>
                </a:lnTo>
                <a:lnTo>
                  <a:pt x="211189" y="3633"/>
                </a:lnTo>
                <a:lnTo>
                  <a:pt x="180200" y="0"/>
                </a:lnTo>
                <a:close/>
              </a:path>
              <a:path w="451484" h="279400">
                <a:moveTo>
                  <a:pt x="315645" y="46227"/>
                </a:moveTo>
                <a:lnTo>
                  <a:pt x="307801" y="46603"/>
                </a:lnTo>
                <a:lnTo>
                  <a:pt x="300143" y="47704"/>
                </a:lnTo>
                <a:lnTo>
                  <a:pt x="292712" y="49496"/>
                </a:lnTo>
                <a:lnTo>
                  <a:pt x="285546" y="51942"/>
                </a:lnTo>
                <a:lnTo>
                  <a:pt x="343164" y="51942"/>
                </a:lnTo>
                <a:lnTo>
                  <a:pt x="315645" y="46227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9724" y="4840223"/>
            <a:ext cx="247015" cy="495300"/>
            <a:chOff x="839724" y="4840223"/>
            <a:chExt cx="247015" cy="495300"/>
          </a:xfrm>
        </p:grpSpPr>
        <p:sp>
          <p:nvSpPr>
            <p:cNvPr id="14" name="object 14"/>
            <p:cNvSpPr/>
            <p:nvPr/>
          </p:nvSpPr>
          <p:spPr>
            <a:xfrm>
              <a:off x="839724" y="4840223"/>
              <a:ext cx="247015" cy="495300"/>
            </a:xfrm>
            <a:custGeom>
              <a:avLst/>
              <a:gdLst/>
              <a:ahLst/>
              <a:cxnLst/>
              <a:rect l="l" t="t" r="r" b="b"/>
              <a:pathLst>
                <a:path w="247015" h="495300">
                  <a:moveTo>
                    <a:pt x="216166" y="0"/>
                  </a:moveTo>
                  <a:lnTo>
                    <a:pt x="31089" y="0"/>
                  </a:lnTo>
                  <a:lnTo>
                    <a:pt x="18913" y="2428"/>
                  </a:lnTo>
                  <a:lnTo>
                    <a:pt x="9039" y="9048"/>
                  </a:lnTo>
                  <a:lnTo>
                    <a:pt x="2418" y="18859"/>
                  </a:lnTo>
                  <a:lnTo>
                    <a:pt x="0" y="30861"/>
                  </a:lnTo>
                  <a:lnTo>
                    <a:pt x="0" y="464438"/>
                  </a:lnTo>
                  <a:lnTo>
                    <a:pt x="2418" y="476440"/>
                  </a:lnTo>
                  <a:lnTo>
                    <a:pt x="9039" y="486251"/>
                  </a:lnTo>
                  <a:lnTo>
                    <a:pt x="18913" y="492871"/>
                  </a:lnTo>
                  <a:lnTo>
                    <a:pt x="31089" y="495300"/>
                  </a:lnTo>
                  <a:lnTo>
                    <a:pt x="216166" y="495300"/>
                  </a:lnTo>
                  <a:lnTo>
                    <a:pt x="228130" y="492871"/>
                  </a:lnTo>
                  <a:lnTo>
                    <a:pt x="237894" y="486251"/>
                  </a:lnTo>
                  <a:lnTo>
                    <a:pt x="244475" y="476440"/>
                  </a:lnTo>
                  <a:lnTo>
                    <a:pt x="246887" y="464438"/>
                  </a:lnTo>
                  <a:lnTo>
                    <a:pt x="246887" y="30861"/>
                  </a:lnTo>
                  <a:lnTo>
                    <a:pt x="244475" y="18859"/>
                  </a:lnTo>
                  <a:lnTo>
                    <a:pt x="237894" y="9048"/>
                  </a:lnTo>
                  <a:lnTo>
                    <a:pt x="228130" y="2428"/>
                  </a:lnTo>
                  <a:lnTo>
                    <a:pt x="21616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164" y="4870703"/>
              <a:ext cx="64135" cy="436245"/>
            </a:xfrm>
            <a:custGeom>
              <a:avLst/>
              <a:gdLst/>
              <a:ahLst/>
              <a:cxnLst/>
              <a:rect l="l" t="t" r="r" b="b"/>
              <a:pathLst>
                <a:path w="64134" h="436245">
                  <a:moveTo>
                    <a:pt x="56388" y="411480"/>
                  </a:moveTo>
                  <a:lnTo>
                    <a:pt x="54521" y="401993"/>
                  </a:lnTo>
                  <a:lnTo>
                    <a:pt x="49466" y="394246"/>
                  </a:lnTo>
                  <a:lnTo>
                    <a:pt x="41948" y="389013"/>
                  </a:lnTo>
                  <a:lnTo>
                    <a:pt x="32766" y="387096"/>
                  </a:lnTo>
                  <a:lnTo>
                    <a:pt x="23571" y="389013"/>
                  </a:lnTo>
                  <a:lnTo>
                    <a:pt x="16052" y="394246"/>
                  </a:lnTo>
                  <a:lnTo>
                    <a:pt x="10998" y="401993"/>
                  </a:lnTo>
                  <a:lnTo>
                    <a:pt x="9144" y="411480"/>
                  </a:lnTo>
                  <a:lnTo>
                    <a:pt x="10998" y="420979"/>
                  </a:lnTo>
                  <a:lnTo>
                    <a:pt x="16052" y="428726"/>
                  </a:lnTo>
                  <a:lnTo>
                    <a:pt x="23571" y="433959"/>
                  </a:lnTo>
                  <a:lnTo>
                    <a:pt x="32766" y="435864"/>
                  </a:lnTo>
                  <a:lnTo>
                    <a:pt x="41948" y="433959"/>
                  </a:lnTo>
                  <a:lnTo>
                    <a:pt x="49466" y="428726"/>
                  </a:lnTo>
                  <a:lnTo>
                    <a:pt x="54521" y="420979"/>
                  </a:lnTo>
                  <a:lnTo>
                    <a:pt x="56388" y="411480"/>
                  </a:lnTo>
                  <a:close/>
                </a:path>
                <a:path w="64134" h="436245">
                  <a:moveTo>
                    <a:pt x="64008" y="1778"/>
                  </a:moveTo>
                  <a:lnTo>
                    <a:pt x="62141" y="0"/>
                  </a:lnTo>
                  <a:lnTo>
                    <a:pt x="1866" y="0"/>
                  </a:lnTo>
                  <a:lnTo>
                    <a:pt x="0" y="1778"/>
                  </a:lnTo>
                  <a:lnTo>
                    <a:pt x="0" y="6223"/>
                  </a:lnTo>
                  <a:lnTo>
                    <a:pt x="1866" y="7620"/>
                  </a:lnTo>
                  <a:lnTo>
                    <a:pt x="59893" y="7620"/>
                  </a:lnTo>
                  <a:lnTo>
                    <a:pt x="62141" y="7620"/>
                  </a:lnTo>
                  <a:lnTo>
                    <a:pt x="64008" y="6223"/>
                  </a:lnTo>
                  <a:lnTo>
                    <a:pt x="64008" y="1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4" y="5013959"/>
              <a:ext cx="124968" cy="13563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45941" y="1111072"/>
            <a:ext cx="5993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Limitless</a:t>
            </a:r>
            <a:r>
              <a:rPr sz="1800" spc="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service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 with</a:t>
            </a:r>
            <a:r>
              <a:rPr sz="1800" spc="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unmatched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time</a:t>
            </a:r>
            <a:r>
              <a:rPr sz="18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800" spc="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insight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06851" y="2651760"/>
            <a:ext cx="7170420" cy="489584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41605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1115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Synapse</a:t>
            </a:r>
            <a:r>
              <a:rPr sz="1200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Studio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6851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Integration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4128" y="3275076"/>
            <a:ext cx="168910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Management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9880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1055"/>
              </a:spcBef>
            </a:pPr>
            <a:r>
              <a:rPr sz="1200" spc="-5" dirty="0">
                <a:latin typeface="Segoe UI Semibold"/>
                <a:cs typeface="Segoe UI Semibold"/>
              </a:rPr>
              <a:t>Monitoring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87156" y="3275076"/>
            <a:ext cx="1690370" cy="489584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9483" y="2051304"/>
            <a:ext cx="7751445" cy="320675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sz="1600" spc="-5" dirty="0">
                <a:latin typeface="Segoe UI Semibold"/>
                <a:cs typeface="Segoe UI Semibold"/>
              </a:rPr>
              <a:t>Unified</a:t>
            </a:r>
            <a:r>
              <a:rPr sz="1600" spc="-3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platform</a:t>
            </a:r>
            <a:r>
              <a:rPr sz="1600" spc="-2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and</a:t>
            </a:r>
            <a:r>
              <a:rPr sz="160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experience</a:t>
            </a: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1600" spc="-5" dirty="0">
                <a:latin typeface="Segoe UI Semibold"/>
                <a:cs typeface="Segoe UI Semibold"/>
              </a:rPr>
              <a:t>Analytics</a:t>
            </a:r>
            <a:r>
              <a:rPr sz="1600" spc="-5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Runtimes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06851" y="4465320"/>
            <a:ext cx="3515995" cy="489584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39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95"/>
              </a:spcBef>
            </a:pPr>
            <a:r>
              <a:rPr sz="14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59880" y="4465320"/>
            <a:ext cx="3517900" cy="489584"/>
            <a:chOff x="6659880" y="4465320"/>
            <a:chExt cx="3517900" cy="489584"/>
          </a:xfrm>
        </p:grpSpPr>
        <p:sp>
          <p:nvSpPr>
            <p:cNvPr id="26" name="object 26"/>
            <p:cNvSpPr/>
            <p:nvPr/>
          </p:nvSpPr>
          <p:spPr>
            <a:xfrm>
              <a:off x="6659880" y="4465320"/>
              <a:ext cx="3517900" cy="489584"/>
            </a:xfrm>
            <a:custGeom>
              <a:avLst/>
              <a:gdLst/>
              <a:ahLst/>
              <a:cxnLst/>
              <a:rect l="l" t="t" r="r" b="b"/>
              <a:pathLst>
                <a:path w="3517900" h="489585">
                  <a:moveTo>
                    <a:pt x="3517391" y="0"/>
                  </a:moveTo>
                  <a:lnTo>
                    <a:pt x="0" y="0"/>
                  </a:lnTo>
                  <a:lnTo>
                    <a:pt x="0" y="489203"/>
                  </a:lnTo>
                  <a:lnTo>
                    <a:pt x="3517391" y="489203"/>
                  </a:lnTo>
                  <a:lnTo>
                    <a:pt x="35173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776" y="4553712"/>
              <a:ext cx="608076" cy="31546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06851" y="5495544"/>
            <a:ext cx="7170420" cy="489584"/>
          </a:xfrm>
          <a:prstGeom prst="rect">
            <a:avLst/>
          </a:prstGeom>
          <a:solidFill>
            <a:srgbClr val="E3E3E3"/>
          </a:solidFill>
        </p:spPr>
        <p:txBody>
          <a:bodyPr vert="horz" wrap="square" lIns="0" tIns="142240" rIns="0" bIns="0" rtlCol="0">
            <a:spAutoFit/>
          </a:bodyPr>
          <a:lstStyle/>
          <a:p>
            <a:pPr marL="27305" algn="ctr">
              <a:lnSpc>
                <a:spcPct val="100000"/>
              </a:lnSpc>
              <a:spcBef>
                <a:spcPts val="1120"/>
              </a:spcBef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r>
              <a:rPr sz="12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200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Lake</a:t>
            </a:r>
            <a:r>
              <a:rPr sz="120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Storage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50135" y="2807207"/>
            <a:ext cx="845819" cy="2475865"/>
            <a:chOff x="1850135" y="2807207"/>
            <a:chExt cx="845819" cy="2475865"/>
          </a:xfrm>
        </p:grpSpPr>
        <p:sp>
          <p:nvSpPr>
            <p:cNvPr id="30" name="object 30"/>
            <p:cNvSpPr/>
            <p:nvPr/>
          </p:nvSpPr>
          <p:spPr>
            <a:xfrm>
              <a:off x="1856231" y="2813303"/>
              <a:ext cx="342900" cy="2463800"/>
            </a:xfrm>
            <a:custGeom>
              <a:avLst/>
              <a:gdLst/>
              <a:ahLst/>
              <a:cxnLst/>
              <a:rect l="l" t="t" r="r" b="b"/>
              <a:pathLst>
                <a:path w="342900" h="2463800">
                  <a:moveTo>
                    <a:pt x="0" y="0"/>
                  </a:moveTo>
                  <a:lnTo>
                    <a:pt x="342900" y="0"/>
                  </a:lnTo>
                  <a:lnTo>
                    <a:pt x="342900" y="2463292"/>
                  </a:lnTo>
                  <a:lnTo>
                    <a:pt x="12700" y="246329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76043" y="4056887"/>
              <a:ext cx="819785" cy="76200"/>
            </a:xfrm>
            <a:custGeom>
              <a:avLst/>
              <a:gdLst/>
              <a:ahLst/>
              <a:cxnLst/>
              <a:rect l="l" t="t" r="r" b="b"/>
              <a:pathLst>
                <a:path w="819785" h="76200">
                  <a:moveTo>
                    <a:pt x="743457" y="0"/>
                  </a:moveTo>
                  <a:lnTo>
                    <a:pt x="743457" y="76200"/>
                  </a:lnTo>
                  <a:lnTo>
                    <a:pt x="806957" y="44450"/>
                  </a:lnTo>
                  <a:lnTo>
                    <a:pt x="756157" y="44450"/>
                  </a:lnTo>
                  <a:lnTo>
                    <a:pt x="756157" y="31750"/>
                  </a:lnTo>
                  <a:lnTo>
                    <a:pt x="806957" y="31750"/>
                  </a:lnTo>
                  <a:lnTo>
                    <a:pt x="743457" y="0"/>
                  </a:lnTo>
                  <a:close/>
                </a:path>
                <a:path w="819785" h="76200">
                  <a:moveTo>
                    <a:pt x="74345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3457" y="44450"/>
                  </a:lnTo>
                  <a:lnTo>
                    <a:pt x="743457" y="31750"/>
                  </a:lnTo>
                  <a:close/>
                </a:path>
                <a:path w="819785" h="76200">
                  <a:moveTo>
                    <a:pt x="806957" y="31750"/>
                  </a:moveTo>
                  <a:lnTo>
                    <a:pt x="756157" y="31750"/>
                  </a:lnTo>
                  <a:lnTo>
                    <a:pt x="756157" y="44450"/>
                  </a:lnTo>
                  <a:lnTo>
                    <a:pt x="806957" y="44450"/>
                  </a:lnTo>
                  <a:lnTo>
                    <a:pt x="819657" y="38100"/>
                  </a:lnTo>
                  <a:lnTo>
                    <a:pt x="80695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0495788" y="4696967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0816" y="0"/>
                </a:moveTo>
                <a:lnTo>
                  <a:pt x="440816" y="76199"/>
                </a:lnTo>
                <a:lnTo>
                  <a:pt x="504316" y="44449"/>
                </a:lnTo>
                <a:lnTo>
                  <a:pt x="453516" y="44449"/>
                </a:lnTo>
                <a:lnTo>
                  <a:pt x="453516" y="31749"/>
                </a:lnTo>
                <a:lnTo>
                  <a:pt x="504316" y="31749"/>
                </a:lnTo>
                <a:lnTo>
                  <a:pt x="440816" y="0"/>
                </a:lnTo>
                <a:close/>
              </a:path>
              <a:path w="517525" h="76200">
                <a:moveTo>
                  <a:pt x="440816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440816" y="44449"/>
                </a:lnTo>
                <a:lnTo>
                  <a:pt x="440816" y="31749"/>
                </a:lnTo>
                <a:close/>
              </a:path>
              <a:path w="517525" h="76200">
                <a:moveTo>
                  <a:pt x="504316" y="31749"/>
                </a:moveTo>
                <a:lnTo>
                  <a:pt x="453516" y="31749"/>
                </a:lnTo>
                <a:lnTo>
                  <a:pt x="453516" y="44449"/>
                </a:lnTo>
                <a:lnTo>
                  <a:pt x="504316" y="44449"/>
                </a:lnTo>
                <a:lnTo>
                  <a:pt x="517016" y="38099"/>
                </a:lnTo>
                <a:lnTo>
                  <a:pt x="504316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34928" y="4386071"/>
            <a:ext cx="495300" cy="375285"/>
          </a:xfrm>
          <a:custGeom>
            <a:avLst/>
            <a:gdLst/>
            <a:ahLst/>
            <a:cxnLst/>
            <a:rect l="l" t="t" r="r" b="b"/>
            <a:pathLst>
              <a:path w="495300" h="375285">
                <a:moveTo>
                  <a:pt x="114807" y="254507"/>
                </a:moveTo>
                <a:lnTo>
                  <a:pt x="103979" y="256692"/>
                </a:lnTo>
                <a:lnTo>
                  <a:pt x="95138" y="262651"/>
                </a:lnTo>
                <a:lnTo>
                  <a:pt x="89179" y="271492"/>
                </a:lnTo>
                <a:lnTo>
                  <a:pt x="86995" y="282320"/>
                </a:lnTo>
                <a:lnTo>
                  <a:pt x="86995" y="347090"/>
                </a:lnTo>
                <a:lnTo>
                  <a:pt x="89179" y="357919"/>
                </a:lnTo>
                <a:lnTo>
                  <a:pt x="95138" y="366760"/>
                </a:lnTo>
                <a:lnTo>
                  <a:pt x="103979" y="372719"/>
                </a:lnTo>
                <a:lnTo>
                  <a:pt x="114807" y="374903"/>
                </a:lnTo>
                <a:lnTo>
                  <a:pt x="125616" y="372719"/>
                </a:lnTo>
                <a:lnTo>
                  <a:pt x="134413" y="366760"/>
                </a:lnTo>
                <a:lnTo>
                  <a:pt x="140329" y="357919"/>
                </a:lnTo>
                <a:lnTo>
                  <a:pt x="142494" y="347090"/>
                </a:lnTo>
                <a:lnTo>
                  <a:pt x="142494" y="282320"/>
                </a:lnTo>
                <a:lnTo>
                  <a:pt x="140329" y="271492"/>
                </a:lnTo>
                <a:lnTo>
                  <a:pt x="134413" y="262651"/>
                </a:lnTo>
                <a:lnTo>
                  <a:pt x="125616" y="256692"/>
                </a:lnTo>
                <a:lnTo>
                  <a:pt x="114807" y="254507"/>
                </a:lnTo>
                <a:close/>
              </a:path>
              <a:path w="495300" h="375285">
                <a:moveTo>
                  <a:pt x="203707" y="153288"/>
                </a:moveTo>
                <a:lnTo>
                  <a:pt x="192879" y="155473"/>
                </a:lnTo>
                <a:lnTo>
                  <a:pt x="184038" y="161432"/>
                </a:lnTo>
                <a:lnTo>
                  <a:pt x="178079" y="170273"/>
                </a:lnTo>
                <a:lnTo>
                  <a:pt x="175895" y="181101"/>
                </a:lnTo>
                <a:lnTo>
                  <a:pt x="175895" y="347090"/>
                </a:lnTo>
                <a:lnTo>
                  <a:pt x="178079" y="357919"/>
                </a:lnTo>
                <a:lnTo>
                  <a:pt x="184038" y="366760"/>
                </a:lnTo>
                <a:lnTo>
                  <a:pt x="192879" y="372719"/>
                </a:lnTo>
                <a:lnTo>
                  <a:pt x="203707" y="374903"/>
                </a:lnTo>
                <a:lnTo>
                  <a:pt x="214536" y="372719"/>
                </a:lnTo>
                <a:lnTo>
                  <a:pt x="223377" y="366760"/>
                </a:lnTo>
                <a:lnTo>
                  <a:pt x="229336" y="357919"/>
                </a:lnTo>
                <a:lnTo>
                  <a:pt x="231521" y="347090"/>
                </a:lnTo>
                <a:lnTo>
                  <a:pt x="231521" y="181101"/>
                </a:lnTo>
                <a:lnTo>
                  <a:pt x="229336" y="170273"/>
                </a:lnTo>
                <a:lnTo>
                  <a:pt x="223377" y="161432"/>
                </a:lnTo>
                <a:lnTo>
                  <a:pt x="214536" y="155473"/>
                </a:lnTo>
                <a:lnTo>
                  <a:pt x="203707" y="153288"/>
                </a:lnTo>
                <a:close/>
              </a:path>
              <a:path w="495300" h="375285">
                <a:moveTo>
                  <a:pt x="292607" y="194944"/>
                </a:moveTo>
                <a:lnTo>
                  <a:pt x="281779" y="197129"/>
                </a:lnTo>
                <a:lnTo>
                  <a:pt x="272938" y="203088"/>
                </a:lnTo>
                <a:lnTo>
                  <a:pt x="266979" y="211929"/>
                </a:lnTo>
                <a:lnTo>
                  <a:pt x="264795" y="222757"/>
                </a:lnTo>
                <a:lnTo>
                  <a:pt x="264795" y="347090"/>
                </a:lnTo>
                <a:lnTo>
                  <a:pt x="266979" y="357919"/>
                </a:lnTo>
                <a:lnTo>
                  <a:pt x="272938" y="366760"/>
                </a:lnTo>
                <a:lnTo>
                  <a:pt x="281779" y="372719"/>
                </a:lnTo>
                <a:lnTo>
                  <a:pt x="292607" y="374903"/>
                </a:lnTo>
                <a:lnTo>
                  <a:pt x="303436" y="372719"/>
                </a:lnTo>
                <a:lnTo>
                  <a:pt x="312277" y="366760"/>
                </a:lnTo>
                <a:lnTo>
                  <a:pt x="318236" y="357919"/>
                </a:lnTo>
                <a:lnTo>
                  <a:pt x="320421" y="347090"/>
                </a:lnTo>
                <a:lnTo>
                  <a:pt x="320421" y="222757"/>
                </a:lnTo>
                <a:lnTo>
                  <a:pt x="318236" y="211929"/>
                </a:lnTo>
                <a:lnTo>
                  <a:pt x="312277" y="203088"/>
                </a:lnTo>
                <a:lnTo>
                  <a:pt x="303436" y="197129"/>
                </a:lnTo>
                <a:lnTo>
                  <a:pt x="292607" y="194944"/>
                </a:lnTo>
                <a:close/>
              </a:path>
              <a:path w="495300" h="375285">
                <a:moveTo>
                  <a:pt x="380111" y="81279"/>
                </a:moveTo>
                <a:lnTo>
                  <a:pt x="369282" y="83464"/>
                </a:lnTo>
                <a:lnTo>
                  <a:pt x="360441" y="89423"/>
                </a:lnTo>
                <a:lnTo>
                  <a:pt x="354482" y="98264"/>
                </a:lnTo>
                <a:lnTo>
                  <a:pt x="352298" y="109092"/>
                </a:lnTo>
                <a:lnTo>
                  <a:pt x="352298" y="347090"/>
                </a:lnTo>
                <a:lnTo>
                  <a:pt x="354482" y="357919"/>
                </a:lnTo>
                <a:lnTo>
                  <a:pt x="360441" y="366760"/>
                </a:lnTo>
                <a:lnTo>
                  <a:pt x="369282" y="372719"/>
                </a:lnTo>
                <a:lnTo>
                  <a:pt x="380111" y="374903"/>
                </a:lnTo>
                <a:lnTo>
                  <a:pt x="390866" y="372719"/>
                </a:lnTo>
                <a:lnTo>
                  <a:pt x="399669" y="366760"/>
                </a:lnTo>
                <a:lnTo>
                  <a:pt x="405614" y="357919"/>
                </a:lnTo>
                <a:lnTo>
                  <a:pt x="407797" y="347090"/>
                </a:lnTo>
                <a:lnTo>
                  <a:pt x="407797" y="109092"/>
                </a:lnTo>
                <a:lnTo>
                  <a:pt x="405614" y="98264"/>
                </a:lnTo>
                <a:lnTo>
                  <a:pt x="399669" y="89423"/>
                </a:lnTo>
                <a:lnTo>
                  <a:pt x="390866" y="83464"/>
                </a:lnTo>
                <a:lnTo>
                  <a:pt x="380111" y="81279"/>
                </a:lnTo>
                <a:close/>
              </a:path>
              <a:path w="495300" h="375285">
                <a:moveTo>
                  <a:pt x="433831" y="0"/>
                </a:moveTo>
                <a:lnTo>
                  <a:pt x="61468" y="0"/>
                </a:lnTo>
                <a:lnTo>
                  <a:pt x="37558" y="4837"/>
                </a:lnTo>
                <a:lnTo>
                  <a:pt x="18018" y="18033"/>
                </a:lnTo>
                <a:lnTo>
                  <a:pt x="4835" y="37611"/>
                </a:lnTo>
                <a:lnTo>
                  <a:pt x="0" y="61594"/>
                </a:lnTo>
                <a:lnTo>
                  <a:pt x="0" y="259841"/>
                </a:lnTo>
                <a:lnTo>
                  <a:pt x="4835" y="283844"/>
                </a:lnTo>
                <a:lnTo>
                  <a:pt x="18018" y="303466"/>
                </a:lnTo>
                <a:lnTo>
                  <a:pt x="37558" y="316706"/>
                </a:lnTo>
                <a:lnTo>
                  <a:pt x="61468" y="321563"/>
                </a:lnTo>
                <a:lnTo>
                  <a:pt x="69976" y="321563"/>
                </a:lnTo>
                <a:lnTo>
                  <a:pt x="69976" y="300608"/>
                </a:lnTo>
                <a:lnTo>
                  <a:pt x="60960" y="300608"/>
                </a:lnTo>
                <a:lnTo>
                  <a:pt x="45406" y="297467"/>
                </a:lnTo>
                <a:lnTo>
                  <a:pt x="32734" y="288909"/>
                </a:lnTo>
                <a:lnTo>
                  <a:pt x="24205" y="276230"/>
                </a:lnTo>
                <a:lnTo>
                  <a:pt x="21081" y="260730"/>
                </a:lnTo>
                <a:lnTo>
                  <a:pt x="21081" y="59816"/>
                </a:lnTo>
                <a:lnTo>
                  <a:pt x="24205" y="44243"/>
                </a:lnTo>
                <a:lnTo>
                  <a:pt x="32734" y="31527"/>
                </a:lnTo>
                <a:lnTo>
                  <a:pt x="45406" y="22955"/>
                </a:lnTo>
                <a:lnTo>
                  <a:pt x="60960" y="19811"/>
                </a:lnTo>
                <a:lnTo>
                  <a:pt x="478479" y="19811"/>
                </a:lnTo>
                <a:lnTo>
                  <a:pt x="477281" y="18033"/>
                </a:lnTo>
                <a:lnTo>
                  <a:pt x="457741" y="4837"/>
                </a:lnTo>
                <a:lnTo>
                  <a:pt x="433831" y="0"/>
                </a:lnTo>
                <a:close/>
              </a:path>
              <a:path w="495300" h="375285">
                <a:moveTo>
                  <a:pt x="478479" y="19811"/>
                </a:moveTo>
                <a:lnTo>
                  <a:pt x="436245" y="19811"/>
                </a:lnTo>
                <a:lnTo>
                  <a:pt x="451744" y="22955"/>
                </a:lnTo>
                <a:lnTo>
                  <a:pt x="464423" y="31527"/>
                </a:lnTo>
                <a:lnTo>
                  <a:pt x="472981" y="44243"/>
                </a:lnTo>
                <a:lnTo>
                  <a:pt x="476123" y="59816"/>
                </a:lnTo>
                <a:lnTo>
                  <a:pt x="476123" y="260730"/>
                </a:lnTo>
                <a:lnTo>
                  <a:pt x="472981" y="276230"/>
                </a:lnTo>
                <a:lnTo>
                  <a:pt x="464423" y="288909"/>
                </a:lnTo>
                <a:lnTo>
                  <a:pt x="451744" y="297467"/>
                </a:lnTo>
                <a:lnTo>
                  <a:pt x="436245" y="300608"/>
                </a:lnTo>
                <a:lnTo>
                  <a:pt x="427227" y="300608"/>
                </a:lnTo>
                <a:lnTo>
                  <a:pt x="427227" y="321563"/>
                </a:lnTo>
                <a:lnTo>
                  <a:pt x="433831" y="321563"/>
                </a:lnTo>
                <a:lnTo>
                  <a:pt x="457741" y="316706"/>
                </a:lnTo>
                <a:lnTo>
                  <a:pt x="477281" y="303466"/>
                </a:lnTo>
                <a:lnTo>
                  <a:pt x="490464" y="283844"/>
                </a:lnTo>
                <a:lnTo>
                  <a:pt x="495300" y="259841"/>
                </a:lnTo>
                <a:lnTo>
                  <a:pt x="495300" y="61594"/>
                </a:lnTo>
                <a:lnTo>
                  <a:pt x="490464" y="37611"/>
                </a:lnTo>
                <a:lnTo>
                  <a:pt x="478479" y="19811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3056" y="3080004"/>
            <a:ext cx="631164" cy="61949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665714" y="2705861"/>
            <a:ext cx="1463040" cy="27908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03530" marR="122555" algn="ctr">
              <a:lnSpc>
                <a:spcPts val="1300"/>
              </a:lnSpc>
              <a:spcBef>
                <a:spcPts val="1005"/>
              </a:spcBef>
            </a:pP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Machine </a:t>
            </a:r>
            <a:r>
              <a:rPr sz="120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Learning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Segoe UI Semibold"/>
              <a:cs typeface="Segoe UI Semibold"/>
            </a:endParaRPr>
          </a:p>
          <a:p>
            <a:pPr marL="173355" algn="ctr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2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120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74452" y="3392423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175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17525" h="76200">
                <a:moveTo>
                  <a:pt x="51701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17017" y="44450"/>
                </a:lnTo>
                <a:lnTo>
                  <a:pt x="517017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95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99070"/>
            <a:ext cx="5186045" cy="10318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10000"/>
              </a:lnSpc>
              <a:spcBef>
                <a:spcPts val="620"/>
              </a:spcBef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Scientists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-10" dirty="0">
                <a:latin typeface="Segoe UI"/>
                <a:cs typeface="Segoe UI"/>
              </a:rPr>
              <a:t> use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notebooks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(distributed)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preparation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368003"/>
            <a:ext cx="5179060" cy="110807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412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Connect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existing </a:t>
            </a:r>
            <a:r>
              <a:rPr sz="1600" spc="-15" dirty="0">
                <a:latin typeface="Segoe UI"/>
                <a:cs typeface="Segoe UI"/>
              </a:rPr>
              <a:t>Azure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project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AutoML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classification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regression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3373637"/>
            <a:ext cx="1933575" cy="10598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spc="-10" dirty="0">
                <a:latin typeface="Segoe UI"/>
                <a:cs typeface="Segoe UI"/>
              </a:rPr>
              <a:t>problem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41300"/>
              </a:lnSpc>
            </a:pPr>
            <a:r>
              <a:rPr sz="1600" spc="-35" dirty="0">
                <a:latin typeface="Segoe UI"/>
                <a:cs typeface="Segoe UI"/>
              </a:rPr>
              <a:t>Train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model </a:t>
            </a:r>
            <a:r>
              <a:rPr sz="1600" spc="-5" dirty="0">
                <a:latin typeface="Segoe UI"/>
                <a:cs typeface="Segoe UI"/>
              </a:rPr>
              <a:t> Access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open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8403" y="3523488"/>
            <a:ext cx="6454140" cy="3008630"/>
            <a:chOff x="5518403" y="3523488"/>
            <a:chExt cx="6454140" cy="300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7547" y="3581851"/>
              <a:ext cx="6435852" cy="29408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22975" y="3528060"/>
              <a:ext cx="6445250" cy="2999740"/>
            </a:xfrm>
            <a:custGeom>
              <a:avLst/>
              <a:gdLst/>
              <a:ahLst/>
              <a:cxnLst/>
              <a:rect l="l" t="t" r="r" b="b"/>
              <a:pathLst>
                <a:path w="6445250" h="2999740">
                  <a:moveTo>
                    <a:pt x="0" y="2999232"/>
                  </a:moveTo>
                  <a:lnTo>
                    <a:pt x="6444996" y="2999232"/>
                  </a:lnTo>
                  <a:lnTo>
                    <a:pt x="6444996" y="0"/>
                  </a:lnTo>
                  <a:lnTo>
                    <a:pt x="0" y="0"/>
                  </a:lnTo>
                  <a:lnTo>
                    <a:pt x="0" y="299923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12192000" cy="216535"/>
            <a:chOff x="0" y="0"/>
            <a:chExt cx="12192000" cy="21653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2192000" cy="216535"/>
            </a:xfrm>
            <a:custGeom>
              <a:avLst/>
              <a:gdLst/>
              <a:ahLst/>
              <a:cxnLst/>
              <a:rect l="l" t="t" r="r" b="b"/>
              <a:pathLst>
                <a:path w="12192000" h="216535">
                  <a:moveTo>
                    <a:pt x="0" y="216407"/>
                  </a:moveTo>
                  <a:lnTo>
                    <a:pt x="12192000" y="21640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19303"/>
              <a:ext cx="4229341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6401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49775" algn="l"/>
              </a:tabLst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	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(con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)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3212" y="877824"/>
            <a:ext cx="10000615" cy="5885815"/>
            <a:chOff x="553212" y="877824"/>
            <a:chExt cx="10000615" cy="5885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6" y="963290"/>
              <a:ext cx="9982200" cy="57910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784" y="882396"/>
              <a:ext cx="9991725" cy="5876925"/>
            </a:xfrm>
            <a:custGeom>
              <a:avLst/>
              <a:gdLst/>
              <a:ahLst/>
              <a:cxnLst/>
              <a:rect l="l" t="t" r="r" b="b"/>
              <a:pathLst>
                <a:path w="9991725" h="5876925">
                  <a:moveTo>
                    <a:pt x="0" y="5876544"/>
                  </a:moveTo>
                  <a:lnTo>
                    <a:pt x="9991344" y="5876544"/>
                  </a:lnTo>
                  <a:lnTo>
                    <a:pt x="9991344" y="0"/>
                  </a:lnTo>
                  <a:lnTo>
                    <a:pt x="0" y="0"/>
                  </a:lnTo>
                  <a:lnTo>
                    <a:pt x="0" y="58765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4229341" cy="111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4720" y="1964512"/>
            <a:ext cx="179958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5400" b="0" spc="-3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5400" b="0" spc="-3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095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4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237869"/>
            <a:ext cx="11207750" cy="4934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DW/Synapse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-5" dirty="0">
                <a:latin typeface="Segoe UI"/>
                <a:cs typeface="Segoe UI"/>
              </a:rPr>
              <a:t> All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warehousing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features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0" dirty="0">
                <a:latin typeface="Segoe UI"/>
                <a:cs typeface="Segoe UI"/>
              </a:rPr>
              <a:t> were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SQL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Warehouse</a:t>
            </a:r>
            <a:r>
              <a:rPr sz="1400" spc="-5" dirty="0">
                <a:latin typeface="Segoe UI"/>
                <a:cs typeface="Segoe UI"/>
              </a:rPr>
              <a:t> (intelligent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workload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management,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dynamic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masking,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materialized </a:t>
            </a:r>
            <a:r>
              <a:rPr sz="1400" dirty="0">
                <a:latin typeface="Segoe UI"/>
                <a:cs typeface="Segoe UI"/>
              </a:rPr>
              <a:t>views,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etc.)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continue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dirty="0">
                <a:latin typeface="Segoe UI"/>
                <a:cs typeface="Segoe UI"/>
              </a:rPr>
              <a:t> be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today.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Businesses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continue</a:t>
            </a:r>
            <a:r>
              <a:rPr sz="1400" spc="-5" dirty="0">
                <a:latin typeface="Segoe UI"/>
                <a:cs typeface="Segoe UI"/>
              </a:rPr>
              <a:t> running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their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existing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5" dirty="0">
                <a:latin typeface="Segoe UI"/>
                <a:cs typeface="Segoe UI"/>
              </a:rPr>
              <a:t> warehouse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 in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production today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automatically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benefit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capabilities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which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are </a:t>
            </a:r>
            <a:r>
              <a:rPr sz="1400" dirty="0">
                <a:latin typeface="Segoe UI"/>
                <a:cs typeface="Segoe UI"/>
              </a:rPr>
              <a:t> in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preview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(unified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experience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with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studio,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query-as-a-service,</a:t>
            </a:r>
            <a:r>
              <a:rPr sz="1400" dirty="0">
                <a:latin typeface="Segoe UI"/>
                <a:cs typeface="Segoe UI"/>
              </a:rPr>
              <a:t> built-in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integration, </a:t>
            </a:r>
            <a:r>
              <a:rPr sz="1400" spc="-5" dirty="0">
                <a:latin typeface="Segoe UI"/>
                <a:cs typeface="Segoe UI"/>
              </a:rPr>
              <a:t>integrated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Apache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Spark,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etc.)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once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become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them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production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choose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 so.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Customers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migrate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15" dirty="0">
                <a:latin typeface="Segoe UI"/>
                <a:cs typeface="Segoe UI"/>
              </a:rPr>
              <a:t>any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workloads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 simply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moved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 a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workspace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 marR="120014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Continue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using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Factory.</a:t>
            </a:r>
            <a:r>
              <a:rPr sz="1400" spc="3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functional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integration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within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becomes 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generally available,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provide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capability to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your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pipelines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dirty="0">
                <a:latin typeface="Segoe UI"/>
                <a:cs typeface="Segoe UI"/>
              </a:rPr>
              <a:t> a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workspace.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30" dirty="0">
                <a:latin typeface="Segoe UI"/>
                <a:cs typeface="Segoe UI"/>
              </a:rPr>
              <a:t>Your</a:t>
            </a:r>
            <a:r>
              <a:rPr sz="1400" spc="-5" dirty="0">
                <a:latin typeface="Segoe UI"/>
                <a:cs typeface="Segoe UI"/>
              </a:rPr>
              <a:t> existing 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5" dirty="0">
                <a:latin typeface="Segoe UI"/>
                <a:cs typeface="Segoe UI"/>
              </a:rPr>
              <a:t> pipelines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work</a:t>
            </a:r>
            <a:r>
              <a:rPr sz="1400" spc="-5" dirty="0">
                <a:latin typeface="Segoe UI"/>
                <a:cs typeface="Segoe UI"/>
              </a:rPr>
              <a:t> with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choose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 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them </a:t>
            </a:r>
            <a:r>
              <a:rPr sz="1400" spc="-5" dirty="0">
                <a:latin typeface="Segoe UI"/>
                <a:cs typeface="Segoe UI"/>
              </a:rPr>
              <a:t>into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Synapse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workspace.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Note</a:t>
            </a:r>
            <a:r>
              <a:rPr sz="1400" dirty="0">
                <a:latin typeface="Segoe UI"/>
                <a:cs typeface="Segoe UI"/>
              </a:rPr>
              <a:t> that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Azure-SSIS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Integration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Runtime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(IR)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 </a:t>
            </a: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supported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endParaRPr sz="1400">
              <a:latin typeface="Segoe UI"/>
              <a:cs typeface="Segoe UI"/>
            </a:endParaRPr>
          </a:p>
          <a:p>
            <a:pPr marL="12700" marR="3006725">
              <a:lnSpc>
                <a:spcPct val="200000"/>
              </a:lnSpc>
            </a:pP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 </a:t>
            </a:r>
            <a:r>
              <a:rPr sz="1400" dirty="0">
                <a:latin typeface="Segoe UI"/>
                <a:cs typeface="Segoe UI"/>
              </a:rPr>
              <a:t>– Customers </a:t>
            </a:r>
            <a:r>
              <a:rPr sz="1400" spc="-5" dirty="0">
                <a:latin typeface="Segoe UI"/>
                <a:cs typeface="Segoe UI"/>
              </a:rPr>
              <a:t>link to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 </a:t>
            </a:r>
            <a:r>
              <a:rPr sz="1400" dirty="0">
                <a:latin typeface="Segoe UI"/>
                <a:cs typeface="Segoe UI"/>
              </a:rPr>
              <a:t>workspace within </a:t>
            </a: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spc="-5" dirty="0">
                <a:latin typeface="Segoe UI"/>
                <a:cs typeface="Segoe UI"/>
              </a:rPr>
              <a:t>Synapse </a:t>
            </a:r>
            <a:r>
              <a:rPr sz="1400" spc="-10" dirty="0">
                <a:latin typeface="Segoe UI"/>
                <a:cs typeface="Segoe UI"/>
              </a:rPr>
              <a:t>Studio </a:t>
            </a:r>
            <a:r>
              <a:rPr sz="1400" dirty="0">
                <a:latin typeface="Segoe UI"/>
                <a:cs typeface="Segoe UI"/>
              </a:rPr>
              <a:t>so no migration needed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r>
              <a:rPr sz="1400" dirty="0">
                <a:latin typeface="Segoe UI"/>
                <a:cs typeface="Segoe UI"/>
              </a:rPr>
              <a:t> –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Customers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link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ADLS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Gen2</a:t>
            </a:r>
            <a:r>
              <a:rPr sz="1400" dirty="0">
                <a:latin typeface="Segoe UI"/>
                <a:cs typeface="Segoe UI"/>
              </a:rPr>
              <a:t> within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Studio </a:t>
            </a:r>
            <a:r>
              <a:rPr sz="1400" dirty="0">
                <a:latin typeface="Segoe UI"/>
                <a:cs typeface="Segoe UI"/>
              </a:rPr>
              <a:t>so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migration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needed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 marR="169545">
              <a:lnSpc>
                <a:spcPct val="100000"/>
              </a:lnSpc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Databricks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notebooks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exported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.ipynb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files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then imported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Spark,</a:t>
            </a:r>
            <a:r>
              <a:rPr sz="1400" dirty="0">
                <a:latin typeface="Segoe UI"/>
                <a:cs typeface="Segoe UI"/>
              </a:rPr>
              <a:t> that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part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15" dirty="0">
                <a:latin typeface="Segoe UI"/>
                <a:cs typeface="Segoe UI"/>
              </a:rPr>
              <a:t>easy. </a:t>
            </a:r>
            <a:r>
              <a:rPr sz="1400" spc="-5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hard </a:t>
            </a:r>
            <a:r>
              <a:rPr sz="1400" dirty="0">
                <a:latin typeface="Segoe UI"/>
                <a:cs typeface="Segoe UI"/>
              </a:rPr>
              <a:t>part</a:t>
            </a:r>
            <a:r>
              <a:rPr sz="1400" spc="-5" dirty="0">
                <a:latin typeface="Segoe UI"/>
                <a:cs typeface="Segoe UI"/>
              </a:rPr>
              <a:t> is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if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any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code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dependencies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exist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code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features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unique 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dbutils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behaviors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that</a:t>
            </a:r>
            <a:r>
              <a:rPr sz="1400" spc="-10" dirty="0">
                <a:latin typeface="Segoe UI"/>
                <a:cs typeface="Segoe UI"/>
              </a:rPr>
              <a:t> are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unique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ADB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ML 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Runtime,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GPU</a:t>
            </a:r>
            <a:r>
              <a:rPr sz="1400" spc="5" dirty="0">
                <a:latin typeface="Segoe UI"/>
                <a:cs typeface="Segoe UI"/>
              </a:rPr>
              <a:t> support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etc</a:t>
            </a:r>
            <a:endParaRPr sz="1400">
              <a:latin typeface="Segoe UI"/>
              <a:cs typeface="Segoe UI"/>
            </a:endParaRPr>
          </a:p>
          <a:p>
            <a:pPr marL="12700" marR="3553460">
              <a:lnSpc>
                <a:spcPct val="200000"/>
              </a:lnSpc>
              <a:spcBef>
                <a:spcPts val="5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HDInsight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-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Spark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runtime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within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service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different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HDInsight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SSMS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–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connect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on-demand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provisioned</a:t>
            </a:r>
            <a:r>
              <a:rPr sz="1400" dirty="0">
                <a:latin typeface="Segoe UI"/>
                <a:cs typeface="Segoe UI"/>
              </a:rPr>
              <a:t> SQL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707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rm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53682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In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easiest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hardest,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less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features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more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features: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Wrangling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flows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Mapping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flows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 or</a:t>
            </a:r>
            <a:r>
              <a:rPr sz="1600" spc="-10" dirty="0">
                <a:latin typeface="Segoe UI"/>
                <a:cs typeface="Segoe UI"/>
              </a:rPr>
              <a:t> provisioned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Databricks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1170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2173"/>
            <a:ext cx="58159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order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 </a:t>
            </a:r>
            <a:r>
              <a:rPr sz="1600" spc="-5" dirty="0">
                <a:latin typeface="Segoe UI"/>
                <a:cs typeface="Segoe UI"/>
              </a:rPr>
              <a:t>easiest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hardest: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Azure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Factory/SSIS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(COPY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INTO)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T-SQL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 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 </a:t>
            </a:r>
            <a:r>
              <a:rPr sz="1600" spc="-25" dirty="0">
                <a:latin typeface="Segoe UI"/>
                <a:cs typeface="Segoe UI"/>
              </a:rPr>
              <a:t>(CETAS/CTAS)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endParaRPr sz="16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Databricks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8254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ovisionin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431155" cy="50298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latin typeface="Segoe UI"/>
                <a:cs typeface="Segoe UI"/>
              </a:rPr>
              <a:t>Workspace: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spc="-10" dirty="0">
                <a:latin typeface="Segoe UI"/>
                <a:cs typeface="Segoe UI"/>
              </a:rPr>
              <a:t> manageability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point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security 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boundary.</a:t>
            </a:r>
            <a:r>
              <a:rPr sz="1800" spc="-5" dirty="0">
                <a:latin typeface="Segoe UI"/>
                <a:cs typeface="Segoe UI"/>
              </a:rPr>
              <a:t> Manage all </a:t>
            </a:r>
            <a:r>
              <a:rPr sz="1800" dirty="0">
                <a:latin typeface="Segoe UI"/>
                <a:cs typeface="Segoe UI"/>
              </a:rPr>
              <a:t>the </a:t>
            </a:r>
            <a:r>
              <a:rPr sz="1800" spc="-10" dirty="0">
                <a:latin typeface="Segoe UI"/>
                <a:cs typeface="Segoe UI"/>
              </a:rPr>
              <a:t>resources </a:t>
            </a:r>
            <a:r>
              <a:rPr sz="1800" spc="-5" dirty="0">
                <a:latin typeface="Segoe UI"/>
                <a:cs typeface="Segoe UI"/>
              </a:rPr>
              <a:t>(i.e. </a:t>
            </a:r>
            <a:r>
              <a:rPr sz="1800" dirty="0">
                <a:latin typeface="Segoe UI"/>
                <a:cs typeface="Segoe UI"/>
              </a:rPr>
              <a:t>pools) </a:t>
            </a:r>
            <a:r>
              <a:rPr sz="1800" spc="-5" dirty="0">
                <a:latin typeface="Segoe UI"/>
                <a:cs typeface="Segoe UI"/>
              </a:rPr>
              <a:t>within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one unit.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Tied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dirty="0">
                <a:latin typeface="Segoe UI"/>
                <a:cs typeface="Segoe UI"/>
              </a:rPr>
              <a:t>a </a:t>
            </a:r>
            <a:r>
              <a:rPr sz="1800" spc="-10" dirty="0">
                <a:latin typeface="Segoe UI"/>
                <a:cs typeface="Segoe UI"/>
              </a:rPr>
              <a:t>specific region, </a:t>
            </a:r>
            <a:r>
              <a:rPr sz="1800" spc="-5" dirty="0">
                <a:latin typeface="Segoe UI"/>
                <a:cs typeface="Segoe UI"/>
              </a:rPr>
              <a:t>subscription,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resource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group.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3200" spc="-5" dirty="0">
                <a:latin typeface="Segoe UI Semibold"/>
                <a:cs typeface="Segoe UI Semibold"/>
              </a:rPr>
              <a:t>Provisioning</a:t>
            </a:r>
            <a:r>
              <a:rPr sz="3200" spc="-45" dirty="0">
                <a:latin typeface="Segoe UI Semibold"/>
                <a:cs typeface="Segoe UI Semibold"/>
              </a:rPr>
              <a:t> </a:t>
            </a:r>
            <a:r>
              <a:rPr sz="3200" spc="-15" dirty="0">
                <a:latin typeface="Segoe UI Semibold"/>
                <a:cs typeface="Segoe UI Semibold"/>
              </a:rPr>
              <a:t>Synapse</a:t>
            </a:r>
            <a:r>
              <a:rPr sz="3200" spc="-55" dirty="0">
                <a:latin typeface="Segoe UI Semibold"/>
                <a:cs typeface="Segoe UI Semibold"/>
              </a:rPr>
              <a:t> </a:t>
            </a:r>
            <a:r>
              <a:rPr sz="3200" spc="-5" dirty="0">
                <a:latin typeface="Segoe UI Semibold"/>
                <a:cs typeface="Segoe UI Semibold"/>
              </a:rPr>
              <a:t>is</a:t>
            </a:r>
            <a:r>
              <a:rPr sz="3200" spc="-30" dirty="0">
                <a:latin typeface="Segoe UI Semibold"/>
                <a:cs typeface="Segoe UI Semibold"/>
              </a:rPr>
              <a:t> </a:t>
            </a:r>
            <a:r>
              <a:rPr sz="3200" spc="-5" dirty="0">
                <a:latin typeface="Segoe UI Semibold"/>
                <a:cs typeface="Segoe UI Semibold"/>
              </a:rPr>
              <a:t>easy</a:t>
            </a:r>
            <a:endParaRPr sz="3200">
              <a:latin typeface="Segoe UI Semibold"/>
              <a:cs typeface="Segoe UI Semibold"/>
            </a:endParaRPr>
          </a:p>
          <a:p>
            <a:pPr marL="12700" marR="3046730">
              <a:lnSpc>
                <a:spcPct val="176900"/>
              </a:lnSpc>
              <a:spcBef>
                <a:spcPts val="10"/>
              </a:spcBef>
            </a:pPr>
            <a:r>
              <a:rPr sz="2400" spc="-5" dirty="0">
                <a:latin typeface="Segoe UI"/>
                <a:cs typeface="Segoe UI"/>
              </a:rPr>
              <a:t>Subscription 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Resource </a:t>
            </a:r>
            <a:r>
              <a:rPr sz="2400" spc="-10" dirty="0">
                <a:latin typeface="Segoe UI"/>
                <a:cs typeface="Segoe UI"/>
              </a:rPr>
              <a:t>Group 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Workspace</a:t>
            </a:r>
            <a:r>
              <a:rPr sz="2400" spc="-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Name </a:t>
            </a:r>
            <a:r>
              <a:rPr sz="2400" spc="-64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Region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400" spc="-5" dirty="0">
                <a:latin typeface="Segoe UI"/>
                <a:cs typeface="Segoe UI"/>
              </a:rPr>
              <a:t>Data </a:t>
            </a:r>
            <a:r>
              <a:rPr sz="2400" spc="-15" dirty="0">
                <a:latin typeface="Segoe UI"/>
                <a:cs typeface="Segoe UI"/>
              </a:rPr>
              <a:t>Lake</a:t>
            </a:r>
            <a:r>
              <a:rPr sz="2400" spc="-2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Storage </a:t>
            </a:r>
            <a:r>
              <a:rPr sz="2400" spc="-5" dirty="0">
                <a:latin typeface="Segoe UI"/>
                <a:cs typeface="Segoe UI"/>
              </a:rPr>
              <a:t>Account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01155" y="829055"/>
            <a:ext cx="5815965" cy="5897880"/>
            <a:chOff x="6201155" y="829055"/>
            <a:chExt cx="5815965" cy="5897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299" y="838199"/>
              <a:ext cx="5797296" cy="58795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05727" y="833627"/>
              <a:ext cx="5806440" cy="5888990"/>
            </a:xfrm>
            <a:custGeom>
              <a:avLst/>
              <a:gdLst/>
              <a:ahLst/>
              <a:cxnLst/>
              <a:rect l="l" t="t" r="r" b="b"/>
              <a:pathLst>
                <a:path w="5806440" h="5888990">
                  <a:moveTo>
                    <a:pt x="0" y="5888736"/>
                  </a:moveTo>
                  <a:lnTo>
                    <a:pt x="5806439" y="5888736"/>
                  </a:lnTo>
                  <a:lnTo>
                    <a:pt x="5806439" y="0"/>
                  </a:lnTo>
                  <a:lnTo>
                    <a:pt x="0" y="0"/>
                  </a:lnTo>
                  <a:lnTo>
                    <a:pt x="0" y="58887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70748" y="2430779"/>
              <a:ext cx="873760" cy="1725295"/>
            </a:xfrm>
            <a:custGeom>
              <a:avLst/>
              <a:gdLst/>
              <a:ahLst/>
              <a:cxnLst/>
              <a:rect l="l" t="t" r="r" b="b"/>
              <a:pathLst>
                <a:path w="873759" h="1725295">
                  <a:moveTo>
                    <a:pt x="560832" y="1642884"/>
                  </a:moveTo>
                  <a:lnTo>
                    <a:pt x="0" y="1642884"/>
                  </a:lnTo>
                  <a:lnTo>
                    <a:pt x="0" y="1725168"/>
                  </a:lnTo>
                  <a:lnTo>
                    <a:pt x="560832" y="1725168"/>
                  </a:lnTo>
                  <a:lnTo>
                    <a:pt x="560832" y="1642884"/>
                  </a:lnTo>
                  <a:close/>
                </a:path>
                <a:path w="873759" h="1725295">
                  <a:moveTo>
                    <a:pt x="873252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873252" y="132588"/>
                  </a:lnTo>
                  <a:lnTo>
                    <a:pt x="873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5172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rk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068322"/>
            <a:ext cx="9922764" cy="56951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84403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3457955"/>
            <a:ext cx="6181344" cy="27468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4611" y="1235254"/>
            <a:ext cx="11543030" cy="4918710"/>
            <a:chOff x="324611" y="1235254"/>
            <a:chExt cx="11543030" cy="49187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286" y="3712464"/>
              <a:ext cx="5183101" cy="24409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11" y="1235254"/>
              <a:ext cx="11542776" cy="19007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4516" y="3090672"/>
              <a:ext cx="1595627" cy="98907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334" y="6431534"/>
            <a:ext cx="3303397" cy="2217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5826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9450" y="6447320"/>
            <a:ext cx="5103495" cy="314325"/>
            <a:chOff x="579450" y="6447320"/>
            <a:chExt cx="5103495" cy="314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75" y="6448958"/>
              <a:ext cx="1439367" cy="114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413" y="6514517"/>
              <a:ext cx="40629" cy="9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817" y="6447320"/>
              <a:ext cx="3582797" cy="150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450" y="6611912"/>
              <a:ext cx="4816271" cy="1494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5384" y="3137916"/>
            <a:ext cx="5637276" cy="305024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6719" y="1078991"/>
            <a:ext cx="11677015" cy="5732780"/>
            <a:chOff x="426719" y="1078991"/>
            <a:chExt cx="11677015" cy="573278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9652" y="3137914"/>
              <a:ext cx="3973046" cy="36735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" y="1078991"/>
              <a:ext cx="10309860" cy="1785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7291" y="2638044"/>
              <a:ext cx="1766316" cy="1043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9398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28846" y="5011801"/>
            <a:ext cx="38100" cy="10795"/>
          </a:xfrm>
          <a:custGeom>
            <a:avLst/>
            <a:gdLst/>
            <a:ahLst/>
            <a:cxnLst/>
            <a:rect l="l" t="t" r="r" b="b"/>
            <a:pathLst>
              <a:path w="38100" h="10795">
                <a:moveTo>
                  <a:pt x="38100" y="0"/>
                </a:moveTo>
                <a:lnTo>
                  <a:pt x="0" y="0"/>
                </a:lnTo>
                <a:lnTo>
                  <a:pt x="0" y="10668"/>
                </a:lnTo>
                <a:lnTo>
                  <a:pt x="38100" y="10668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155" y="1392174"/>
            <a:ext cx="9955530" cy="3653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Segoe UI"/>
                <a:cs typeface="Segoe UI"/>
              </a:rPr>
              <a:t>Preview</a:t>
            </a:r>
            <a:r>
              <a:rPr sz="1400" spc="114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signup:</a:t>
            </a:r>
            <a:r>
              <a:rPr sz="1400" spc="9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https://azure.microsoft.com/en-us/services/synapse-analytics/request-for-preview/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200000"/>
              </a:lnSpc>
            </a:pPr>
            <a:r>
              <a:rPr sz="1400" spc="-5" dirty="0">
                <a:latin typeface="Segoe UI"/>
                <a:cs typeface="Segoe UI"/>
              </a:rPr>
              <a:t>Internal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Demo</a:t>
            </a:r>
            <a:r>
              <a:rPr sz="1400" spc="3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documentation: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https://microsoft.sharepoint.com/sites/Infopedia/pages/docset-viewer.aspx?did=G01KC-2-4992 </a:t>
            </a:r>
            <a:r>
              <a:rPr sz="1400" spc="-37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Internal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Demo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lab: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https://admin.cloudlabs.ai</a:t>
            </a:r>
            <a:endParaRPr sz="1400">
              <a:latin typeface="Segoe UI"/>
              <a:cs typeface="Segoe UI"/>
            </a:endParaRPr>
          </a:p>
          <a:p>
            <a:pPr marL="12700" marR="528955">
              <a:lnSpc>
                <a:spcPct val="200000"/>
              </a:lnSpc>
            </a:pP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Learning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page: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https://microsoft.sharepoint.com/sites/infopedia/Pages/Docset-Viewer.aspx?did=G01KC-2-5408 </a:t>
            </a:r>
            <a:r>
              <a:rPr sz="1400" spc="-37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Customer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ready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decks: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https://microsoft.sharepoint.com/teams/GearUp/SitePages/simplyunmatched.aspx?mobile=0 </a:t>
            </a:r>
            <a:r>
              <a:rPr sz="14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dirty="0">
                <a:latin typeface="Segoe UI"/>
                <a:cs typeface="Segoe UI"/>
              </a:rPr>
              <a:t> Analytics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documentation</a:t>
            </a:r>
            <a:r>
              <a:rPr sz="1400" spc="-4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here:</a:t>
            </a:r>
            <a:r>
              <a:rPr sz="1400" spc="25" dirty="0"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aka.ms/SynapseDocs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Segoe UI"/>
                <a:cs typeface="Segoe UI"/>
              </a:rPr>
              <a:t>Resources: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dirty="0">
                <a:latin typeface="Segoe UI"/>
                <a:cs typeface="Segoe UI"/>
              </a:rPr>
              <a:t>GBB:</a:t>
            </a:r>
            <a:r>
              <a:rPr sz="14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MDW_GBB@microsoft.com</a:t>
            </a:r>
            <a:r>
              <a:rPr sz="1400" spc="-5" dirty="0">
                <a:solidFill>
                  <a:srgbClr val="0078D3"/>
                </a:solidFill>
                <a:latin typeface="Segoe UI"/>
                <a:cs typeface="Segoe UI"/>
                <a:hlinkClick r:id="rId8"/>
              </a:rPr>
              <a:t> </a:t>
            </a:r>
            <a:r>
              <a:rPr sz="1400" dirty="0">
                <a:latin typeface="Segoe UI"/>
                <a:cs typeface="Segoe UI"/>
              </a:rPr>
              <a:t>(subject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10" dirty="0">
                <a:latin typeface="Segoe UI"/>
                <a:cs typeface="Segoe UI"/>
              </a:rPr>
              <a:t>Warehouse</a:t>
            </a:r>
            <a:r>
              <a:rPr sz="1400" dirty="0">
                <a:latin typeface="Segoe UI"/>
                <a:cs typeface="Segoe UI"/>
              </a:rPr>
              <a:t> GBB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Support)</a:t>
            </a:r>
            <a:endParaRPr sz="14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spc="-5" dirty="0">
                <a:latin typeface="Segoe UI"/>
                <a:cs typeface="Segoe UI"/>
              </a:rPr>
              <a:t>CSE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for migrations:</a:t>
            </a:r>
            <a:r>
              <a:rPr sz="1400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http://aka.ms/engage_dw_cse</a:t>
            </a:r>
            <a:endParaRPr sz="140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sz="1400" spc="-5" dirty="0">
                <a:latin typeface="Segoe UI"/>
                <a:cs typeface="Segoe UI"/>
              </a:rPr>
              <a:t>100x100</a:t>
            </a:r>
            <a:r>
              <a:rPr sz="1400" spc="-4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Cloud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25" dirty="0">
                <a:latin typeface="Segoe UI"/>
                <a:cs typeface="Segoe UI"/>
              </a:rPr>
              <a:t>offer.</a:t>
            </a:r>
            <a:r>
              <a:rPr sz="14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10"/>
              </a:rPr>
              <a:t>aka.ms/100x100</a:t>
            </a:r>
            <a:r>
              <a:rPr sz="1400" spc="-5" dirty="0">
                <a:latin typeface="Segoe UI"/>
                <a:cs typeface="Segoe UI"/>
              </a:rPr>
              <a:t>.</a:t>
            </a:r>
            <a:r>
              <a:rPr sz="1400" spc="35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160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free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hours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of</a:t>
            </a:r>
            <a:r>
              <a:rPr sz="1400" dirty="0">
                <a:latin typeface="Segoe UI"/>
                <a:cs typeface="Segoe UI"/>
              </a:rPr>
              <a:t> unblocking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accelerating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0041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1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0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98270"/>
            <a:ext cx="11095990" cy="471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indent="-183515">
              <a:lnSpc>
                <a:spcPts val="1655"/>
              </a:lnSpc>
              <a:spcBef>
                <a:spcPts val="105"/>
              </a:spcBef>
              <a:buAutoNum type="arabicPeriod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accounts,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other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one I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setup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workspace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with?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spc="-40" dirty="0">
                <a:latin typeface="Segoe UI"/>
                <a:cs typeface="Segoe UI"/>
              </a:rPr>
              <a:t>Yes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can.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7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add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account,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just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linked</a:t>
            </a:r>
            <a:r>
              <a:rPr sz="1400" spc="5" dirty="0">
                <a:latin typeface="Segoe UI"/>
                <a:cs typeface="Segoe UI"/>
              </a:rPr>
              <a:t> service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and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show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data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10" dirty="0">
                <a:latin typeface="Segoe UI"/>
                <a:cs typeface="Segoe UI"/>
              </a:rPr>
              <a:t>hub,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under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45"/>
              </a:spcBef>
              <a:buAutoNum type="arabicPeriod" startAt="2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anyone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who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has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storage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account?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Segoe UI"/>
                <a:cs typeface="Segoe UI"/>
              </a:rPr>
              <a:t>No,</a:t>
            </a:r>
            <a:r>
              <a:rPr sz="1400" spc="-5" dirty="0">
                <a:latin typeface="Segoe UI"/>
                <a:cs typeface="Segoe UI"/>
              </a:rPr>
              <a:t> folks </a:t>
            </a:r>
            <a:r>
              <a:rPr sz="1400" dirty="0">
                <a:latin typeface="Segoe UI"/>
                <a:cs typeface="Segoe UI"/>
              </a:rPr>
              <a:t>who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do not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dirty="0">
                <a:latin typeface="Segoe UI"/>
                <a:cs typeface="Segoe UI"/>
              </a:rPr>
              <a:t> access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storage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account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will</a:t>
            </a:r>
            <a:r>
              <a:rPr sz="1400" dirty="0">
                <a:latin typeface="Segoe UI"/>
                <a:cs typeface="Segoe UI"/>
              </a:rPr>
              <a:t> see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won’t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access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50"/>
              </a:spcBef>
              <a:buAutoNum type="arabicPeriod" startAt="3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replacement</a:t>
            </a:r>
            <a:r>
              <a:rPr sz="1400" spc="-10" dirty="0">
                <a:latin typeface="Segoe UI"/>
                <a:cs typeface="Segoe UI"/>
              </a:rPr>
              <a:t> of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Desktop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connect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your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 </a:t>
            </a:r>
            <a:r>
              <a:rPr sz="1400" dirty="0">
                <a:latin typeface="Segoe UI"/>
                <a:cs typeface="Segoe UI"/>
              </a:rPr>
              <a:t>BI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workspace.</a:t>
            </a:r>
            <a:r>
              <a:rPr sz="1400" spc="38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not the authoring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tool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BI </a:t>
            </a:r>
            <a:r>
              <a:rPr sz="1400" spc="-5" dirty="0">
                <a:latin typeface="Segoe UI"/>
                <a:cs typeface="Segoe UI"/>
              </a:rPr>
              <a:t>desktop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5" dirty="0">
                <a:latin typeface="Segoe UI"/>
                <a:cs typeface="Segoe UI"/>
              </a:rPr>
              <a:t> more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like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Segoe UI"/>
                <a:cs typeface="Segoe UI"/>
              </a:rPr>
              <a:t>Power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BI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spcBef>
                <a:spcPts val="50"/>
              </a:spcBef>
              <a:buAutoNum type="arabicPeriod" startAt="4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 run</a:t>
            </a:r>
            <a:r>
              <a:rPr sz="1400" spc="-5" dirty="0">
                <a:latin typeface="Segoe UI"/>
                <a:cs typeface="Segoe UI"/>
              </a:rPr>
              <a:t> OPENROWSET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statement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using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-10" dirty="0">
                <a:latin typeface="Segoe UI"/>
                <a:cs typeface="Segoe UI"/>
              </a:rPr>
              <a:t> Pool?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Segoe UI"/>
                <a:cs typeface="Segoe UI"/>
              </a:rPr>
              <a:t>No,</a:t>
            </a:r>
            <a:r>
              <a:rPr sz="1400" spc="-5" dirty="0">
                <a:latin typeface="Segoe UI"/>
                <a:cs typeface="Segoe UI"/>
              </a:rPr>
              <a:t> 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only </a:t>
            </a:r>
            <a:r>
              <a:rPr sz="1400" dirty="0">
                <a:latin typeface="Segoe UI"/>
                <a:cs typeface="Segoe UI"/>
              </a:rPr>
              <a:t>run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OPENROWSET </a:t>
            </a:r>
            <a:r>
              <a:rPr sz="1400" dirty="0">
                <a:latin typeface="Segoe UI"/>
                <a:cs typeface="Segoe UI"/>
              </a:rPr>
              <a:t>statement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 SQL</a:t>
            </a:r>
            <a:r>
              <a:rPr sz="1400" dirty="0">
                <a:latin typeface="Segoe UI"/>
                <a:cs typeface="Segoe UI"/>
              </a:rPr>
              <a:t> on-demand</a:t>
            </a:r>
            <a:endParaRPr sz="1400">
              <a:latin typeface="Segoe UI"/>
              <a:cs typeface="Segoe UI"/>
            </a:endParaRPr>
          </a:p>
          <a:p>
            <a:pPr marL="12700" marR="2287905">
              <a:lnSpc>
                <a:spcPts val="1630"/>
              </a:lnSpc>
              <a:spcBef>
                <a:spcPts val="145"/>
              </a:spcBef>
              <a:buAutoNum type="arabicPeriod" startAt="5"/>
              <a:tabLst>
                <a:tab pos="196215" algn="l"/>
              </a:tabLst>
            </a:pPr>
            <a:r>
              <a:rPr sz="1400" spc="-20" dirty="0">
                <a:latin typeface="Segoe UI"/>
                <a:cs typeface="Segoe UI"/>
              </a:rPr>
              <a:t>We </a:t>
            </a:r>
            <a:r>
              <a:rPr sz="1400" dirty="0">
                <a:latin typeface="Segoe UI"/>
                <a:cs typeface="Segoe UI"/>
              </a:rPr>
              <a:t>can </a:t>
            </a:r>
            <a:r>
              <a:rPr sz="1400" spc="-5" dirty="0">
                <a:latin typeface="Segoe UI"/>
                <a:cs typeface="Segoe UI"/>
              </a:rPr>
              <a:t>create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Spark </a:t>
            </a:r>
            <a:r>
              <a:rPr sz="1400" dirty="0">
                <a:latin typeface="Segoe UI"/>
                <a:cs typeface="Segoe UI"/>
              </a:rPr>
              <a:t>pool and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dirty="0">
                <a:latin typeface="Segoe UI"/>
                <a:cs typeface="Segoe UI"/>
              </a:rPr>
              <a:t>pool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5" dirty="0">
                <a:latin typeface="Segoe UI"/>
                <a:cs typeface="Segoe UI"/>
              </a:rPr>
              <a:t>portal, </a:t>
            </a:r>
            <a:r>
              <a:rPr sz="1400" dirty="0">
                <a:latin typeface="Segoe UI"/>
                <a:cs typeface="Segoe UI"/>
              </a:rPr>
              <a:t>but how do </a:t>
            </a:r>
            <a:r>
              <a:rPr sz="1400" spc="-5" dirty="0">
                <a:latin typeface="Segoe UI"/>
                <a:cs typeface="Segoe UI"/>
              </a:rPr>
              <a:t>we create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 </a:t>
            </a:r>
            <a:r>
              <a:rPr sz="1400" spc="5" dirty="0">
                <a:latin typeface="Segoe UI"/>
                <a:cs typeface="Segoe UI"/>
              </a:rPr>
              <a:t>on-demand </a:t>
            </a:r>
            <a:r>
              <a:rPr sz="1400" dirty="0">
                <a:latin typeface="Segoe UI"/>
                <a:cs typeface="Segoe UI"/>
              </a:rPr>
              <a:t>database?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on-demand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running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create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on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dirty="0">
                <a:latin typeface="Segoe UI"/>
                <a:cs typeface="Segoe UI"/>
              </a:rPr>
              <a:t> script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</a:t>
            </a:r>
            <a:r>
              <a:rPr sz="1400" dirty="0">
                <a:latin typeface="Segoe UI"/>
                <a:cs typeface="Segoe UI"/>
              </a:rPr>
              <a:t> the studio</a:t>
            </a:r>
            <a:endParaRPr sz="1400">
              <a:latin typeface="Segoe UI"/>
              <a:cs typeface="Segoe UI"/>
            </a:endParaRPr>
          </a:p>
          <a:p>
            <a:pPr marL="195580" indent="-183515">
              <a:lnSpc>
                <a:spcPts val="1655"/>
              </a:lnSpc>
              <a:buAutoNum type="arabicPeriod" startAt="5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Can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I </a:t>
            </a:r>
            <a:r>
              <a:rPr sz="1400" spc="5" dirty="0">
                <a:latin typeface="Segoe UI"/>
                <a:cs typeface="Segoe UI"/>
              </a:rPr>
              <a:t>import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my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existing</a:t>
            </a:r>
            <a:r>
              <a:rPr sz="1400" spc="-10" dirty="0">
                <a:latin typeface="Segoe UI"/>
                <a:cs typeface="Segoe UI"/>
              </a:rPr>
              <a:t> Azure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SQL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DW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into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Synapse?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1680"/>
              </a:lnSpc>
              <a:spcBef>
                <a:spcPts val="35"/>
              </a:spcBef>
            </a:pPr>
            <a:r>
              <a:rPr sz="1400" dirty="0">
                <a:latin typeface="Segoe UI"/>
                <a:cs typeface="Segoe UI"/>
              </a:rPr>
              <a:t>Not</a:t>
            </a:r>
            <a:r>
              <a:rPr sz="1400" spc="-5" dirty="0">
                <a:latin typeface="Segoe UI"/>
                <a:cs typeface="Segoe UI"/>
              </a:rPr>
              <a:t> yet.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When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 </a:t>
            </a:r>
            <a:r>
              <a:rPr sz="1400" spc="-5" dirty="0">
                <a:latin typeface="Segoe UI"/>
                <a:cs typeface="Segoe UI"/>
              </a:rPr>
              <a:t>SQL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Pool,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you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have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option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 create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blank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DB, </a:t>
            </a:r>
            <a:r>
              <a:rPr sz="1400" spc="-10" dirty="0">
                <a:latin typeface="Segoe UI"/>
                <a:cs typeface="Segoe UI"/>
              </a:rPr>
              <a:t>restore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from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-5" dirty="0">
                <a:latin typeface="Segoe UI"/>
                <a:cs typeface="Segoe UI"/>
              </a:rPr>
              <a:t> back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up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or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Restore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point.</a:t>
            </a:r>
            <a:r>
              <a:rPr sz="1400" spc="20" dirty="0">
                <a:latin typeface="Segoe UI"/>
                <a:cs typeface="Segoe UI"/>
              </a:rPr>
              <a:t> </a:t>
            </a:r>
            <a:r>
              <a:rPr sz="1400" spc="-40" dirty="0">
                <a:latin typeface="Segoe UI"/>
                <a:cs typeface="Segoe UI"/>
              </a:rPr>
              <a:t>You</a:t>
            </a:r>
            <a:r>
              <a:rPr sz="1400" spc="4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can</a:t>
            </a:r>
            <a:r>
              <a:rPr sz="1400" spc="-10" dirty="0">
                <a:latin typeface="Segoe UI"/>
                <a:cs typeface="Segoe UI"/>
              </a:rPr>
              <a:t> restore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the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DB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but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new</a:t>
            </a:r>
            <a:r>
              <a:rPr sz="1400" spc="-1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database</a:t>
            </a:r>
            <a:endParaRPr sz="1400">
              <a:latin typeface="Segoe UI"/>
              <a:cs typeface="Segoe UI"/>
            </a:endParaRPr>
          </a:p>
          <a:p>
            <a:pPr marL="12700" marR="7244715">
              <a:lnSpc>
                <a:spcPts val="1680"/>
              </a:lnSpc>
              <a:buAutoNum type="arabicPeriod" startAt="7"/>
              <a:tabLst>
                <a:tab pos="196215" algn="l"/>
              </a:tabLst>
            </a:pPr>
            <a:r>
              <a:rPr sz="1400" dirty="0">
                <a:latin typeface="Segoe UI"/>
                <a:cs typeface="Segoe UI"/>
              </a:rPr>
              <a:t>Does </a:t>
            </a:r>
            <a:r>
              <a:rPr sz="1400" spc="-5" dirty="0">
                <a:latin typeface="Segoe UI"/>
                <a:cs typeface="Segoe UI"/>
              </a:rPr>
              <a:t>Synapse </a:t>
            </a:r>
            <a:r>
              <a:rPr sz="1400" dirty="0">
                <a:latin typeface="Segoe UI"/>
                <a:cs typeface="Segoe UI"/>
              </a:rPr>
              <a:t>Analytics </a:t>
            </a:r>
            <a:r>
              <a:rPr sz="1400" spc="5" dirty="0">
                <a:latin typeface="Segoe UI"/>
                <a:cs typeface="Segoe UI"/>
              </a:rPr>
              <a:t>support </a:t>
            </a:r>
            <a:r>
              <a:rPr sz="1400" spc="-5" dirty="0">
                <a:latin typeface="Segoe UI"/>
                <a:cs typeface="Segoe UI"/>
              </a:rPr>
              <a:t>delta </a:t>
            </a:r>
            <a:r>
              <a:rPr sz="1400" spc="-10" dirty="0">
                <a:latin typeface="Segoe UI"/>
                <a:cs typeface="Segoe UI"/>
              </a:rPr>
              <a:t>lake? </a:t>
            </a:r>
            <a:r>
              <a:rPr sz="1400" spc="-5" dirty="0">
                <a:latin typeface="Segoe UI"/>
                <a:cs typeface="Segoe UI"/>
              </a:rPr>
              <a:t> </a:t>
            </a:r>
            <a:r>
              <a:rPr sz="1400" spc="-30" dirty="0">
                <a:latin typeface="Segoe UI"/>
                <a:cs typeface="Segoe UI"/>
              </a:rPr>
              <a:t>Yes,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we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support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delta</a:t>
            </a:r>
            <a:r>
              <a:rPr sz="1400" spc="10" dirty="0">
                <a:latin typeface="Segoe UI"/>
                <a:cs typeface="Segoe UI"/>
              </a:rPr>
              <a:t> </a:t>
            </a:r>
            <a:r>
              <a:rPr sz="1400" spc="-10" dirty="0">
                <a:latin typeface="Segoe UI"/>
                <a:cs typeface="Segoe UI"/>
              </a:rPr>
              <a:t>lake.</a:t>
            </a:r>
            <a:r>
              <a:rPr sz="1400" spc="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It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already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available.</a:t>
            </a:r>
            <a:endParaRPr sz="1400">
              <a:latin typeface="Segoe UI"/>
              <a:cs typeface="Segoe UI"/>
            </a:endParaRPr>
          </a:p>
          <a:p>
            <a:pPr marL="12700" marR="6833870">
              <a:lnSpc>
                <a:spcPts val="1630"/>
              </a:lnSpc>
              <a:spcBef>
                <a:spcPts val="90"/>
              </a:spcBef>
              <a:buAutoNum type="arabicPeriod" startAt="7"/>
              <a:tabLst>
                <a:tab pos="195580" algn="l"/>
              </a:tabLst>
            </a:pPr>
            <a:r>
              <a:rPr sz="1400" dirty="0">
                <a:latin typeface="Segoe UI"/>
                <a:cs typeface="Segoe UI"/>
              </a:rPr>
              <a:t>VNet Integration and </a:t>
            </a:r>
            <a:r>
              <a:rPr sz="1400" spc="-5" dirty="0">
                <a:latin typeface="Segoe UI"/>
                <a:cs typeface="Segoe UI"/>
              </a:rPr>
              <a:t>restricted </a:t>
            </a:r>
            <a:r>
              <a:rPr sz="1400" dirty="0">
                <a:latin typeface="Segoe UI"/>
                <a:cs typeface="Segoe UI"/>
              </a:rPr>
              <a:t>access </a:t>
            </a:r>
            <a:r>
              <a:rPr sz="1400" spc="-5" dirty="0">
                <a:latin typeface="Segoe UI"/>
                <a:cs typeface="Segoe UI"/>
              </a:rPr>
              <a:t>to client </a:t>
            </a:r>
            <a:r>
              <a:rPr sz="1400" spc="-20" dirty="0">
                <a:latin typeface="Segoe UI"/>
                <a:cs typeface="Segoe UI"/>
              </a:rPr>
              <a:t>IP’s? </a:t>
            </a:r>
            <a:r>
              <a:rPr sz="1400" spc="-370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  <a:p>
            <a:pPr marL="12700" marR="7468870">
              <a:lnSpc>
                <a:spcPts val="1630"/>
              </a:lnSpc>
              <a:spcBef>
                <a:spcPts val="100"/>
              </a:spcBef>
              <a:buAutoNum type="arabicPeriod" startAt="7"/>
              <a:tabLst>
                <a:tab pos="196215" algn="l"/>
              </a:tabLst>
            </a:pPr>
            <a:r>
              <a:rPr sz="1400" spc="-5" dirty="0">
                <a:latin typeface="Segoe UI"/>
                <a:cs typeface="Segoe UI"/>
              </a:rPr>
              <a:t>Is</a:t>
            </a:r>
            <a:r>
              <a:rPr sz="1400" dirty="0">
                <a:latin typeface="Segoe UI"/>
                <a:cs typeface="Segoe UI"/>
              </a:rPr>
              <a:t> Data Discovery</a:t>
            </a:r>
            <a:r>
              <a:rPr sz="1400" spc="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&amp;</a:t>
            </a:r>
            <a:r>
              <a:rPr sz="1400" spc="15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Classification</a:t>
            </a:r>
            <a:r>
              <a:rPr sz="1400" spc="-2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available?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  <a:p>
            <a:pPr marL="12700" marR="8808720">
              <a:lnSpc>
                <a:spcPts val="1630"/>
              </a:lnSpc>
              <a:spcBef>
                <a:spcPts val="100"/>
              </a:spcBef>
              <a:buAutoNum type="arabicPeriod" startAt="7"/>
              <a:tabLst>
                <a:tab pos="290195" algn="l"/>
              </a:tabLst>
            </a:pPr>
            <a:r>
              <a:rPr sz="1400" spc="-5" dirty="0">
                <a:latin typeface="Segoe UI"/>
                <a:cs typeface="Segoe UI"/>
              </a:rPr>
              <a:t>Auditing</a:t>
            </a:r>
            <a:r>
              <a:rPr sz="1400" spc="-3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to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log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analytics? </a:t>
            </a:r>
            <a:r>
              <a:rPr sz="1400" spc="-3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Soon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4577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9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ocu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55" y="1384553"/>
            <a:ext cx="1060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667" y="1399794"/>
            <a:ext cx="83121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What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on-demand?: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2390140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What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Apache</a:t>
            </a:r>
            <a:r>
              <a:rPr sz="1800" spc="3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Azure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Analytics?:</a:t>
            </a:r>
            <a:r>
              <a:rPr sz="1800" spc="4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3"/>
              </a:rPr>
              <a:t>link </a:t>
            </a:r>
            <a:r>
              <a:rPr sz="18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Best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practices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dirty="0">
                <a:latin typeface="Segoe UI"/>
                <a:cs typeface="Segoe UI"/>
              </a:rPr>
              <a:t> pool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Analytics:</a:t>
            </a:r>
            <a:r>
              <a:rPr sz="1800" spc="2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1663064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Best practices </a:t>
            </a:r>
            <a:r>
              <a:rPr sz="1800" dirty="0">
                <a:latin typeface="Segoe UI"/>
                <a:cs typeface="Segoe UI"/>
              </a:rPr>
              <a:t>for </a:t>
            </a:r>
            <a:r>
              <a:rPr sz="1800" spc="-5" dirty="0">
                <a:latin typeface="Segoe UI"/>
                <a:cs typeface="Segoe UI"/>
              </a:rPr>
              <a:t>SQL on-demand in Azure </a:t>
            </a:r>
            <a:r>
              <a:rPr sz="1800" spc="-10" dirty="0">
                <a:latin typeface="Segoe UI"/>
                <a:cs typeface="Segoe UI"/>
              </a:rPr>
              <a:t>Synapse </a:t>
            </a:r>
            <a:r>
              <a:rPr sz="1800" dirty="0">
                <a:latin typeface="Segoe UI"/>
                <a:cs typeface="Segoe UI"/>
              </a:rPr>
              <a:t>Analytics: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5"/>
              </a:rPr>
              <a:t>link </a:t>
            </a:r>
            <a:r>
              <a:rPr sz="1800" spc="-4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shared</a:t>
            </a:r>
            <a:r>
              <a:rPr sz="1800" spc="-5" dirty="0">
                <a:latin typeface="Segoe UI"/>
                <a:cs typeface="Segoe UI"/>
              </a:rPr>
              <a:t> metadata: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6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 marR="489584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Use </a:t>
            </a:r>
            <a:r>
              <a:rPr sz="1800" spc="-10" dirty="0">
                <a:latin typeface="Segoe UI"/>
                <a:cs typeface="Segoe UI"/>
              </a:rPr>
              <a:t>maintenance </a:t>
            </a:r>
            <a:r>
              <a:rPr sz="1800" spc="-5" dirty="0">
                <a:latin typeface="Segoe UI"/>
                <a:cs typeface="Segoe UI"/>
              </a:rPr>
              <a:t>schedules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manage </a:t>
            </a:r>
            <a:r>
              <a:rPr sz="1800" spc="5" dirty="0">
                <a:latin typeface="Segoe UI"/>
                <a:cs typeface="Segoe UI"/>
              </a:rPr>
              <a:t>service </a:t>
            </a:r>
            <a:r>
              <a:rPr sz="1800" spc="-5" dirty="0">
                <a:latin typeface="Segoe UI"/>
                <a:cs typeface="Segoe UI"/>
              </a:rPr>
              <a:t>updates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-10" dirty="0">
                <a:latin typeface="Segoe UI"/>
                <a:cs typeface="Segoe UI"/>
              </a:rPr>
              <a:t>maintenance: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7"/>
              </a:rPr>
              <a:t>link </a:t>
            </a:r>
            <a:r>
              <a:rPr sz="1800" spc="-4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Cheat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sheet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(formerly</a:t>
            </a:r>
            <a:r>
              <a:rPr sz="1800" dirty="0">
                <a:latin typeface="Segoe UI"/>
                <a:cs typeface="Segoe UI"/>
              </a:rPr>
              <a:t> SQL</a:t>
            </a:r>
            <a:r>
              <a:rPr sz="1800" spc="-5" dirty="0">
                <a:latin typeface="Segoe UI"/>
                <a:cs typeface="Segoe UI"/>
              </a:rPr>
              <a:t> DW):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8"/>
              </a:rPr>
              <a:t>link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Segoe UI"/>
                <a:cs typeface="Segoe UI"/>
              </a:rPr>
              <a:t>Best practices</a:t>
            </a:r>
            <a:r>
              <a:rPr sz="1800" spc="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Azure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(formerly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SQL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DW):</a:t>
            </a:r>
            <a:r>
              <a:rPr sz="1800" spc="35" dirty="0">
                <a:latin typeface="Segoe UI"/>
                <a:cs typeface="Segoe UI"/>
              </a:rPr>
              <a:t> </a:t>
            </a: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9"/>
              </a:rPr>
              <a:t>link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MP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Int</a:t>
            </a:r>
            <a:r>
              <a:rPr sz="36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679" y="271017"/>
            <a:ext cx="2108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14" dirty="0">
                <a:latin typeface="Segoe UI Light"/>
                <a:cs typeface="Segoe UI Light"/>
              </a:rPr>
              <a:t>Parallelism</a:t>
            </a:r>
            <a:endParaRPr sz="40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62792" y="4393628"/>
            <a:ext cx="7272655" cy="1681480"/>
            <a:chOff x="4562792" y="4393628"/>
            <a:chExt cx="7272655" cy="1681480"/>
          </a:xfrm>
        </p:grpSpPr>
        <p:sp>
          <p:nvSpPr>
            <p:cNvPr id="4" name="object 4"/>
            <p:cNvSpPr/>
            <p:nvPr/>
          </p:nvSpPr>
          <p:spPr>
            <a:xfrm>
              <a:off x="4575809" y="4406645"/>
              <a:ext cx="7246620" cy="1655445"/>
            </a:xfrm>
            <a:custGeom>
              <a:avLst/>
              <a:gdLst/>
              <a:ahLst/>
              <a:cxnLst/>
              <a:rect l="l" t="t" r="r" b="b"/>
              <a:pathLst>
                <a:path w="7246620" h="1655445">
                  <a:moveTo>
                    <a:pt x="6970775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6970775" y="1655064"/>
                  </a:lnTo>
                  <a:lnTo>
                    <a:pt x="7020373" y="1650619"/>
                  </a:lnTo>
                  <a:lnTo>
                    <a:pt x="7067049" y="1637805"/>
                  </a:lnTo>
                  <a:lnTo>
                    <a:pt x="7110024" y="1617401"/>
                  </a:lnTo>
                  <a:lnTo>
                    <a:pt x="7148521" y="1590186"/>
                  </a:lnTo>
                  <a:lnTo>
                    <a:pt x="7181763" y="1556939"/>
                  </a:lnTo>
                  <a:lnTo>
                    <a:pt x="7208971" y="1518440"/>
                  </a:lnTo>
                  <a:lnTo>
                    <a:pt x="7229368" y="1475467"/>
                  </a:lnTo>
                  <a:lnTo>
                    <a:pt x="7242177" y="1428801"/>
                  </a:lnTo>
                  <a:lnTo>
                    <a:pt x="7246619" y="1379219"/>
                  </a:lnTo>
                  <a:lnTo>
                    <a:pt x="7246619" y="275843"/>
                  </a:lnTo>
                  <a:lnTo>
                    <a:pt x="7242177" y="226246"/>
                  </a:lnTo>
                  <a:lnTo>
                    <a:pt x="7229368" y="179570"/>
                  </a:lnTo>
                  <a:lnTo>
                    <a:pt x="7208971" y="136595"/>
                  </a:lnTo>
                  <a:lnTo>
                    <a:pt x="7181763" y="98098"/>
                  </a:lnTo>
                  <a:lnTo>
                    <a:pt x="7148521" y="64856"/>
                  </a:lnTo>
                  <a:lnTo>
                    <a:pt x="7110024" y="37648"/>
                  </a:lnTo>
                  <a:lnTo>
                    <a:pt x="7067049" y="17251"/>
                  </a:lnTo>
                  <a:lnTo>
                    <a:pt x="7020373" y="4442"/>
                  </a:lnTo>
                  <a:lnTo>
                    <a:pt x="6970775" y="0"/>
                  </a:lnTo>
                  <a:close/>
                </a:path>
              </a:pathLst>
            </a:custGeom>
            <a:solidFill>
              <a:srgbClr val="B3D5A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5809" y="4406645"/>
              <a:ext cx="7246620" cy="1655445"/>
            </a:xfrm>
            <a:custGeom>
              <a:avLst/>
              <a:gdLst/>
              <a:ahLst/>
              <a:cxnLst/>
              <a:rect l="l" t="t" r="r" b="b"/>
              <a:pathLst>
                <a:path w="7246620" h="1655445">
                  <a:moveTo>
                    <a:pt x="7246619" y="275843"/>
                  </a:moveTo>
                  <a:lnTo>
                    <a:pt x="7246619" y="1379219"/>
                  </a:lnTo>
                  <a:lnTo>
                    <a:pt x="7242177" y="1428801"/>
                  </a:lnTo>
                  <a:lnTo>
                    <a:pt x="7229368" y="1475467"/>
                  </a:lnTo>
                  <a:lnTo>
                    <a:pt x="7208971" y="1518440"/>
                  </a:lnTo>
                  <a:lnTo>
                    <a:pt x="7181763" y="1556939"/>
                  </a:lnTo>
                  <a:lnTo>
                    <a:pt x="7148521" y="1590186"/>
                  </a:lnTo>
                  <a:lnTo>
                    <a:pt x="7110024" y="1617401"/>
                  </a:lnTo>
                  <a:lnTo>
                    <a:pt x="7067049" y="1637805"/>
                  </a:lnTo>
                  <a:lnTo>
                    <a:pt x="7020373" y="1650619"/>
                  </a:lnTo>
                  <a:lnTo>
                    <a:pt x="6970775" y="1655064"/>
                  </a:lnTo>
                  <a:lnTo>
                    <a:pt x="0" y="1655064"/>
                  </a:lnTo>
                  <a:lnTo>
                    <a:pt x="0" y="0"/>
                  </a:lnTo>
                  <a:lnTo>
                    <a:pt x="6970775" y="0"/>
                  </a:lnTo>
                  <a:lnTo>
                    <a:pt x="7020373" y="4442"/>
                  </a:lnTo>
                  <a:lnTo>
                    <a:pt x="7067049" y="17251"/>
                  </a:lnTo>
                  <a:lnTo>
                    <a:pt x="7110024" y="37648"/>
                  </a:lnTo>
                  <a:lnTo>
                    <a:pt x="7148521" y="64856"/>
                  </a:lnTo>
                  <a:lnTo>
                    <a:pt x="7181763" y="98098"/>
                  </a:lnTo>
                  <a:lnTo>
                    <a:pt x="7208971" y="136595"/>
                  </a:lnTo>
                  <a:lnTo>
                    <a:pt x="7229368" y="179570"/>
                  </a:lnTo>
                  <a:lnTo>
                    <a:pt x="7242177" y="226246"/>
                  </a:lnTo>
                  <a:lnTo>
                    <a:pt x="7246619" y="275843"/>
                  </a:lnTo>
                  <a:close/>
                </a:path>
              </a:pathLst>
            </a:custGeom>
            <a:ln w="25908">
              <a:solidFill>
                <a:srgbClr val="D0D9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10759" y="4649215"/>
            <a:ext cx="6303645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3498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Segoe UI Light"/>
                <a:cs typeface="Segoe UI Light"/>
              </a:rPr>
              <a:t>Uses many </a:t>
            </a:r>
            <a:r>
              <a:rPr sz="1700" spc="-5" dirty="0">
                <a:latin typeface="Segoe UI Light"/>
                <a:cs typeface="Segoe UI Light"/>
              </a:rPr>
              <a:t>separate CPUs running in parallel </a:t>
            </a:r>
            <a:r>
              <a:rPr sz="1700" dirty="0">
                <a:latin typeface="Segoe UI Light"/>
                <a:cs typeface="Segoe UI Light"/>
              </a:rPr>
              <a:t>to execute a </a:t>
            </a:r>
            <a:r>
              <a:rPr sz="1700" spc="-5" dirty="0">
                <a:latin typeface="Segoe UI Light"/>
                <a:cs typeface="Segoe UI Light"/>
              </a:rPr>
              <a:t>single </a:t>
            </a:r>
            <a:r>
              <a:rPr sz="1700" spc="-455" dirty="0">
                <a:latin typeface="Segoe UI Light"/>
                <a:cs typeface="Segoe UI Light"/>
              </a:rPr>
              <a:t> </a:t>
            </a:r>
            <a:r>
              <a:rPr sz="1700" spc="-10" dirty="0">
                <a:latin typeface="Segoe UI Light"/>
                <a:cs typeface="Segoe UI Light"/>
              </a:rPr>
              <a:t>program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25"/>
              </a:spcBef>
              <a:buChar char="•"/>
              <a:tabLst>
                <a:tab pos="185420" algn="l"/>
              </a:tabLst>
            </a:pPr>
            <a:r>
              <a:rPr sz="1700" spc="-10" dirty="0">
                <a:latin typeface="Segoe UI Light"/>
                <a:cs typeface="Segoe UI Light"/>
              </a:rPr>
              <a:t>Shared </a:t>
            </a:r>
            <a:r>
              <a:rPr sz="1700" dirty="0">
                <a:latin typeface="Segoe UI Light"/>
                <a:cs typeface="Segoe UI Light"/>
              </a:rPr>
              <a:t>Nothing: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Each</a:t>
            </a:r>
            <a:r>
              <a:rPr sz="1700" spc="-5" dirty="0">
                <a:latin typeface="Segoe UI Light"/>
                <a:cs typeface="Segoe UI Light"/>
              </a:rPr>
              <a:t> CPU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has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its</a:t>
            </a:r>
            <a:r>
              <a:rPr sz="1700" spc="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own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20" dirty="0">
                <a:latin typeface="Segoe UI Light"/>
                <a:cs typeface="Segoe UI Light"/>
              </a:rPr>
              <a:t>memory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and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disk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(scale-out)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40"/>
              </a:spcBef>
              <a:buChar char="•"/>
              <a:tabLst>
                <a:tab pos="185420" algn="l"/>
              </a:tabLst>
            </a:pPr>
            <a:r>
              <a:rPr sz="1700" dirty="0">
                <a:latin typeface="Segoe UI Light"/>
                <a:cs typeface="Segoe UI Light"/>
              </a:rPr>
              <a:t>Segments</a:t>
            </a:r>
            <a:r>
              <a:rPr sz="1700" spc="-4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communicate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using </a:t>
            </a:r>
            <a:r>
              <a:rPr sz="1700" dirty="0">
                <a:latin typeface="Segoe UI Light"/>
                <a:cs typeface="Segoe UI Light"/>
              </a:rPr>
              <a:t>high-speed</a:t>
            </a:r>
            <a:r>
              <a:rPr sz="1700" spc="-4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network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between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nodes</a:t>
            </a:r>
            <a:endParaRPr sz="17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6155" y="4186428"/>
            <a:ext cx="4102735" cy="2094230"/>
            <a:chOff x="486155" y="4186428"/>
            <a:chExt cx="4102735" cy="2094230"/>
          </a:xfrm>
        </p:grpSpPr>
        <p:sp>
          <p:nvSpPr>
            <p:cNvPr id="8" name="object 8"/>
            <p:cNvSpPr/>
            <p:nvPr/>
          </p:nvSpPr>
          <p:spPr>
            <a:xfrm>
              <a:off x="499109" y="4199382"/>
              <a:ext cx="4076700" cy="2068195"/>
            </a:xfrm>
            <a:custGeom>
              <a:avLst/>
              <a:gdLst/>
              <a:ahLst/>
              <a:cxnLst/>
              <a:rect l="l" t="t" r="r" b="b"/>
              <a:pathLst>
                <a:path w="4076700" h="2068195">
                  <a:moveTo>
                    <a:pt x="3732022" y="0"/>
                  </a:moveTo>
                  <a:lnTo>
                    <a:pt x="344678" y="0"/>
                  </a:lnTo>
                  <a:lnTo>
                    <a:pt x="297907" y="3146"/>
                  </a:lnTo>
                  <a:lnTo>
                    <a:pt x="253048" y="12311"/>
                  </a:lnTo>
                  <a:lnTo>
                    <a:pt x="210513" y="27084"/>
                  </a:lnTo>
                  <a:lnTo>
                    <a:pt x="170712" y="47055"/>
                  </a:lnTo>
                  <a:lnTo>
                    <a:pt x="134055" y="71814"/>
                  </a:lnTo>
                  <a:lnTo>
                    <a:pt x="100953" y="100949"/>
                  </a:lnTo>
                  <a:lnTo>
                    <a:pt x="71818" y="134050"/>
                  </a:lnTo>
                  <a:lnTo>
                    <a:pt x="47058" y="170706"/>
                  </a:lnTo>
                  <a:lnTo>
                    <a:pt x="27086" y="210508"/>
                  </a:lnTo>
                  <a:lnTo>
                    <a:pt x="12312" y="253044"/>
                  </a:lnTo>
                  <a:lnTo>
                    <a:pt x="3146" y="297904"/>
                  </a:lnTo>
                  <a:lnTo>
                    <a:pt x="0" y="344678"/>
                  </a:lnTo>
                  <a:lnTo>
                    <a:pt x="0" y="1723390"/>
                  </a:lnTo>
                  <a:lnTo>
                    <a:pt x="3146" y="1770160"/>
                  </a:lnTo>
                  <a:lnTo>
                    <a:pt x="12312" y="1815019"/>
                  </a:lnTo>
                  <a:lnTo>
                    <a:pt x="27086" y="1857554"/>
                  </a:lnTo>
                  <a:lnTo>
                    <a:pt x="47058" y="1897355"/>
                  </a:lnTo>
                  <a:lnTo>
                    <a:pt x="71818" y="1934012"/>
                  </a:lnTo>
                  <a:lnTo>
                    <a:pt x="100953" y="1967114"/>
                  </a:lnTo>
                  <a:lnTo>
                    <a:pt x="134055" y="1996249"/>
                  </a:lnTo>
                  <a:lnTo>
                    <a:pt x="170712" y="2021009"/>
                  </a:lnTo>
                  <a:lnTo>
                    <a:pt x="210513" y="2040981"/>
                  </a:lnTo>
                  <a:lnTo>
                    <a:pt x="253048" y="2055755"/>
                  </a:lnTo>
                  <a:lnTo>
                    <a:pt x="297907" y="2064921"/>
                  </a:lnTo>
                  <a:lnTo>
                    <a:pt x="344678" y="2068068"/>
                  </a:lnTo>
                  <a:lnTo>
                    <a:pt x="3732022" y="2068068"/>
                  </a:lnTo>
                  <a:lnTo>
                    <a:pt x="3778795" y="2064921"/>
                  </a:lnTo>
                  <a:lnTo>
                    <a:pt x="3823655" y="2055755"/>
                  </a:lnTo>
                  <a:lnTo>
                    <a:pt x="3866191" y="2040981"/>
                  </a:lnTo>
                  <a:lnTo>
                    <a:pt x="3905993" y="2021009"/>
                  </a:lnTo>
                  <a:lnTo>
                    <a:pt x="3942649" y="1996249"/>
                  </a:lnTo>
                  <a:lnTo>
                    <a:pt x="3975750" y="1967114"/>
                  </a:lnTo>
                  <a:lnTo>
                    <a:pt x="4004885" y="1934012"/>
                  </a:lnTo>
                  <a:lnTo>
                    <a:pt x="4029644" y="1897355"/>
                  </a:lnTo>
                  <a:lnTo>
                    <a:pt x="4049615" y="1857554"/>
                  </a:lnTo>
                  <a:lnTo>
                    <a:pt x="4064388" y="1815019"/>
                  </a:lnTo>
                  <a:lnTo>
                    <a:pt x="4073553" y="1770160"/>
                  </a:lnTo>
                  <a:lnTo>
                    <a:pt x="4076700" y="1723390"/>
                  </a:lnTo>
                  <a:lnTo>
                    <a:pt x="4076700" y="344678"/>
                  </a:lnTo>
                  <a:lnTo>
                    <a:pt x="4073553" y="297904"/>
                  </a:lnTo>
                  <a:lnTo>
                    <a:pt x="4064388" y="253044"/>
                  </a:lnTo>
                  <a:lnTo>
                    <a:pt x="4049615" y="210508"/>
                  </a:lnTo>
                  <a:lnTo>
                    <a:pt x="4029644" y="170706"/>
                  </a:lnTo>
                  <a:lnTo>
                    <a:pt x="4004885" y="134050"/>
                  </a:lnTo>
                  <a:lnTo>
                    <a:pt x="3975750" y="100949"/>
                  </a:lnTo>
                  <a:lnTo>
                    <a:pt x="3942649" y="71814"/>
                  </a:lnTo>
                  <a:lnTo>
                    <a:pt x="3905993" y="47055"/>
                  </a:lnTo>
                  <a:lnTo>
                    <a:pt x="3866191" y="27084"/>
                  </a:lnTo>
                  <a:lnTo>
                    <a:pt x="3823655" y="12311"/>
                  </a:lnTo>
                  <a:lnTo>
                    <a:pt x="3778795" y="3146"/>
                  </a:lnTo>
                  <a:lnTo>
                    <a:pt x="3732022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9109" y="4199382"/>
              <a:ext cx="4076700" cy="2068195"/>
            </a:xfrm>
            <a:custGeom>
              <a:avLst/>
              <a:gdLst/>
              <a:ahLst/>
              <a:cxnLst/>
              <a:rect l="l" t="t" r="r" b="b"/>
              <a:pathLst>
                <a:path w="4076700" h="2068195">
                  <a:moveTo>
                    <a:pt x="0" y="344678"/>
                  </a:moveTo>
                  <a:lnTo>
                    <a:pt x="3146" y="297904"/>
                  </a:lnTo>
                  <a:lnTo>
                    <a:pt x="12312" y="253044"/>
                  </a:lnTo>
                  <a:lnTo>
                    <a:pt x="27086" y="210508"/>
                  </a:lnTo>
                  <a:lnTo>
                    <a:pt x="47058" y="170706"/>
                  </a:lnTo>
                  <a:lnTo>
                    <a:pt x="71818" y="134050"/>
                  </a:lnTo>
                  <a:lnTo>
                    <a:pt x="100953" y="100949"/>
                  </a:lnTo>
                  <a:lnTo>
                    <a:pt x="134055" y="71814"/>
                  </a:lnTo>
                  <a:lnTo>
                    <a:pt x="170712" y="47055"/>
                  </a:lnTo>
                  <a:lnTo>
                    <a:pt x="210513" y="27084"/>
                  </a:lnTo>
                  <a:lnTo>
                    <a:pt x="253048" y="12311"/>
                  </a:lnTo>
                  <a:lnTo>
                    <a:pt x="297907" y="3146"/>
                  </a:lnTo>
                  <a:lnTo>
                    <a:pt x="344678" y="0"/>
                  </a:lnTo>
                  <a:lnTo>
                    <a:pt x="3732022" y="0"/>
                  </a:lnTo>
                  <a:lnTo>
                    <a:pt x="3778795" y="3146"/>
                  </a:lnTo>
                  <a:lnTo>
                    <a:pt x="3823655" y="12311"/>
                  </a:lnTo>
                  <a:lnTo>
                    <a:pt x="3866191" y="27084"/>
                  </a:lnTo>
                  <a:lnTo>
                    <a:pt x="3905993" y="47055"/>
                  </a:lnTo>
                  <a:lnTo>
                    <a:pt x="3942649" y="71814"/>
                  </a:lnTo>
                  <a:lnTo>
                    <a:pt x="3975750" y="100949"/>
                  </a:lnTo>
                  <a:lnTo>
                    <a:pt x="4004885" y="134050"/>
                  </a:lnTo>
                  <a:lnTo>
                    <a:pt x="4029644" y="170706"/>
                  </a:lnTo>
                  <a:lnTo>
                    <a:pt x="4049615" y="210508"/>
                  </a:lnTo>
                  <a:lnTo>
                    <a:pt x="4064388" y="253044"/>
                  </a:lnTo>
                  <a:lnTo>
                    <a:pt x="4073553" y="297904"/>
                  </a:lnTo>
                  <a:lnTo>
                    <a:pt x="4076700" y="344678"/>
                  </a:lnTo>
                  <a:lnTo>
                    <a:pt x="4076700" y="1723390"/>
                  </a:lnTo>
                  <a:lnTo>
                    <a:pt x="4073553" y="1770160"/>
                  </a:lnTo>
                  <a:lnTo>
                    <a:pt x="4064388" y="1815019"/>
                  </a:lnTo>
                  <a:lnTo>
                    <a:pt x="4049615" y="1857554"/>
                  </a:lnTo>
                  <a:lnTo>
                    <a:pt x="4029644" y="1897355"/>
                  </a:lnTo>
                  <a:lnTo>
                    <a:pt x="4004885" y="1934012"/>
                  </a:lnTo>
                  <a:lnTo>
                    <a:pt x="3975750" y="1967114"/>
                  </a:lnTo>
                  <a:lnTo>
                    <a:pt x="3942649" y="1996249"/>
                  </a:lnTo>
                  <a:lnTo>
                    <a:pt x="3905993" y="2021009"/>
                  </a:lnTo>
                  <a:lnTo>
                    <a:pt x="3866191" y="2040981"/>
                  </a:lnTo>
                  <a:lnTo>
                    <a:pt x="3823655" y="2055755"/>
                  </a:lnTo>
                  <a:lnTo>
                    <a:pt x="3778795" y="2064921"/>
                  </a:lnTo>
                  <a:lnTo>
                    <a:pt x="3732022" y="2068068"/>
                  </a:lnTo>
                  <a:lnTo>
                    <a:pt x="344678" y="2068068"/>
                  </a:lnTo>
                  <a:lnTo>
                    <a:pt x="297907" y="2064921"/>
                  </a:lnTo>
                  <a:lnTo>
                    <a:pt x="253048" y="2055755"/>
                  </a:lnTo>
                  <a:lnTo>
                    <a:pt x="210513" y="2040981"/>
                  </a:lnTo>
                  <a:lnTo>
                    <a:pt x="170712" y="2021009"/>
                  </a:lnTo>
                  <a:lnTo>
                    <a:pt x="134055" y="1996249"/>
                  </a:lnTo>
                  <a:lnTo>
                    <a:pt x="100953" y="1967114"/>
                  </a:lnTo>
                  <a:lnTo>
                    <a:pt x="71818" y="1934012"/>
                  </a:lnTo>
                  <a:lnTo>
                    <a:pt x="47058" y="1897355"/>
                  </a:lnTo>
                  <a:lnTo>
                    <a:pt x="27086" y="1857554"/>
                  </a:lnTo>
                  <a:lnTo>
                    <a:pt x="12312" y="1815019"/>
                  </a:lnTo>
                  <a:lnTo>
                    <a:pt x="3146" y="1770160"/>
                  </a:lnTo>
                  <a:lnTo>
                    <a:pt x="0" y="1723390"/>
                  </a:lnTo>
                  <a:lnTo>
                    <a:pt x="0" y="34467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61268" y="1970468"/>
            <a:ext cx="7232015" cy="1655445"/>
            <a:chOff x="4561268" y="1970468"/>
            <a:chExt cx="7232015" cy="1655445"/>
          </a:xfrm>
        </p:grpSpPr>
        <p:sp>
          <p:nvSpPr>
            <p:cNvPr id="11" name="object 11"/>
            <p:cNvSpPr/>
            <p:nvPr/>
          </p:nvSpPr>
          <p:spPr>
            <a:xfrm>
              <a:off x="4574285" y="1983485"/>
              <a:ext cx="7205980" cy="1629410"/>
            </a:xfrm>
            <a:custGeom>
              <a:avLst/>
              <a:gdLst/>
              <a:ahLst/>
              <a:cxnLst/>
              <a:rect l="l" t="t" r="r" b="b"/>
              <a:pathLst>
                <a:path w="7205980" h="1629410">
                  <a:moveTo>
                    <a:pt x="6933946" y="0"/>
                  </a:moveTo>
                  <a:lnTo>
                    <a:pt x="0" y="0"/>
                  </a:lnTo>
                  <a:lnTo>
                    <a:pt x="0" y="1629156"/>
                  </a:lnTo>
                  <a:lnTo>
                    <a:pt x="6933946" y="1629156"/>
                  </a:lnTo>
                  <a:lnTo>
                    <a:pt x="6982760" y="1624782"/>
                  </a:lnTo>
                  <a:lnTo>
                    <a:pt x="7028701" y="1612171"/>
                  </a:lnTo>
                  <a:lnTo>
                    <a:pt x="7071002" y="1592090"/>
                  </a:lnTo>
                  <a:lnTo>
                    <a:pt x="7108897" y="1565305"/>
                  </a:lnTo>
                  <a:lnTo>
                    <a:pt x="7141621" y="1532581"/>
                  </a:lnTo>
                  <a:lnTo>
                    <a:pt x="7168406" y="1494686"/>
                  </a:lnTo>
                  <a:lnTo>
                    <a:pt x="7188487" y="1452385"/>
                  </a:lnTo>
                  <a:lnTo>
                    <a:pt x="7201098" y="1406444"/>
                  </a:lnTo>
                  <a:lnTo>
                    <a:pt x="7205471" y="1357629"/>
                  </a:lnTo>
                  <a:lnTo>
                    <a:pt x="7205471" y="271525"/>
                  </a:lnTo>
                  <a:lnTo>
                    <a:pt x="7201098" y="222711"/>
                  </a:lnTo>
                  <a:lnTo>
                    <a:pt x="7188487" y="176770"/>
                  </a:lnTo>
                  <a:lnTo>
                    <a:pt x="7168406" y="134469"/>
                  </a:lnTo>
                  <a:lnTo>
                    <a:pt x="7141621" y="96574"/>
                  </a:lnTo>
                  <a:lnTo>
                    <a:pt x="7108897" y="63850"/>
                  </a:lnTo>
                  <a:lnTo>
                    <a:pt x="7071002" y="37065"/>
                  </a:lnTo>
                  <a:lnTo>
                    <a:pt x="7028701" y="16984"/>
                  </a:lnTo>
                  <a:lnTo>
                    <a:pt x="6982760" y="4373"/>
                  </a:lnTo>
                  <a:lnTo>
                    <a:pt x="6933946" y="0"/>
                  </a:lnTo>
                  <a:close/>
                </a:path>
              </a:pathLst>
            </a:custGeom>
            <a:solidFill>
              <a:srgbClr val="88C3E4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4285" y="1983485"/>
              <a:ext cx="7205980" cy="1629410"/>
            </a:xfrm>
            <a:custGeom>
              <a:avLst/>
              <a:gdLst/>
              <a:ahLst/>
              <a:cxnLst/>
              <a:rect l="l" t="t" r="r" b="b"/>
              <a:pathLst>
                <a:path w="7205980" h="1629410">
                  <a:moveTo>
                    <a:pt x="7205471" y="271525"/>
                  </a:moveTo>
                  <a:lnTo>
                    <a:pt x="7205471" y="1357629"/>
                  </a:lnTo>
                  <a:lnTo>
                    <a:pt x="7201098" y="1406444"/>
                  </a:lnTo>
                  <a:lnTo>
                    <a:pt x="7188487" y="1452385"/>
                  </a:lnTo>
                  <a:lnTo>
                    <a:pt x="7168406" y="1494686"/>
                  </a:lnTo>
                  <a:lnTo>
                    <a:pt x="7141621" y="1532581"/>
                  </a:lnTo>
                  <a:lnTo>
                    <a:pt x="7108897" y="1565305"/>
                  </a:lnTo>
                  <a:lnTo>
                    <a:pt x="7071002" y="1592090"/>
                  </a:lnTo>
                  <a:lnTo>
                    <a:pt x="7028701" y="1612171"/>
                  </a:lnTo>
                  <a:lnTo>
                    <a:pt x="6982760" y="1624782"/>
                  </a:lnTo>
                  <a:lnTo>
                    <a:pt x="6933946" y="1629156"/>
                  </a:lnTo>
                  <a:lnTo>
                    <a:pt x="0" y="1629156"/>
                  </a:lnTo>
                  <a:lnTo>
                    <a:pt x="0" y="0"/>
                  </a:lnTo>
                  <a:lnTo>
                    <a:pt x="6933946" y="0"/>
                  </a:lnTo>
                  <a:lnTo>
                    <a:pt x="6982760" y="4373"/>
                  </a:lnTo>
                  <a:lnTo>
                    <a:pt x="7028701" y="16984"/>
                  </a:lnTo>
                  <a:lnTo>
                    <a:pt x="7071002" y="37065"/>
                  </a:lnTo>
                  <a:lnTo>
                    <a:pt x="7108897" y="63850"/>
                  </a:lnTo>
                  <a:lnTo>
                    <a:pt x="7141621" y="96574"/>
                  </a:lnTo>
                  <a:lnTo>
                    <a:pt x="7168406" y="134469"/>
                  </a:lnTo>
                  <a:lnTo>
                    <a:pt x="7188487" y="176770"/>
                  </a:lnTo>
                  <a:lnTo>
                    <a:pt x="7201098" y="222711"/>
                  </a:lnTo>
                  <a:lnTo>
                    <a:pt x="7205471" y="271525"/>
                  </a:lnTo>
                  <a:close/>
                </a:path>
              </a:pathLst>
            </a:custGeom>
            <a:ln w="25908">
              <a:solidFill>
                <a:srgbClr val="D2CF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25721" y="2149145"/>
            <a:ext cx="6904355" cy="12338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40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Multiple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CPUs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used </a:t>
            </a:r>
            <a:r>
              <a:rPr sz="1700" dirty="0">
                <a:latin typeface="Segoe UI Light"/>
                <a:cs typeface="Segoe UI Light"/>
              </a:rPr>
              <a:t>to</a:t>
            </a:r>
            <a:r>
              <a:rPr sz="1700" spc="-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complete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individual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processes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simultaneously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40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All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CPUs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spc="-10" dirty="0">
                <a:latin typeface="Segoe UI Light"/>
                <a:cs typeface="Segoe UI Light"/>
              </a:rPr>
              <a:t>share</a:t>
            </a:r>
            <a:r>
              <a:rPr sz="1700" dirty="0">
                <a:latin typeface="Segoe UI Light"/>
                <a:cs typeface="Segoe UI Light"/>
              </a:rPr>
              <a:t> the</a:t>
            </a:r>
            <a:r>
              <a:rPr sz="1700" spc="-5" dirty="0">
                <a:latin typeface="Segoe UI Light"/>
                <a:cs typeface="Segoe UI Light"/>
              </a:rPr>
              <a:t> same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memory,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disks,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and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network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controllers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(scale-up)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700" spc="-5" dirty="0">
                <a:latin typeface="Segoe UI Light"/>
                <a:cs typeface="Segoe UI Light"/>
              </a:rPr>
              <a:t>All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SQL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15" dirty="0">
                <a:latin typeface="Segoe UI Light"/>
                <a:cs typeface="Segoe UI Light"/>
              </a:rPr>
              <a:t>Server</a:t>
            </a:r>
            <a:r>
              <a:rPr sz="1700" spc="-3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implementations</a:t>
            </a:r>
            <a:r>
              <a:rPr sz="1700" spc="-3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up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until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now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have</a:t>
            </a:r>
            <a:r>
              <a:rPr sz="1700" spc="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been</a:t>
            </a:r>
            <a:r>
              <a:rPr sz="1700" spc="-2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SMP</a:t>
            </a:r>
            <a:endParaRPr sz="1700">
              <a:latin typeface="Segoe UI Light"/>
              <a:cs typeface="Segoe UI Light"/>
            </a:endParaRPr>
          </a:p>
          <a:p>
            <a:pPr marL="184785" indent="-172720">
              <a:lnSpc>
                <a:spcPct val="1000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700" spc="-20" dirty="0">
                <a:latin typeface="Segoe UI Light"/>
                <a:cs typeface="Segoe UI Light"/>
              </a:rPr>
              <a:t>Mostly,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the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solution</a:t>
            </a:r>
            <a:r>
              <a:rPr sz="1700" spc="-1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is</a:t>
            </a:r>
            <a:r>
              <a:rPr sz="170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housed</a:t>
            </a:r>
            <a:r>
              <a:rPr sz="1700" spc="-20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on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dirty="0">
                <a:latin typeface="Segoe UI Light"/>
                <a:cs typeface="Segoe UI Light"/>
              </a:rPr>
              <a:t>a </a:t>
            </a:r>
            <a:r>
              <a:rPr sz="1700" spc="-10" dirty="0">
                <a:latin typeface="Segoe UI Light"/>
                <a:cs typeface="Segoe UI Light"/>
              </a:rPr>
              <a:t>shared</a:t>
            </a:r>
            <a:r>
              <a:rPr sz="1700" spc="-15" dirty="0">
                <a:latin typeface="Segoe UI Light"/>
                <a:cs typeface="Segoe UI Light"/>
              </a:rPr>
              <a:t> </a:t>
            </a:r>
            <a:r>
              <a:rPr sz="1700" spc="-5" dirty="0">
                <a:latin typeface="Segoe UI Light"/>
                <a:cs typeface="Segoe UI Light"/>
              </a:rPr>
              <a:t>SAN</a:t>
            </a:r>
            <a:endParaRPr sz="1700">
              <a:latin typeface="Segoe UI Light"/>
              <a:cs typeface="Segoe U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7491" y="1767839"/>
            <a:ext cx="4079875" cy="2062480"/>
            <a:chOff x="507491" y="1767839"/>
            <a:chExt cx="4079875" cy="2062480"/>
          </a:xfrm>
        </p:grpSpPr>
        <p:sp>
          <p:nvSpPr>
            <p:cNvPr id="15" name="object 15"/>
            <p:cNvSpPr/>
            <p:nvPr/>
          </p:nvSpPr>
          <p:spPr>
            <a:xfrm>
              <a:off x="520445" y="1780793"/>
              <a:ext cx="4053840" cy="2036445"/>
            </a:xfrm>
            <a:custGeom>
              <a:avLst/>
              <a:gdLst/>
              <a:ahLst/>
              <a:cxnLst/>
              <a:rect l="l" t="t" r="r" b="b"/>
              <a:pathLst>
                <a:path w="4053840" h="2036445">
                  <a:moveTo>
                    <a:pt x="3714495" y="0"/>
                  </a:moveTo>
                  <a:lnTo>
                    <a:pt x="339344" y="0"/>
                  </a:lnTo>
                  <a:lnTo>
                    <a:pt x="293297" y="3097"/>
                  </a:lnTo>
                  <a:lnTo>
                    <a:pt x="249133" y="12119"/>
                  </a:lnTo>
                  <a:lnTo>
                    <a:pt x="207256" y="26662"/>
                  </a:lnTo>
                  <a:lnTo>
                    <a:pt x="168070" y="46322"/>
                  </a:lnTo>
                  <a:lnTo>
                    <a:pt x="131981" y="70695"/>
                  </a:lnTo>
                  <a:lnTo>
                    <a:pt x="99391" y="99377"/>
                  </a:lnTo>
                  <a:lnTo>
                    <a:pt x="70706" y="131965"/>
                  </a:lnTo>
                  <a:lnTo>
                    <a:pt x="46330" y="168053"/>
                  </a:lnTo>
                  <a:lnTo>
                    <a:pt x="26667" y="207240"/>
                  </a:lnTo>
                  <a:lnTo>
                    <a:pt x="12121" y="249119"/>
                  </a:lnTo>
                  <a:lnTo>
                    <a:pt x="3097" y="293289"/>
                  </a:lnTo>
                  <a:lnTo>
                    <a:pt x="0" y="339343"/>
                  </a:lnTo>
                  <a:lnTo>
                    <a:pt x="0" y="1696719"/>
                  </a:lnTo>
                  <a:lnTo>
                    <a:pt x="3097" y="1742774"/>
                  </a:lnTo>
                  <a:lnTo>
                    <a:pt x="12121" y="1786944"/>
                  </a:lnTo>
                  <a:lnTo>
                    <a:pt x="26667" y="1828823"/>
                  </a:lnTo>
                  <a:lnTo>
                    <a:pt x="46330" y="1868010"/>
                  </a:lnTo>
                  <a:lnTo>
                    <a:pt x="70706" y="1904098"/>
                  </a:lnTo>
                  <a:lnTo>
                    <a:pt x="99391" y="1936686"/>
                  </a:lnTo>
                  <a:lnTo>
                    <a:pt x="131981" y="1965368"/>
                  </a:lnTo>
                  <a:lnTo>
                    <a:pt x="168070" y="1989741"/>
                  </a:lnTo>
                  <a:lnTo>
                    <a:pt x="207256" y="2009401"/>
                  </a:lnTo>
                  <a:lnTo>
                    <a:pt x="249133" y="2023944"/>
                  </a:lnTo>
                  <a:lnTo>
                    <a:pt x="293297" y="2032966"/>
                  </a:lnTo>
                  <a:lnTo>
                    <a:pt x="339344" y="2036063"/>
                  </a:lnTo>
                  <a:lnTo>
                    <a:pt x="3714495" y="2036063"/>
                  </a:lnTo>
                  <a:lnTo>
                    <a:pt x="3760550" y="2032966"/>
                  </a:lnTo>
                  <a:lnTo>
                    <a:pt x="3804720" y="2023944"/>
                  </a:lnTo>
                  <a:lnTo>
                    <a:pt x="3846599" y="2009401"/>
                  </a:lnTo>
                  <a:lnTo>
                    <a:pt x="3885786" y="1989741"/>
                  </a:lnTo>
                  <a:lnTo>
                    <a:pt x="3921874" y="1965368"/>
                  </a:lnTo>
                  <a:lnTo>
                    <a:pt x="3954462" y="1936686"/>
                  </a:lnTo>
                  <a:lnTo>
                    <a:pt x="3983144" y="1904098"/>
                  </a:lnTo>
                  <a:lnTo>
                    <a:pt x="4007517" y="1868010"/>
                  </a:lnTo>
                  <a:lnTo>
                    <a:pt x="4027177" y="1828823"/>
                  </a:lnTo>
                  <a:lnTo>
                    <a:pt x="4041720" y="1786944"/>
                  </a:lnTo>
                  <a:lnTo>
                    <a:pt x="4050742" y="1742774"/>
                  </a:lnTo>
                  <a:lnTo>
                    <a:pt x="4053840" y="1696719"/>
                  </a:lnTo>
                  <a:lnTo>
                    <a:pt x="4053840" y="339343"/>
                  </a:lnTo>
                  <a:lnTo>
                    <a:pt x="4050742" y="293289"/>
                  </a:lnTo>
                  <a:lnTo>
                    <a:pt x="4041720" y="249119"/>
                  </a:lnTo>
                  <a:lnTo>
                    <a:pt x="4027177" y="207240"/>
                  </a:lnTo>
                  <a:lnTo>
                    <a:pt x="4007517" y="168053"/>
                  </a:lnTo>
                  <a:lnTo>
                    <a:pt x="3983144" y="131965"/>
                  </a:lnTo>
                  <a:lnTo>
                    <a:pt x="3954462" y="99377"/>
                  </a:lnTo>
                  <a:lnTo>
                    <a:pt x="3921874" y="70695"/>
                  </a:lnTo>
                  <a:lnTo>
                    <a:pt x="3885786" y="46322"/>
                  </a:lnTo>
                  <a:lnTo>
                    <a:pt x="3846599" y="26662"/>
                  </a:lnTo>
                  <a:lnTo>
                    <a:pt x="3804720" y="12119"/>
                  </a:lnTo>
                  <a:lnTo>
                    <a:pt x="3760550" y="3097"/>
                  </a:lnTo>
                  <a:lnTo>
                    <a:pt x="3714495" y="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445" y="1780793"/>
              <a:ext cx="4053840" cy="2036445"/>
            </a:xfrm>
            <a:custGeom>
              <a:avLst/>
              <a:gdLst/>
              <a:ahLst/>
              <a:cxnLst/>
              <a:rect l="l" t="t" r="r" b="b"/>
              <a:pathLst>
                <a:path w="4053840" h="2036445">
                  <a:moveTo>
                    <a:pt x="0" y="339343"/>
                  </a:moveTo>
                  <a:lnTo>
                    <a:pt x="3097" y="293289"/>
                  </a:lnTo>
                  <a:lnTo>
                    <a:pt x="12121" y="249119"/>
                  </a:lnTo>
                  <a:lnTo>
                    <a:pt x="26667" y="207240"/>
                  </a:lnTo>
                  <a:lnTo>
                    <a:pt x="46330" y="168053"/>
                  </a:lnTo>
                  <a:lnTo>
                    <a:pt x="70706" y="131965"/>
                  </a:lnTo>
                  <a:lnTo>
                    <a:pt x="99391" y="99377"/>
                  </a:lnTo>
                  <a:lnTo>
                    <a:pt x="131981" y="70695"/>
                  </a:lnTo>
                  <a:lnTo>
                    <a:pt x="168070" y="46322"/>
                  </a:lnTo>
                  <a:lnTo>
                    <a:pt x="207256" y="26662"/>
                  </a:lnTo>
                  <a:lnTo>
                    <a:pt x="249133" y="12119"/>
                  </a:lnTo>
                  <a:lnTo>
                    <a:pt x="293297" y="3097"/>
                  </a:lnTo>
                  <a:lnTo>
                    <a:pt x="339344" y="0"/>
                  </a:lnTo>
                  <a:lnTo>
                    <a:pt x="3714495" y="0"/>
                  </a:lnTo>
                  <a:lnTo>
                    <a:pt x="3760550" y="3097"/>
                  </a:lnTo>
                  <a:lnTo>
                    <a:pt x="3804720" y="12119"/>
                  </a:lnTo>
                  <a:lnTo>
                    <a:pt x="3846599" y="26662"/>
                  </a:lnTo>
                  <a:lnTo>
                    <a:pt x="3885786" y="46322"/>
                  </a:lnTo>
                  <a:lnTo>
                    <a:pt x="3921874" y="70695"/>
                  </a:lnTo>
                  <a:lnTo>
                    <a:pt x="3954462" y="99377"/>
                  </a:lnTo>
                  <a:lnTo>
                    <a:pt x="3983144" y="131965"/>
                  </a:lnTo>
                  <a:lnTo>
                    <a:pt x="4007517" y="168053"/>
                  </a:lnTo>
                  <a:lnTo>
                    <a:pt x="4027177" y="207240"/>
                  </a:lnTo>
                  <a:lnTo>
                    <a:pt x="4041720" y="249119"/>
                  </a:lnTo>
                  <a:lnTo>
                    <a:pt x="4050742" y="293289"/>
                  </a:lnTo>
                  <a:lnTo>
                    <a:pt x="4053840" y="339343"/>
                  </a:lnTo>
                  <a:lnTo>
                    <a:pt x="4053840" y="1696719"/>
                  </a:lnTo>
                  <a:lnTo>
                    <a:pt x="4050742" y="1742774"/>
                  </a:lnTo>
                  <a:lnTo>
                    <a:pt x="4041720" y="1786944"/>
                  </a:lnTo>
                  <a:lnTo>
                    <a:pt x="4027177" y="1828823"/>
                  </a:lnTo>
                  <a:lnTo>
                    <a:pt x="4007517" y="1868010"/>
                  </a:lnTo>
                  <a:lnTo>
                    <a:pt x="3983144" y="1904098"/>
                  </a:lnTo>
                  <a:lnTo>
                    <a:pt x="3954462" y="1936686"/>
                  </a:lnTo>
                  <a:lnTo>
                    <a:pt x="3921874" y="1965368"/>
                  </a:lnTo>
                  <a:lnTo>
                    <a:pt x="3885786" y="1989741"/>
                  </a:lnTo>
                  <a:lnTo>
                    <a:pt x="3846599" y="2009401"/>
                  </a:lnTo>
                  <a:lnTo>
                    <a:pt x="3804720" y="2023944"/>
                  </a:lnTo>
                  <a:lnTo>
                    <a:pt x="3760550" y="2032966"/>
                  </a:lnTo>
                  <a:lnTo>
                    <a:pt x="3714495" y="2036063"/>
                  </a:lnTo>
                  <a:lnTo>
                    <a:pt x="339344" y="2036063"/>
                  </a:lnTo>
                  <a:lnTo>
                    <a:pt x="293297" y="2032966"/>
                  </a:lnTo>
                  <a:lnTo>
                    <a:pt x="249133" y="2023944"/>
                  </a:lnTo>
                  <a:lnTo>
                    <a:pt x="207256" y="2009401"/>
                  </a:lnTo>
                  <a:lnTo>
                    <a:pt x="168070" y="1989741"/>
                  </a:lnTo>
                  <a:lnTo>
                    <a:pt x="131981" y="1965368"/>
                  </a:lnTo>
                  <a:lnTo>
                    <a:pt x="99391" y="1936686"/>
                  </a:lnTo>
                  <a:lnTo>
                    <a:pt x="70706" y="1904098"/>
                  </a:lnTo>
                  <a:lnTo>
                    <a:pt x="46330" y="1868010"/>
                  </a:lnTo>
                  <a:lnTo>
                    <a:pt x="26667" y="1828823"/>
                  </a:lnTo>
                  <a:lnTo>
                    <a:pt x="12121" y="1786944"/>
                  </a:lnTo>
                  <a:lnTo>
                    <a:pt x="3097" y="1742774"/>
                  </a:lnTo>
                  <a:lnTo>
                    <a:pt x="0" y="1696719"/>
                  </a:lnTo>
                  <a:lnTo>
                    <a:pt x="0" y="33934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019" y="2182113"/>
            <a:ext cx="3502660" cy="388492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ts val="4550"/>
              </a:lnSpc>
              <a:spcBef>
                <a:spcPts val="265"/>
              </a:spcBef>
            </a:pPr>
            <a:r>
              <a:rPr sz="3800" spc="-5" dirty="0">
                <a:solidFill>
                  <a:srgbClr val="FFFFFF"/>
                </a:solidFill>
                <a:latin typeface="Segoe UI Light"/>
                <a:cs typeface="Segoe UI Light"/>
              </a:rPr>
              <a:t>SMP</a:t>
            </a:r>
            <a:r>
              <a:rPr sz="38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dirty="0">
                <a:solidFill>
                  <a:srgbClr val="FFFFFF"/>
                </a:solidFill>
                <a:latin typeface="Segoe UI Light"/>
                <a:cs typeface="Segoe UI Light"/>
              </a:rPr>
              <a:t>-</a:t>
            </a:r>
            <a:r>
              <a:rPr sz="3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dirty="0">
                <a:solidFill>
                  <a:srgbClr val="FFFFFF"/>
                </a:solidFill>
                <a:latin typeface="Segoe UI Light"/>
                <a:cs typeface="Segoe UI Light"/>
              </a:rPr>
              <a:t>Symmetric </a:t>
            </a:r>
            <a:r>
              <a:rPr sz="3800" spc="-10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Segoe UI Light"/>
                <a:cs typeface="Segoe UI Light"/>
              </a:rPr>
              <a:t>Multiprocessing</a:t>
            </a:r>
            <a:endParaRPr sz="3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850">
              <a:latin typeface="Segoe UI Light"/>
              <a:cs typeface="Segoe UI Light"/>
            </a:endParaRPr>
          </a:p>
          <a:p>
            <a:pPr marL="145415" marR="156845" algn="ctr">
              <a:lnSpc>
                <a:spcPct val="99800"/>
              </a:lnSpc>
              <a:tabLst>
                <a:tab pos="1177290" algn="l"/>
              </a:tabLst>
            </a:pPr>
            <a:r>
              <a:rPr sz="3700" spc="-5" dirty="0">
                <a:solidFill>
                  <a:srgbClr val="FFFFFF"/>
                </a:solidFill>
                <a:latin typeface="Segoe UI Light"/>
                <a:cs typeface="Segoe UI Light"/>
              </a:rPr>
              <a:t>MPP	-</a:t>
            </a:r>
            <a:r>
              <a:rPr sz="37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Segoe UI Light"/>
                <a:cs typeface="Segoe UI Light"/>
              </a:rPr>
              <a:t>Massively </a:t>
            </a:r>
            <a:r>
              <a:rPr sz="3700" spc="-99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Segoe UI Light"/>
                <a:cs typeface="Segoe UI Light"/>
              </a:rPr>
              <a:t>Parallel </a:t>
            </a:r>
            <a:r>
              <a:rPr sz="37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Segoe UI Light"/>
                <a:cs typeface="Segoe UI Light"/>
              </a:rPr>
              <a:t>Processing</a:t>
            </a:r>
            <a:endParaRPr sz="37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353059"/>
            <a:ext cx="747331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b="0" spc="10" dirty="0">
                <a:solidFill>
                  <a:srgbClr val="505050"/>
                </a:solidFill>
                <a:latin typeface="Segoe UI Light"/>
                <a:cs typeface="Segoe UI Light"/>
              </a:rPr>
              <a:t>SQL</a:t>
            </a:r>
            <a:r>
              <a:rPr sz="3500" b="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20" dirty="0">
                <a:solidFill>
                  <a:srgbClr val="505050"/>
                </a:solidFill>
                <a:latin typeface="Segoe UI Light"/>
                <a:cs typeface="Segoe UI Light"/>
              </a:rPr>
              <a:t>DW</a:t>
            </a:r>
            <a:r>
              <a:rPr sz="3500" b="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5" dirty="0">
                <a:solidFill>
                  <a:srgbClr val="505050"/>
                </a:solidFill>
                <a:latin typeface="Segoe UI Light"/>
                <a:cs typeface="Segoe UI Light"/>
              </a:rPr>
              <a:t>Logical</a:t>
            </a:r>
            <a:r>
              <a:rPr sz="35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 Architecture</a:t>
            </a:r>
            <a:r>
              <a:rPr sz="3500" b="0" spc="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3500" b="0" spc="25" dirty="0">
                <a:solidFill>
                  <a:srgbClr val="505050"/>
                </a:solidFill>
                <a:latin typeface="Segoe UI Light"/>
                <a:cs typeface="Segoe UI Light"/>
              </a:rPr>
              <a:t>(overview)</a:t>
            </a:r>
            <a:endParaRPr sz="35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05080" y="1241996"/>
            <a:ext cx="2520950" cy="445134"/>
            <a:chOff x="6105080" y="1241996"/>
            <a:chExt cx="2520950" cy="445134"/>
          </a:xfrm>
        </p:grpSpPr>
        <p:sp>
          <p:nvSpPr>
            <p:cNvPr id="4" name="object 4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097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7488" y="1232916"/>
            <a:ext cx="2118360" cy="454659"/>
            <a:chOff x="8857488" y="1232916"/>
            <a:chExt cx="2118360" cy="454659"/>
          </a:xfrm>
        </p:grpSpPr>
        <p:sp>
          <p:nvSpPr>
            <p:cNvPr id="8" name="object 8"/>
            <p:cNvSpPr/>
            <p:nvPr/>
          </p:nvSpPr>
          <p:spPr>
            <a:xfrm>
              <a:off x="8870442" y="1245870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2021077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2021077" y="428243"/>
                  </a:lnTo>
                  <a:lnTo>
                    <a:pt x="2048839" y="422628"/>
                  </a:lnTo>
                  <a:lnTo>
                    <a:pt x="2071528" y="407320"/>
                  </a:lnTo>
                  <a:lnTo>
                    <a:pt x="2086836" y="384631"/>
                  </a:lnTo>
                  <a:lnTo>
                    <a:pt x="2092452" y="356869"/>
                  </a:lnTo>
                  <a:lnTo>
                    <a:pt x="2092452" y="71374"/>
                  </a:lnTo>
                  <a:lnTo>
                    <a:pt x="2086836" y="43612"/>
                  </a:lnTo>
                  <a:lnTo>
                    <a:pt x="2071528" y="20923"/>
                  </a:lnTo>
                  <a:lnTo>
                    <a:pt x="2048839" y="5615"/>
                  </a:lnTo>
                  <a:lnTo>
                    <a:pt x="2021077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0442" y="1245870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2021077" y="0"/>
                  </a:lnTo>
                  <a:lnTo>
                    <a:pt x="2048839" y="5615"/>
                  </a:lnTo>
                  <a:lnTo>
                    <a:pt x="2071528" y="20923"/>
                  </a:lnTo>
                  <a:lnTo>
                    <a:pt x="2086836" y="43612"/>
                  </a:lnTo>
                  <a:lnTo>
                    <a:pt x="2092452" y="71374"/>
                  </a:lnTo>
                  <a:lnTo>
                    <a:pt x="2092452" y="356869"/>
                  </a:lnTo>
                  <a:lnTo>
                    <a:pt x="2086836" y="384631"/>
                  </a:lnTo>
                  <a:lnTo>
                    <a:pt x="2071528" y="407320"/>
                  </a:lnTo>
                  <a:lnTo>
                    <a:pt x="2048839" y="422628"/>
                  </a:lnTo>
                  <a:lnTo>
                    <a:pt x="2021077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007" y="1303096"/>
            <a:ext cx="167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60956" y="1485836"/>
            <a:ext cx="465455" cy="471170"/>
            <a:chOff x="8160956" y="1485836"/>
            <a:chExt cx="465455" cy="471170"/>
          </a:xfrm>
        </p:grpSpPr>
        <p:sp>
          <p:nvSpPr>
            <p:cNvPr id="12" name="object 12"/>
            <p:cNvSpPr/>
            <p:nvPr/>
          </p:nvSpPr>
          <p:spPr>
            <a:xfrm>
              <a:off x="8173973" y="1553718"/>
              <a:ext cx="439420" cy="390525"/>
            </a:xfrm>
            <a:custGeom>
              <a:avLst/>
              <a:gdLst/>
              <a:ahLst/>
              <a:cxnLst/>
              <a:rect l="l" t="t" r="r" b="b"/>
              <a:pathLst>
                <a:path w="439420" h="390525">
                  <a:moveTo>
                    <a:pt x="438911" y="0"/>
                  </a:moveTo>
                  <a:lnTo>
                    <a:pt x="396556" y="32424"/>
                  </a:lnTo>
                  <a:lnTo>
                    <a:pt x="349044" y="44293"/>
                  </a:lnTo>
                  <a:lnTo>
                    <a:pt x="288804" y="52072"/>
                  </a:lnTo>
                  <a:lnTo>
                    <a:pt x="219455" y="54864"/>
                  </a:lnTo>
                  <a:lnTo>
                    <a:pt x="150107" y="52072"/>
                  </a:lnTo>
                  <a:lnTo>
                    <a:pt x="89867" y="44293"/>
                  </a:lnTo>
                  <a:lnTo>
                    <a:pt x="42355" y="32424"/>
                  </a:lnTo>
                  <a:lnTo>
                    <a:pt x="11192" y="17361"/>
                  </a:lnTo>
                  <a:lnTo>
                    <a:pt x="0" y="0"/>
                  </a:lnTo>
                  <a:lnTo>
                    <a:pt x="0" y="335280"/>
                  </a:lnTo>
                  <a:lnTo>
                    <a:pt x="42355" y="367704"/>
                  </a:lnTo>
                  <a:lnTo>
                    <a:pt x="89867" y="379573"/>
                  </a:lnTo>
                  <a:lnTo>
                    <a:pt x="150107" y="387352"/>
                  </a:lnTo>
                  <a:lnTo>
                    <a:pt x="219455" y="390144"/>
                  </a:lnTo>
                  <a:lnTo>
                    <a:pt x="288804" y="387352"/>
                  </a:lnTo>
                  <a:lnTo>
                    <a:pt x="349044" y="379573"/>
                  </a:lnTo>
                  <a:lnTo>
                    <a:pt x="396556" y="367704"/>
                  </a:lnTo>
                  <a:lnTo>
                    <a:pt x="427719" y="352641"/>
                  </a:lnTo>
                  <a:lnTo>
                    <a:pt x="438911" y="335280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3973" y="1498854"/>
              <a:ext cx="439420" cy="109855"/>
            </a:xfrm>
            <a:custGeom>
              <a:avLst/>
              <a:gdLst/>
              <a:ahLst/>
              <a:cxnLst/>
              <a:rect l="l" t="t" r="r" b="b"/>
              <a:pathLst>
                <a:path w="439420" h="109855">
                  <a:moveTo>
                    <a:pt x="219455" y="0"/>
                  </a:moveTo>
                  <a:lnTo>
                    <a:pt x="150107" y="2791"/>
                  </a:lnTo>
                  <a:lnTo>
                    <a:pt x="89867" y="10570"/>
                  </a:lnTo>
                  <a:lnTo>
                    <a:pt x="42355" y="22439"/>
                  </a:lnTo>
                  <a:lnTo>
                    <a:pt x="0" y="54863"/>
                  </a:lnTo>
                  <a:lnTo>
                    <a:pt x="11192" y="72225"/>
                  </a:lnTo>
                  <a:lnTo>
                    <a:pt x="42355" y="87288"/>
                  </a:lnTo>
                  <a:lnTo>
                    <a:pt x="89867" y="99157"/>
                  </a:lnTo>
                  <a:lnTo>
                    <a:pt x="150107" y="106936"/>
                  </a:lnTo>
                  <a:lnTo>
                    <a:pt x="219455" y="109728"/>
                  </a:lnTo>
                  <a:lnTo>
                    <a:pt x="288804" y="106936"/>
                  </a:lnTo>
                  <a:lnTo>
                    <a:pt x="349044" y="99157"/>
                  </a:lnTo>
                  <a:lnTo>
                    <a:pt x="396556" y="87288"/>
                  </a:lnTo>
                  <a:lnTo>
                    <a:pt x="427719" y="72225"/>
                  </a:lnTo>
                  <a:lnTo>
                    <a:pt x="438911" y="54863"/>
                  </a:lnTo>
                  <a:lnTo>
                    <a:pt x="427719" y="37502"/>
                  </a:lnTo>
                  <a:lnTo>
                    <a:pt x="396556" y="22439"/>
                  </a:lnTo>
                  <a:lnTo>
                    <a:pt x="349044" y="10570"/>
                  </a:lnTo>
                  <a:lnTo>
                    <a:pt x="288804" y="2791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973" y="1498854"/>
              <a:ext cx="439420" cy="445134"/>
            </a:xfrm>
            <a:custGeom>
              <a:avLst/>
              <a:gdLst/>
              <a:ahLst/>
              <a:cxnLst/>
              <a:rect l="l" t="t" r="r" b="b"/>
              <a:pathLst>
                <a:path w="439420" h="445135">
                  <a:moveTo>
                    <a:pt x="438911" y="54863"/>
                  </a:moveTo>
                  <a:lnTo>
                    <a:pt x="396556" y="87288"/>
                  </a:lnTo>
                  <a:lnTo>
                    <a:pt x="349044" y="99157"/>
                  </a:lnTo>
                  <a:lnTo>
                    <a:pt x="288804" y="106936"/>
                  </a:lnTo>
                  <a:lnTo>
                    <a:pt x="219455" y="109728"/>
                  </a:lnTo>
                  <a:lnTo>
                    <a:pt x="150107" y="106936"/>
                  </a:lnTo>
                  <a:lnTo>
                    <a:pt x="89867" y="99157"/>
                  </a:lnTo>
                  <a:lnTo>
                    <a:pt x="42355" y="87288"/>
                  </a:lnTo>
                  <a:lnTo>
                    <a:pt x="11192" y="72225"/>
                  </a:lnTo>
                  <a:lnTo>
                    <a:pt x="0" y="54863"/>
                  </a:lnTo>
                  <a:lnTo>
                    <a:pt x="11192" y="37502"/>
                  </a:lnTo>
                  <a:lnTo>
                    <a:pt x="42355" y="22439"/>
                  </a:lnTo>
                  <a:lnTo>
                    <a:pt x="89867" y="10570"/>
                  </a:lnTo>
                  <a:lnTo>
                    <a:pt x="150107" y="2791"/>
                  </a:lnTo>
                  <a:lnTo>
                    <a:pt x="219455" y="0"/>
                  </a:lnTo>
                  <a:lnTo>
                    <a:pt x="288804" y="2791"/>
                  </a:lnTo>
                  <a:lnTo>
                    <a:pt x="349044" y="10570"/>
                  </a:lnTo>
                  <a:lnTo>
                    <a:pt x="396556" y="22439"/>
                  </a:lnTo>
                  <a:lnTo>
                    <a:pt x="427719" y="37502"/>
                  </a:lnTo>
                  <a:lnTo>
                    <a:pt x="438911" y="54863"/>
                  </a:lnTo>
                  <a:close/>
                </a:path>
                <a:path w="439420" h="445135">
                  <a:moveTo>
                    <a:pt x="438911" y="54863"/>
                  </a:moveTo>
                  <a:lnTo>
                    <a:pt x="438911" y="390144"/>
                  </a:lnTo>
                  <a:lnTo>
                    <a:pt x="427719" y="407505"/>
                  </a:lnTo>
                  <a:lnTo>
                    <a:pt x="396556" y="422568"/>
                  </a:lnTo>
                  <a:lnTo>
                    <a:pt x="349044" y="434437"/>
                  </a:lnTo>
                  <a:lnTo>
                    <a:pt x="288804" y="442216"/>
                  </a:lnTo>
                  <a:lnTo>
                    <a:pt x="219455" y="445008"/>
                  </a:lnTo>
                  <a:lnTo>
                    <a:pt x="150107" y="442216"/>
                  </a:lnTo>
                  <a:lnTo>
                    <a:pt x="89867" y="434437"/>
                  </a:lnTo>
                  <a:lnTo>
                    <a:pt x="42355" y="422568"/>
                  </a:lnTo>
                  <a:lnTo>
                    <a:pt x="11192" y="407505"/>
                  </a:lnTo>
                  <a:lnTo>
                    <a:pt x="0" y="390144"/>
                  </a:lnTo>
                  <a:lnTo>
                    <a:pt x="0" y="54863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83067" y="1663953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05080" y="2487104"/>
            <a:ext cx="2520950" cy="445134"/>
            <a:chOff x="6105080" y="2487104"/>
            <a:chExt cx="2520950" cy="445134"/>
          </a:xfrm>
        </p:grpSpPr>
        <p:sp>
          <p:nvSpPr>
            <p:cNvPr id="17" name="object 17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8097" y="250012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857488" y="2479548"/>
            <a:ext cx="2118360" cy="452755"/>
            <a:chOff x="8857488" y="2479548"/>
            <a:chExt cx="2118360" cy="452755"/>
          </a:xfrm>
        </p:grpSpPr>
        <p:sp>
          <p:nvSpPr>
            <p:cNvPr id="21" name="object 21"/>
            <p:cNvSpPr/>
            <p:nvPr/>
          </p:nvSpPr>
          <p:spPr>
            <a:xfrm>
              <a:off x="8870442" y="2492502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2021331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70442" y="2492502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19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081007" y="2549778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60956" y="2730944"/>
            <a:ext cx="448309" cy="473075"/>
            <a:chOff x="8160956" y="2730944"/>
            <a:chExt cx="448309" cy="473075"/>
          </a:xfrm>
        </p:grpSpPr>
        <p:sp>
          <p:nvSpPr>
            <p:cNvPr id="25" name="object 25"/>
            <p:cNvSpPr/>
            <p:nvPr/>
          </p:nvSpPr>
          <p:spPr>
            <a:xfrm>
              <a:off x="8173973" y="2796667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73973" y="2743962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73973" y="2743962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75446" y="2909061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05080" y="3724592"/>
            <a:ext cx="2520950" cy="445134"/>
            <a:chOff x="6105080" y="3724592"/>
            <a:chExt cx="2520950" cy="445134"/>
          </a:xfrm>
        </p:grpSpPr>
        <p:sp>
          <p:nvSpPr>
            <p:cNvPr id="30" name="object 30"/>
            <p:cNvSpPr/>
            <p:nvPr/>
          </p:nvSpPr>
          <p:spPr>
            <a:xfrm>
              <a:off x="6118098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18097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57488" y="3717035"/>
            <a:ext cx="2118360" cy="452755"/>
            <a:chOff x="8857488" y="3717035"/>
            <a:chExt cx="2118360" cy="452755"/>
          </a:xfrm>
        </p:grpSpPr>
        <p:sp>
          <p:nvSpPr>
            <p:cNvPr id="34" name="object 34"/>
            <p:cNvSpPr/>
            <p:nvPr/>
          </p:nvSpPr>
          <p:spPr>
            <a:xfrm>
              <a:off x="8870442" y="3729989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19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70442" y="3729989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19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081007" y="3787267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60956" y="3968432"/>
            <a:ext cx="448309" cy="471170"/>
            <a:chOff x="8160956" y="3968432"/>
            <a:chExt cx="448309" cy="471170"/>
          </a:xfrm>
        </p:grpSpPr>
        <p:sp>
          <p:nvSpPr>
            <p:cNvPr id="38" name="object 38"/>
            <p:cNvSpPr/>
            <p:nvPr/>
          </p:nvSpPr>
          <p:spPr>
            <a:xfrm>
              <a:off x="8173973" y="4034155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1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3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3973" y="398145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73973" y="3981450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75446" y="414655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05080" y="5602160"/>
            <a:ext cx="2520950" cy="445134"/>
            <a:chOff x="6105080" y="5602160"/>
            <a:chExt cx="2520950" cy="445134"/>
          </a:xfrm>
        </p:grpSpPr>
        <p:sp>
          <p:nvSpPr>
            <p:cNvPr id="43" name="object 43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18097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857488" y="5594603"/>
            <a:ext cx="2118360" cy="452755"/>
            <a:chOff x="8857488" y="5594603"/>
            <a:chExt cx="2118360" cy="452755"/>
          </a:xfrm>
        </p:grpSpPr>
        <p:sp>
          <p:nvSpPr>
            <p:cNvPr id="47" name="object 47"/>
            <p:cNvSpPr/>
            <p:nvPr/>
          </p:nvSpPr>
          <p:spPr>
            <a:xfrm>
              <a:off x="8870442" y="5607557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19" y="0"/>
                  </a:lnTo>
                  <a:lnTo>
                    <a:pt x="43451" y="5588"/>
                  </a:lnTo>
                  <a:lnTo>
                    <a:pt x="20843" y="20829"/>
                  </a:lnTo>
                  <a:lnTo>
                    <a:pt x="5593" y="43435"/>
                  </a:lnTo>
                  <a:lnTo>
                    <a:pt x="0" y="71119"/>
                  </a:lnTo>
                  <a:lnTo>
                    <a:pt x="0" y="355599"/>
                  </a:lnTo>
                  <a:lnTo>
                    <a:pt x="5593" y="383284"/>
                  </a:lnTo>
                  <a:lnTo>
                    <a:pt x="20843" y="405890"/>
                  </a:lnTo>
                  <a:lnTo>
                    <a:pt x="43451" y="421131"/>
                  </a:lnTo>
                  <a:lnTo>
                    <a:pt x="71119" y="426719"/>
                  </a:lnTo>
                  <a:lnTo>
                    <a:pt x="2021331" y="426719"/>
                  </a:lnTo>
                  <a:lnTo>
                    <a:pt x="2049000" y="421131"/>
                  </a:lnTo>
                  <a:lnTo>
                    <a:pt x="2071608" y="405890"/>
                  </a:lnTo>
                  <a:lnTo>
                    <a:pt x="2086858" y="383284"/>
                  </a:lnTo>
                  <a:lnTo>
                    <a:pt x="2092452" y="355599"/>
                  </a:lnTo>
                  <a:lnTo>
                    <a:pt x="2092452" y="71119"/>
                  </a:lnTo>
                  <a:lnTo>
                    <a:pt x="2086858" y="43435"/>
                  </a:lnTo>
                  <a:lnTo>
                    <a:pt x="2071608" y="20829"/>
                  </a:lnTo>
                  <a:lnTo>
                    <a:pt x="2049000" y="5588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70442" y="5607557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19"/>
                  </a:move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19" y="0"/>
                  </a:lnTo>
                  <a:lnTo>
                    <a:pt x="2021331" y="0"/>
                  </a:lnTo>
                  <a:lnTo>
                    <a:pt x="2049000" y="5588"/>
                  </a:lnTo>
                  <a:lnTo>
                    <a:pt x="2071608" y="20829"/>
                  </a:lnTo>
                  <a:lnTo>
                    <a:pt x="2086858" y="43435"/>
                  </a:lnTo>
                  <a:lnTo>
                    <a:pt x="2092452" y="71119"/>
                  </a:lnTo>
                  <a:lnTo>
                    <a:pt x="2092452" y="355599"/>
                  </a:lnTo>
                  <a:lnTo>
                    <a:pt x="2086858" y="383284"/>
                  </a:lnTo>
                  <a:lnTo>
                    <a:pt x="2071608" y="405890"/>
                  </a:lnTo>
                  <a:lnTo>
                    <a:pt x="2049000" y="421131"/>
                  </a:lnTo>
                  <a:lnTo>
                    <a:pt x="2021331" y="426719"/>
                  </a:lnTo>
                  <a:lnTo>
                    <a:pt x="71119" y="426719"/>
                  </a:lnTo>
                  <a:lnTo>
                    <a:pt x="43451" y="421131"/>
                  </a:lnTo>
                  <a:lnTo>
                    <a:pt x="20843" y="405890"/>
                  </a:lnTo>
                  <a:lnTo>
                    <a:pt x="5593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081007" y="5664809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160956" y="5846000"/>
            <a:ext cx="448309" cy="471170"/>
            <a:chOff x="8160956" y="5846000"/>
            <a:chExt cx="448309" cy="471170"/>
          </a:xfrm>
        </p:grpSpPr>
        <p:sp>
          <p:nvSpPr>
            <p:cNvPr id="51" name="object 51"/>
            <p:cNvSpPr/>
            <p:nvPr/>
          </p:nvSpPr>
          <p:spPr>
            <a:xfrm>
              <a:off x="8173973" y="591178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73973" y="585901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6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73973" y="585901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6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7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275446" y="6024168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819" y="4514088"/>
            <a:ext cx="149351" cy="16916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6819" y="4818888"/>
            <a:ext cx="149351" cy="16764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819" y="5122164"/>
            <a:ext cx="149351" cy="169164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8161019" y="926591"/>
            <a:ext cx="521334" cy="498475"/>
            <a:chOff x="8161019" y="926591"/>
            <a:chExt cx="521334" cy="498475"/>
          </a:xfrm>
        </p:grpSpPr>
        <p:sp>
          <p:nvSpPr>
            <p:cNvPr id="59" name="object 59"/>
            <p:cNvSpPr/>
            <p:nvPr/>
          </p:nvSpPr>
          <p:spPr>
            <a:xfrm>
              <a:off x="8173973" y="93954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73973" y="93954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173973" y="939546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161019" y="2171700"/>
            <a:ext cx="521334" cy="497205"/>
            <a:chOff x="8161019" y="2171700"/>
            <a:chExt cx="521334" cy="497205"/>
          </a:xfrm>
        </p:grpSpPr>
        <p:sp>
          <p:nvSpPr>
            <p:cNvPr id="63" name="object 63"/>
            <p:cNvSpPr/>
            <p:nvPr/>
          </p:nvSpPr>
          <p:spPr>
            <a:xfrm>
              <a:off x="8173973" y="2184653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73973" y="2184653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173973" y="2184654"/>
            <a:ext cx="495300" cy="47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161019" y="3415284"/>
            <a:ext cx="521334" cy="498475"/>
            <a:chOff x="8161019" y="3415284"/>
            <a:chExt cx="521334" cy="498475"/>
          </a:xfrm>
        </p:grpSpPr>
        <p:sp>
          <p:nvSpPr>
            <p:cNvPr id="67" name="object 67"/>
            <p:cNvSpPr/>
            <p:nvPr/>
          </p:nvSpPr>
          <p:spPr>
            <a:xfrm>
              <a:off x="8173973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73973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173973" y="3428238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61019" y="5292852"/>
            <a:ext cx="521334" cy="498475"/>
            <a:chOff x="8161019" y="5292852"/>
            <a:chExt cx="521334" cy="498475"/>
          </a:xfrm>
        </p:grpSpPr>
        <p:sp>
          <p:nvSpPr>
            <p:cNvPr id="71" name="object 71"/>
            <p:cNvSpPr/>
            <p:nvPr/>
          </p:nvSpPr>
          <p:spPr>
            <a:xfrm>
              <a:off x="8173973" y="530580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73973" y="530580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173973" y="5305805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7573" y="2363546"/>
            <a:ext cx="489521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 Light"/>
                <a:cs typeface="Segoe UI Light"/>
              </a:rPr>
              <a:t>Compute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–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the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“worker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bee”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Runs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Azure </a:t>
            </a:r>
            <a:r>
              <a:rPr sz="1800" dirty="0">
                <a:latin typeface="Segoe UI Light"/>
                <a:cs typeface="Segoe UI Light"/>
              </a:rPr>
              <a:t>SQL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Server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DB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Contains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a</a:t>
            </a:r>
            <a:r>
              <a:rPr sz="1800" spc="-20" dirty="0">
                <a:latin typeface="Segoe UI Light"/>
                <a:cs typeface="Segoe UI Light"/>
              </a:rPr>
              <a:t> “slice”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database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CPU</a:t>
            </a:r>
            <a:r>
              <a:rPr sz="1800" spc="-4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is saturated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by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dirty="0">
                <a:latin typeface="Segoe UI Light"/>
                <a:cs typeface="Segoe UI Light"/>
              </a:rPr>
              <a:t>Node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–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“brains”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5" dirty="0">
                <a:latin typeface="Segoe UI Light"/>
                <a:cs typeface="Segoe UI Light"/>
              </a:rPr>
              <a:t> the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Also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runs </a:t>
            </a:r>
            <a:r>
              <a:rPr sz="1800" spc="-10" dirty="0">
                <a:latin typeface="Segoe UI Light"/>
                <a:cs typeface="Segoe UI Light"/>
              </a:rPr>
              <a:t>Azure </a:t>
            </a:r>
            <a:r>
              <a:rPr sz="1800" dirty="0">
                <a:latin typeface="Segoe UI Light"/>
                <a:cs typeface="Segoe UI Light"/>
              </a:rPr>
              <a:t>SQL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Server</a:t>
            </a:r>
            <a:r>
              <a:rPr sz="1800" dirty="0">
                <a:latin typeface="Segoe UI Light"/>
                <a:cs typeface="Segoe UI Light"/>
              </a:rPr>
              <a:t> DB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Holds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a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20" dirty="0">
                <a:latin typeface="Segoe UI Light"/>
                <a:cs typeface="Segoe UI Light"/>
              </a:rPr>
              <a:t>“shell”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copy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3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database</a:t>
            </a:r>
            <a:endParaRPr sz="1800">
              <a:latin typeface="Segoe UI Light"/>
              <a:cs typeface="Segoe UI Light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Segoe UI Light"/>
                <a:cs typeface="Segoe UI Light"/>
              </a:rPr>
              <a:t>Metadata,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statistics,</a:t>
            </a:r>
            <a:r>
              <a:rPr sz="1800" dirty="0">
                <a:latin typeface="Segoe UI Light"/>
                <a:cs typeface="Segoe UI Light"/>
              </a:rPr>
              <a:t> etc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“public </a:t>
            </a:r>
            <a:r>
              <a:rPr sz="1800" spc="-5" dirty="0">
                <a:latin typeface="Segoe UI Light"/>
                <a:cs typeface="Segoe UI Light"/>
              </a:rPr>
              <a:t>face”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appliance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Segoe UI Light"/>
                <a:cs typeface="Segoe UI Light"/>
              </a:rPr>
              <a:t>Data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Movement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10" dirty="0">
                <a:latin typeface="Segoe UI Light"/>
                <a:cs typeface="Segoe UI Light"/>
              </a:rPr>
              <a:t>Services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(DMS)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Part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the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25" dirty="0">
                <a:latin typeface="Segoe UI Light"/>
                <a:cs typeface="Segoe UI Light"/>
              </a:rPr>
              <a:t>“secret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sauce”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SQL</a:t>
            </a:r>
            <a:r>
              <a:rPr sz="1800" dirty="0">
                <a:latin typeface="Segoe UI Light"/>
                <a:cs typeface="Segoe UI Light"/>
              </a:rPr>
              <a:t> DW</a:t>
            </a:r>
            <a:endParaRPr sz="1800">
              <a:latin typeface="Segoe UI Light"/>
              <a:cs typeface="Segoe UI Light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Moves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around </a:t>
            </a:r>
            <a:r>
              <a:rPr sz="1800" spc="-5" dirty="0">
                <a:latin typeface="Segoe UI Light"/>
                <a:cs typeface="Segoe UI Light"/>
              </a:rPr>
              <a:t>as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needed</a:t>
            </a:r>
            <a:endParaRPr sz="1800">
              <a:latin typeface="Segoe UI Light"/>
              <a:cs typeface="Segoe UI Light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Segoe UI Light"/>
                <a:cs typeface="Segoe UI Light"/>
              </a:rPr>
              <a:t>Enables </a:t>
            </a:r>
            <a:r>
              <a:rPr sz="1800" spc="-5" dirty="0">
                <a:latin typeface="Segoe UI Light"/>
                <a:cs typeface="Segoe UI Light"/>
              </a:rPr>
              <a:t>parallel operations among </a:t>
            </a:r>
            <a:r>
              <a:rPr sz="1800" dirty="0">
                <a:latin typeface="Segoe UI Light"/>
                <a:cs typeface="Segoe UI Light"/>
              </a:rPr>
              <a:t>the compute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nodes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(queries,</a:t>
            </a:r>
            <a:r>
              <a:rPr sz="1800" spc="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loads,</a:t>
            </a:r>
            <a:r>
              <a:rPr sz="1800" spc="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etc)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247836" y="1450784"/>
            <a:ext cx="2520950" cy="445134"/>
            <a:chOff x="2247836" y="1450784"/>
            <a:chExt cx="2520950" cy="445134"/>
          </a:xfrm>
        </p:grpSpPr>
        <p:sp>
          <p:nvSpPr>
            <p:cNvPr id="76" name="object 76"/>
            <p:cNvSpPr/>
            <p:nvPr/>
          </p:nvSpPr>
          <p:spPr>
            <a:xfrm>
              <a:off x="2260854" y="146380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7068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60853" y="146380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260854" y="1634489"/>
            <a:ext cx="2509520" cy="248920"/>
          </a:xfrm>
          <a:prstGeom prst="rect">
            <a:avLst/>
          </a:prstGeom>
          <a:ln w="25907">
            <a:solidFill>
              <a:srgbClr val="0052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335"/>
              </a:lnSpc>
            </a:pP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“Control”</a:t>
            </a:r>
            <a:r>
              <a:rPr sz="18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276280" y="1714436"/>
            <a:ext cx="492759" cy="473075"/>
            <a:chOff x="4276280" y="1714436"/>
            <a:chExt cx="492759" cy="473075"/>
          </a:xfrm>
        </p:grpSpPr>
        <p:sp>
          <p:nvSpPr>
            <p:cNvPr id="80" name="object 80"/>
            <p:cNvSpPr/>
            <p:nvPr/>
          </p:nvSpPr>
          <p:spPr>
            <a:xfrm>
              <a:off x="4289297" y="1783206"/>
              <a:ext cx="466725" cy="391160"/>
            </a:xfrm>
            <a:custGeom>
              <a:avLst/>
              <a:gdLst/>
              <a:ahLst/>
              <a:cxnLst/>
              <a:rect l="l" t="t" r="r" b="b"/>
              <a:pathLst>
                <a:path w="466725" h="391160">
                  <a:moveTo>
                    <a:pt x="466343" y="0"/>
                  </a:moveTo>
                  <a:lnTo>
                    <a:pt x="421355" y="33001"/>
                  </a:lnTo>
                  <a:lnTo>
                    <a:pt x="370880" y="45098"/>
                  </a:lnTo>
                  <a:lnTo>
                    <a:pt x="306872" y="53031"/>
                  </a:lnTo>
                  <a:lnTo>
                    <a:pt x="233172" y="55879"/>
                  </a:lnTo>
                  <a:lnTo>
                    <a:pt x="159471" y="53031"/>
                  </a:lnTo>
                  <a:lnTo>
                    <a:pt x="95463" y="45098"/>
                  </a:lnTo>
                  <a:lnTo>
                    <a:pt x="44988" y="33001"/>
                  </a:lnTo>
                  <a:lnTo>
                    <a:pt x="11887" y="17662"/>
                  </a:lnTo>
                  <a:lnTo>
                    <a:pt x="0" y="0"/>
                  </a:lnTo>
                  <a:lnTo>
                    <a:pt x="0" y="334898"/>
                  </a:lnTo>
                  <a:lnTo>
                    <a:pt x="44988" y="367900"/>
                  </a:lnTo>
                  <a:lnTo>
                    <a:pt x="95463" y="379997"/>
                  </a:lnTo>
                  <a:lnTo>
                    <a:pt x="159471" y="387930"/>
                  </a:lnTo>
                  <a:lnTo>
                    <a:pt x="233172" y="390778"/>
                  </a:lnTo>
                  <a:lnTo>
                    <a:pt x="306872" y="387930"/>
                  </a:lnTo>
                  <a:lnTo>
                    <a:pt x="370880" y="379997"/>
                  </a:lnTo>
                  <a:lnTo>
                    <a:pt x="421355" y="367900"/>
                  </a:lnTo>
                  <a:lnTo>
                    <a:pt x="454456" y="352561"/>
                  </a:lnTo>
                  <a:lnTo>
                    <a:pt x="466343" y="334898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89297" y="1727453"/>
              <a:ext cx="466725" cy="111760"/>
            </a:xfrm>
            <a:custGeom>
              <a:avLst/>
              <a:gdLst/>
              <a:ahLst/>
              <a:cxnLst/>
              <a:rect l="l" t="t" r="r" b="b"/>
              <a:pathLst>
                <a:path w="466725" h="111760">
                  <a:moveTo>
                    <a:pt x="233172" y="0"/>
                  </a:moveTo>
                  <a:lnTo>
                    <a:pt x="159471" y="2847"/>
                  </a:lnTo>
                  <a:lnTo>
                    <a:pt x="95463" y="10773"/>
                  </a:lnTo>
                  <a:lnTo>
                    <a:pt x="44988" y="22850"/>
                  </a:lnTo>
                  <a:lnTo>
                    <a:pt x="0" y="55753"/>
                  </a:lnTo>
                  <a:lnTo>
                    <a:pt x="11887" y="73415"/>
                  </a:lnTo>
                  <a:lnTo>
                    <a:pt x="44988" y="88754"/>
                  </a:lnTo>
                  <a:lnTo>
                    <a:pt x="95463" y="100851"/>
                  </a:lnTo>
                  <a:lnTo>
                    <a:pt x="159471" y="108784"/>
                  </a:lnTo>
                  <a:lnTo>
                    <a:pt x="233172" y="111633"/>
                  </a:lnTo>
                  <a:lnTo>
                    <a:pt x="306872" y="108784"/>
                  </a:lnTo>
                  <a:lnTo>
                    <a:pt x="370880" y="100851"/>
                  </a:lnTo>
                  <a:lnTo>
                    <a:pt x="421355" y="88754"/>
                  </a:lnTo>
                  <a:lnTo>
                    <a:pt x="454456" y="73415"/>
                  </a:lnTo>
                  <a:lnTo>
                    <a:pt x="466343" y="55753"/>
                  </a:lnTo>
                  <a:lnTo>
                    <a:pt x="454456" y="38152"/>
                  </a:lnTo>
                  <a:lnTo>
                    <a:pt x="421355" y="22850"/>
                  </a:lnTo>
                  <a:lnTo>
                    <a:pt x="370880" y="10773"/>
                  </a:lnTo>
                  <a:lnTo>
                    <a:pt x="306872" y="284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289297" y="1727453"/>
              <a:ext cx="466725" cy="447040"/>
            </a:xfrm>
            <a:custGeom>
              <a:avLst/>
              <a:gdLst/>
              <a:ahLst/>
              <a:cxnLst/>
              <a:rect l="l" t="t" r="r" b="b"/>
              <a:pathLst>
                <a:path w="466725" h="447039">
                  <a:moveTo>
                    <a:pt x="466343" y="55753"/>
                  </a:moveTo>
                  <a:lnTo>
                    <a:pt x="421355" y="88754"/>
                  </a:lnTo>
                  <a:lnTo>
                    <a:pt x="370880" y="100851"/>
                  </a:lnTo>
                  <a:lnTo>
                    <a:pt x="306872" y="108784"/>
                  </a:lnTo>
                  <a:lnTo>
                    <a:pt x="233172" y="111633"/>
                  </a:lnTo>
                  <a:lnTo>
                    <a:pt x="159471" y="108784"/>
                  </a:lnTo>
                  <a:lnTo>
                    <a:pt x="95463" y="100851"/>
                  </a:lnTo>
                  <a:lnTo>
                    <a:pt x="44988" y="88754"/>
                  </a:lnTo>
                  <a:lnTo>
                    <a:pt x="11887" y="73415"/>
                  </a:lnTo>
                  <a:lnTo>
                    <a:pt x="0" y="55753"/>
                  </a:lnTo>
                  <a:lnTo>
                    <a:pt x="11887" y="38152"/>
                  </a:lnTo>
                  <a:lnTo>
                    <a:pt x="44988" y="22850"/>
                  </a:lnTo>
                  <a:lnTo>
                    <a:pt x="95463" y="10773"/>
                  </a:lnTo>
                  <a:lnTo>
                    <a:pt x="159471" y="2847"/>
                  </a:lnTo>
                  <a:lnTo>
                    <a:pt x="233172" y="0"/>
                  </a:lnTo>
                  <a:lnTo>
                    <a:pt x="306872" y="2847"/>
                  </a:lnTo>
                  <a:lnTo>
                    <a:pt x="370880" y="10773"/>
                  </a:lnTo>
                  <a:lnTo>
                    <a:pt x="421355" y="22850"/>
                  </a:lnTo>
                  <a:lnTo>
                    <a:pt x="454456" y="38152"/>
                  </a:lnTo>
                  <a:lnTo>
                    <a:pt x="466343" y="55753"/>
                  </a:lnTo>
                  <a:close/>
                </a:path>
                <a:path w="466725" h="447039">
                  <a:moveTo>
                    <a:pt x="466343" y="55753"/>
                  </a:moveTo>
                  <a:lnTo>
                    <a:pt x="466343" y="390651"/>
                  </a:lnTo>
                  <a:lnTo>
                    <a:pt x="454456" y="408314"/>
                  </a:lnTo>
                  <a:lnTo>
                    <a:pt x="421355" y="423653"/>
                  </a:lnTo>
                  <a:lnTo>
                    <a:pt x="370880" y="435750"/>
                  </a:lnTo>
                  <a:lnTo>
                    <a:pt x="306872" y="443683"/>
                  </a:lnTo>
                  <a:lnTo>
                    <a:pt x="233172" y="446532"/>
                  </a:lnTo>
                  <a:lnTo>
                    <a:pt x="159471" y="443683"/>
                  </a:lnTo>
                  <a:lnTo>
                    <a:pt x="95463" y="435750"/>
                  </a:lnTo>
                  <a:lnTo>
                    <a:pt x="44988" y="423653"/>
                  </a:lnTo>
                  <a:lnTo>
                    <a:pt x="11887" y="408314"/>
                  </a:lnTo>
                  <a:lnTo>
                    <a:pt x="0" y="390651"/>
                  </a:lnTo>
                  <a:lnTo>
                    <a:pt x="0" y="55753"/>
                  </a:lnTo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410836" y="1893823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276344" y="1149096"/>
            <a:ext cx="521334" cy="498475"/>
            <a:chOff x="4276344" y="1149096"/>
            <a:chExt cx="521334" cy="498475"/>
          </a:xfrm>
        </p:grpSpPr>
        <p:sp>
          <p:nvSpPr>
            <p:cNvPr id="85" name="object 85"/>
            <p:cNvSpPr/>
            <p:nvPr/>
          </p:nvSpPr>
          <p:spPr>
            <a:xfrm>
              <a:off x="4289298" y="1162050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89298" y="1162050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25908">
              <a:solidFill>
                <a:srgbClr val="0052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4289297" y="1162050"/>
            <a:ext cx="481330" cy="302260"/>
          </a:xfrm>
          <a:prstGeom prst="rect">
            <a:avLst/>
          </a:prstGeom>
          <a:solidFill>
            <a:srgbClr val="681FFA"/>
          </a:solidFill>
          <a:ln w="25907">
            <a:solidFill>
              <a:srgbClr val="00529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0014">
              <a:lnSpc>
                <a:spcPts val="115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586" y="149428"/>
            <a:ext cx="9311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Segoe UI Light"/>
                <a:cs typeface="Segoe UI Light"/>
              </a:rPr>
              <a:t>SQL</a:t>
            </a:r>
            <a:r>
              <a:rPr sz="4400" b="0" spc="-40" dirty="0">
                <a:latin typeface="Segoe UI Light"/>
                <a:cs typeface="Segoe UI Light"/>
              </a:rPr>
              <a:t> </a:t>
            </a:r>
            <a:r>
              <a:rPr sz="4400" b="0" spc="5" dirty="0">
                <a:latin typeface="Segoe UI Light"/>
                <a:cs typeface="Segoe UI Light"/>
              </a:rPr>
              <a:t>DW</a:t>
            </a:r>
            <a:r>
              <a:rPr sz="4400" b="0" spc="-30" dirty="0">
                <a:latin typeface="Segoe UI Light"/>
                <a:cs typeface="Segoe UI Light"/>
              </a:rPr>
              <a:t> </a:t>
            </a:r>
            <a:r>
              <a:rPr sz="4400" b="0" dirty="0">
                <a:latin typeface="Segoe UI Light"/>
                <a:cs typeface="Segoe UI Light"/>
              </a:rPr>
              <a:t>Logical</a:t>
            </a:r>
            <a:r>
              <a:rPr sz="4400" b="0" spc="-50" dirty="0">
                <a:latin typeface="Segoe UI Light"/>
                <a:cs typeface="Segoe UI Light"/>
              </a:rPr>
              <a:t> </a:t>
            </a:r>
            <a:r>
              <a:rPr sz="4400" b="0" spc="-15" dirty="0">
                <a:latin typeface="Segoe UI Light"/>
                <a:cs typeface="Segoe UI Light"/>
              </a:rPr>
              <a:t>Architecture</a:t>
            </a:r>
            <a:r>
              <a:rPr sz="4400" b="0" spc="-45" dirty="0">
                <a:latin typeface="Segoe UI Light"/>
                <a:cs typeface="Segoe UI Light"/>
              </a:rPr>
              <a:t> </a:t>
            </a:r>
            <a:r>
              <a:rPr sz="4400" b="0" spc="20" dirty="0">
                <a:latin typeface="Segoe UI Light"/>
                <a:cs typeface="Segoe UI Light"/>
              </a:rPr>
              <a:t>(overview)</a:t>
            </a:r>
            <a:endParaRPr sz="44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10985" y="1247902"/>
            <a:ext cx="2507615" cy="431800"/>
            <a:chOff x="6110985" y="1247902"/>
            <a:chExt cx="2507615" cy="431800"/>
          </a:xfrm>
        </p:grpSpPr>
        <p:sp>
          <p:nvSpPr>
            <p:cNvPr id="4" name="object 4"/>
            <p:cNvSpPr/>
            <p:nvPr/>
          </p:nvSpPr>
          <p:spPr>
            <a:xfrm>
              <a:off x="6117336" y="125425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7335" y="1254252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63583" y="1239011"/>
            <a:ext cx="2105025" cy="440690"/>
            <a:chOff x="8863583" y="1239011"/>
            <a:chExt cx="2105025" cy="440690"/>
          </a:xfrm>
        </p:grpSpPr>
        <p:sp>
          <p:nvSpPr>
            <p:cNvPr id="8" name="object 8"/>
            <p:cNvSpPr/>
            <p:nvPr/>
          </p:nvSpPr>
          <p:spPr>
            <a:xfrm>
              <a:off x="8869679" y="1245107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2021077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2021077" y="428243"/>
                  </a:lnTo>
                  <a:lnTo>
                    <a:pt x="2048839" y="422628"/>
                  </a:lnTo>
                  <a:lnTo>
                    <a:pt x="2071528" y="407320"/>
                  </a:lnTo>
                  <a:lnTo>
                    <a:pt x="2086836" y="384631"/>
                  </a:lnTo>
                  <a:lnTo>
                    <a:pt x="2092452" y="356869"/>
                  </a:lnTo>
                  <a:lnTo>
                    <a:pt x="2092452" y="71374"/>
                  </a:lnTo>
                  <a:lnTo>
                    <a:pt x="2086836" y="43612"/>
                  </a:lnTo>
                  <a:lnTo>
                    <a:pt x="2071528" y="20923"/>
                  </a:lnTo>
                  <a:lnTo>
                    <a:pt x="2048839" y="5615"/>
                  </a:lnTo>
                  <a:lnTo>
                    <a:pt x="2021077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9679" y="1245107"/>
              <a:ext cx="2092960" cy="428625"/>
            </a:xfrm>
            <a:custGeom>
              <a:avLst/>
              <a:gdLst/>
              <a:ahLst/>
              <a:cxnLst/>
              <a:rect l="l" t="t" r="r" b="b"/>
              <a:pathLst>
                <a:path w="2092959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2021077" y="0"/>
                  </a:lnTo>
                  <a:lnTo>
                    <a:pt x="2048839" y="5615"/>
                  </a:lnTo>
                  <a:lnTo>
                    <a:pt x="2071528" y="20923"/>
                  </a:lnTo>
                  <a:lnTo>
                    <a:pt x="2086836" y="43612"/>
                  </a:lnTo>
                  <a:lnTo>
                    <a:pt x="2092452" y="71374"/>
                  </a:lnTo>
                  <a:lnTo>
                    <a:pt x="2092452" y="356869"/>
                  </a:lnTo>
                  <a:lnTo>
                    <a:pt x="2086836" y="384631"/>
                  </a:lnTo>
                  <a:lnTo>
                    <a:pt x="2071528" y="407320"/>
                  </a:lnTo>
                  <a:lnTo>
                    <a:pt x="2048839" y="422628"/>
                  </a:lnTo>
                  <a:lnTo>
                    <a:pt x="2021077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007" y="1303096"/>
            <a:ext cx="167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66861" y="1491741"/>
            <a:ext cx="434975" cy="457834"/>
            <a:chOff x="8166861" y="1491741"/>
            <a:chExt cx="434975" cy="457834"/>
          </a:xfrm>
        </p:grpSpPr>
        <p:sp>
          <p:nvSpPr>
            <p:cNvPr id="12" name="object 12"/>
            <p:cNvSpPr/>
            <p:nvPr/>
          </p:nvSpPr>
          <p:spPr>
            <a:xfrm>
              <a:off x="8173211" y="155079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30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2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3211" y="1498091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211" y="1498091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8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75446" y="166281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53742" y="1456689"/>
            <a:ext cx="2507615" cy="431800"/>
            <a:chOff x="2253742" y="1456689"/>
            <a:chExt cx="2507615" cy="431800"/>
          </a:xfrm>
        </p:grpSpPr>
        <p:sp>
          <p:nvSpPr>
            <p:cNvPr id="17" name="object 17"/>
            <p:cNvSpPr/>
            <p:nvPr/>
          </p:nvSpPr>
          <p:spPr>
            <a:xfrm>
              <a:off x="2260092" y="146303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7068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60092" y="146303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7" y="419100"/>
                  </a:lnTo>
                  <a:lnTo>
                    <a:pt x="2494787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38832" y="1516837"/>
            <a:ext cx="1441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“Control”</a:t>
            </a:r>
            <a:r>
              <a:rPr sz="18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89805" y="1720342"/>
            <a:ext cx="429259" cy="459740"/>
            <a:chOff x="4289805" y="1720342"/>
            <a:chExt cx="429259" cy="459740"/>
          </a:xfrm>
        </p:grpSpPr>
        <p:sp>
          <p:nvSpPr>
            <p:cNvPr id="21" name="object 21"/>
            <p:cNvSpPr/>
            <p:nvPr/>
          </p:nvSpPr>
          <p:spPr>
            <a:xfrm>
              <a:off x="4296155" y="1778635"/>
              <a:ext cx="416559" cy="394970"/>
            </a:xfrm>
            <a:custGeom>
              <a:avLst/>
              <a:gdLst/>
              <a:ahLst/>
              <a:cxnLst/>
              <a:rect l="l" t="t" r="r" b="b"/>
              <a:pathLst>
                <a:path w="416560" h="394969">
                  <a:moveTo>
                    <a:pt x="416052" y="0"/>
                  </a:moveTo>
                  <a:lnTo>
                    <a:pt x="375928" y="30782"/>
                  </a:lnTo>
                  <a:lnTo>
                    <a:pt x="330903" y="42044"/>
                  </a:lnTo>
                  <a:lnTo>
                    <a:pt x="273795" y="49422"/>
                  </a:lnTo>
                  <a:lnTo>
                    <a:pt x="208026" y="52069"/>
                  </a:lnTo>
                  <a:lnTo>
                    <a:pt x="142256" y="49422"/>
                  </a:lnTo>
                  <a:lnTo>
                    <a:pt x="85148" y="42044"/>
                  </a:lnTo>
                  <a:lnTo>
                    <a:pt x="40123" y="30782"/>
                  </a:lnTo>
                  <a:lnTo>
                    <a:pt x="10600" y="16485"/>
                  </a:lnTo>
                  <a:lnTo>
                    <a:pt x="0" y="0"/>
                  </a:lnTo>
                  <a:lnTo>
                    <a:pt x="0" y="342518"/>
                  </a:lnTo>
                  <a:lnTo>
                    <a:pt x="40123" y="373301"/>
                  </a:lnTo>
                  <a:lnTo>
                    <a:pt x="85148" y="384563"/>
                  </a:lnTo>
                  <a:lnTo>
                    <a:pt x="142256" y="391941"/>
                  </a:lnTo>
                  <a:lnTo>
                    <a:pt x="208026" y="394588"/>
                  </a:lnTo>
                  <a:lnTo>
                    <a:pt x="273795" y="391941"/>
                  </a:lnTo>
                  <a:lnTo>
                    <a:pt x="330903" y="384563"/>
                  </a:lnTo>
                  <a:lnTo>
                    <a:pt x="375928" y="373301"/>
                  </a:lnTo>
                  <a:lnTo>
                    <a:pt x="405451" y="359004"/>
                  </a:lnTo>
                  <a:lnTo>
                    <a:pt x="416052" y="342518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96155" y="1726692"/>
              <a:ext cx="416559" cy="104139"/>
            </a:xfrm>
            <a:custGeom>
              <a:avLst/>
              <a:gdLst/>
              <a:ahLst/>
              <a:cxnLst/>
              <a:rect l="l" t="t" r="r" b="b"/>
              <a:pathLst>
                <a:path w="416560" h="104139">
                  <a:moveTo>
                    <a:pt x="208026" y="0"/>
                  </a:moveTo>
                  <a:lnTo>
                    <a:pt x="142256" y="2646"/>
                  </a:lnTo>
                  <a:lnTo>
                    <a:pt x="85148" y="10017"/>
                  </a:lnTo>
                  <a:lnTo>
                    <a:pt x="40123" y="21259"/>
                  </a:lnTo>
                  <a:lnTo>
                    <a:pt x="0" y="51943"/>
                  </a:lnTo>
                  <a:lnTo>
                    <a:pt x="10600" y="68428"/>
                  </a:lnTo>
                  <a:lnTo>
                    <a:pt x="40123" y="82725"/>
                  </a:lnTo>
                  <a:lnTo>
                    <a:pt x="85148" y="93987"/>
                  </a:lnTo>
                  <a:lnTo>
                    <a:pt x="142256" y="101365"/>
                  </a:lnTo>
                  <a:lnTo>
                    <a:pt x="208026" y="104012"/>
                  </a:lnTo>
                  <a:lnTo>
                    <a:pt x="273795" y="101365"/>
                  </a:lnTo>
                  <a:lnTo>
                    <a:pt x="330903" y="93987"/>
                  </a:lnTo>
                  <a:lnTo>
                    <a:pt x="375928" y="82725"/>
                  </a:lnTo>
                  <a:lnTo>
                    <a:pt x="405451" y="68428"/>
                  </a:lnTo>
                  <a:lnTo>
                    <a:pt x="416052" y="51943"/>
                  </a:lnTo>
                  <a:lnTo>
                    <a:pt x="405451" y="35519"/>
                  </a:lnTo>
                  <a:lnTo>
                    <a:pt x="375928" y="21259"/>
                  </a:lnTo>
                  <a:lnTo>
                    <a:pt x="330903" y="10017"/>
                  </a:lnTo>
                  <a:lnTo>
                    <a:pt x="273795" y="2646"/>
                  </a:lnTo>
                  <a:lnTo>
                    <a:pt x="208026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96155" y="1726692"/>
              <a:ext cx="416559" cy="447040"/>
            </a:xfrm>
            <a:custGeom>
              <a:avLst/>
              <a:gdLst/>
              <a:ahLst/>
              <a:cxnLst/>
              <a:rect l="l" t="t" r="r" b="b"/>
              <a:pathLst>
                <a:path w="416560" h="447039">
                  <a:moveTo>
                    <a:pt x="416052" y="51943"/>
                  </a:moveTo>
                  <a:lnTo>
                    <a:pt x="375928" y="82725"/>
                  </a:lnTo>
                  <a:lnTo>
                    <a:pt x="330903" y="93987"/>
                  </a:lnTo>
                  <a:lnTo>
                    <a:pt x="273795" y="101365"/>
                  </a:lnTo>
                  <a:lnTo>
                    <a:pt x="208026" y="104012"/>
                  </a:lnTo>
                  <a:lnTo>
                    <a:pt x="142256" y="101365"/>
                  </a:lnTo>
                  <a:lnTo>
                    <a:pt x="85148" y="93987"/>
                  </a:lnTo>
                  <a:lnTo>
                    <a:pt x="40123" y="82725"/>
                  </a:lnTo>
                  <a:lnTo>
                    <a:pt x="10600" y="68428"/>
                  </a:lnTo>
                  <a:lnTo>
                    <a:pt x="0" y="51943"/>
                  </a:lnTo>
                  <a:lnTo>
                    <a:pt x="10600" y="35519"/>
                  </a:lnTo>
                  <a:lnTo>
                    <a:pt x="40123" y="21259"/>
                  </a:lnTo>
                  <a:lnTo>
                    <a:pt x="85148" y="10017"/>
                  </a:lnTo>
                  <a:lnTo>
                    <a:pt x="142256" y="2646"/>
                  </a:lnTo>
                  <a:lnTo>
                    <a:pt x="208026" y="0"/>
                  </a:lnTo>
                  <a:lnTo>
                    <a:pt x="273795" y="2646"/>
                  </a:lnTo>
                  <a:lnTo>
                    <a:pt x="330903" y="10017"/>
                  </a:lnTo>
                  <a:lnTo>
                    <a:pt x="375928" y="21259"/>
                  </a:lnTo>
                  <a:lnTo>
                    <a:pt x="405451" y="35519"/>
                  </a:lnTo>
                  <a:lnTo>
                    <a:pt x="416052" y="51943"/>
                  </a:lnTo>
                  <a:close/>
                </a:path>
                <a:path w="416560" h="447039">
                  <a:moveTo>
                    <a:pt x="416052" y="51943"/>
                  </a:moveTo>
                  <a:lnTo>
                    <a:pt x="416052" y="394462"/>
                  </a:lnTo>
                  <a:lnTo>
                    <a:pt x="405451" y="410947"/>
                  </a:lnTo>
                  <a:lnTo>
                    <a:pt x="375928" y="425244"/>
                  </a:lnTo>
                  <a:lnTo>
                    <a:pt x="330903" y="436506"/>
                  </a:lnTo>
                  <a:lnTo>
                    <a:pt x="273795" y="443884"/>
                  </a:lnTo>
                  <a:lnTo>
                    <a:pt x="208026" y="446532"/>
                  </a:lnTo>
                  <a:lnTo>
                    <a:pt x="142256" y="443884"/>
                  </a:lnTo>
                  <a:lnTo>
                    <a:pt x="85148" y="436506"/>
                  </a:lnTo>
                  <a:lnTo>
                    <a:pt x="40123" y="425244"/>
                  </a:lnTo>
                  <a:lnTo>
                    <a:pt x="10600" y="410947"/>
                  </a:lnTo>
                  <a:lnTo>
                    <a:pt x="0" y="394462"/>
                  </a:lnTo>
                  <a:lnTo>
                    <a:pt x="0" y="51943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94453" y="1891665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10985" y="2493010"/>
            <a:ext cx="2507615" cy="431800"/>
            <a:chOff x="6110985" y="2493010"/>
            <a:chExt cx="2507615" cy="431800"/>
          </a:xfrm>
        </p:grpSpPr>
        <p:sp>
          <p:nvSpPr>
            <p:cNvPr id="26" name="object 26"/>
            <p:cNvSpPr/>
            <p:nvPr/>
          </p:nvSpPr>
          <p:spPr>
            <a:xfrm>
              <a:off x="6117336" y="249935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17335" y="2499360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63583" y="2485644"/>
            <a:ext cx="2105025" cy="439420"/>
            <a:chOff x="8863583" y="2485644"/>
            <a:chExt cx="2105025" cy="439420"/>
          </a:xfrm>
        </p:grpSpPr>
        <p:sp>
          <p:nvSpPr>
            <p:cNvPr id="30" name="object 30"/>
            <p:cNvSpPr/>
            <p:nvPr/>
          </p:nvSpPr>
          <p:spPr>
            <a:xfrm>
              <a:off x="8869679" y="2491740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2021331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69679" y="2491740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19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20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081007" y="2549778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66861" y="2736850"/>
            <a:ext cx="434975" cy="459740"/>
            <a:chOff x="8166861" y="2736850"/>
            <a:chExt cx="434975" cy="459740"/>
          </a:xfrm>
        </p:grpSpPr>
        <p:sp>
          <p:nvSpPr>
            <p:cNvPr id="34" name="object 34"/>
            <p:cNvSpPr/>
            <p:nvPr/>
          </p:nvSpPr>
          <p:spPr>
            <a:xfrm>
              <a:off x="8173211" y="2795905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73211" y="274320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2743200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75446" y="2909061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10985" y="3730497"/>
            <a:ext cx="2507615" cy="431800"/>
            <a:chOff x="6110985" y="3730497"/>
            <a:chExt cx="2507615" cy="431800"/>
          </a:xfrm>
        </p:grpSpPr>
        <p:sp>
          <p:nvSpPr>
            <p:cNvPr id="39" name="object 39"/>
            <p:cNvSpPr/>
            <p:nvPr/>
          </p:nvSpPr>
          <p:spPr>
            <a:xfrm>
              <a:off x="6117336" y="373684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17335" y="373684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863583" y="3723132"/>
            <a:ext cx="2105025" cy="439420"/>
            <a:chOff x="8863583" y="3723132"/>
            <a:chExt cx="2105025" cy="439420"/>
          </a:xfrm>
        </p:grpSpPr>
        <p:sp>
          <p:nvSpPr>
            <p:cNvPr id="43" name="object 43"/>
            <p:cNvSpPr/>
            <p:nvPr/>
          </p:nvSpPr>
          <p:spPr>
            <a:xfrm>
              <a:off x="8869679" y="3729228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20"/>
                  </a:lnTo>
                  <a:lnTo>
                    <a:pt x="2021331" y="426720"/>
                  </a:lnTo>
                  <a:lnTo>
                    <a:pt x="2049000" y="421126"/>
                  </a:lnTo>
                  <a:lnTo>
                    <a:pt x="2071608" y="405876"/>
                  </a:lnTo>
                  <a:lnTo>
                    <a:pt x="2086858" y="383268"/>
                  </a:lnTo>
                  <a:lnTo>
                    <a:pt x="2092452" y="355600"/>
                  </a:lnTo>
                  <a:lnTo>
                    <a:pt x="2092452" y="71120"/>
                  </a:lnTo>
                  <a:lnTo>
                    <a:pt x="2086858" y="43451"/>
                  </a:lnTo>
                  <a:lnTo>
                    <a:pt x="2071608" y="20843"/>
                  </a:lnTo>
                  <a:lnTo>
                    <a:pt x="2049000" y="5593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869679" y="3729228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20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93"/>
                  </a:lnTo>
                  <a:lnTo>
                    <a:pt x="2071608" y="20843"/>
                  </a:lnTo>
                  <a:lnTo>
                    <a:pt x="2086858" y="43451"/>
                  </a:lnTo>
                  <a:lnTo>
                    <a:pt x="2092452" y="71120"/>
                  </a:lnTo>
                  <a:lnTo>
                    <a:pt x="2092452" y="355600"/>
                  </a:lnTo>
                  <a:lnTo>
                    <a:pt x="2086858" y="383268"/>
                  </a:lnTo>
                  <a:lnTo>
                    <a:pt x="2071608" y="405876"/>
                  </a:lnTo>
                  <a:lnTo>
                    <a:pt x="2049000" y="421126"/>
                  </a:lnTo>
                  <a:lnTo>
                    <a:pt x="2021331" y="426720"/>
                  </a:lnTo>
                  <a:lnTo>
                    <a:pt x="71120" y="426720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2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081007" y="3787267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66861" y="3974338"/>
            <a:ext cx="434975" cy="457834"/>
            <a:chOff x="8166861" y="3974338"/>
            <a:chExt cx="434975" cy="457834"/>
          </a:xfrm>
        </p:grpSpPr>
        <p:sp>
          <p:nvSpPr>
            <p:cNvPr id="47" name="object 47"/>
            <p:cNvSpPr/>
            <p:nvPr/>
          </p:nvSpPr>
          <p:spPr>
            <a:xfrm>
              <a:off x="8173211" y="4033393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2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3211" y="398068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73211" y="398068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75446" y="4146550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110985" y="5608065"/>
            <a:ext cx="2507615" cy="431800"/>
            <a:chOff x="6110985" y="5608065"/>
            <a:chExt cx="2507615" cy="431800"/>
          </a:xfrm>
        </p:grpSpPr>
        <p:sp>
          <p:nvSpPr>
            <p:cNvPr id="52" name="object 52"/>
            <p:cNvSpPr/>
            <p:nvPr/>
          </p:nvSpPr>
          <p:spPr>
            <a:xfrm>
              <a:off x="6117336" y="5614415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17335" y="5614415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863583" y="5600700"/>
            <a:ext cx="2105025" cy="439420"/>
            <a:chOff x="8863583" y="5600700"/>
            <a:chExt cx="2105025" cy="439420"/>
          </a:xfrm>
        </p:grpSpPr>
        <p:sp>
          <p:nvSpPr>
            <p:cNvPr id="56" name="object 56"/>
            <p:cNvSpPr/>
            <p:nvPr/>
          </p:nvSpPr>
          <p:spPr>
            <a:xfrm>
              <a:off x="8869679" y="5606795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2021331" y="0"/>
                  </a:moveTo>
                  <a:lnTo>
                    <a:pt x="71120" y="0"/>
                  </a:lnTo>
                  <a:lnTo>
                    <a:pt x="43451" y="5588"/>
                  </a:lnTo>
                  <a:lnTo>
                    <a:pt x="20843" y="20829"/>
                  </a:lnTo>
                  <a:lnTo>
                    <a:pt x="5593" y="43435"/>
                  </a:lnTo>
                  <a:lnTo>
                    <a:pt x="0" y="71119"/>
                  </a:lnTo>
                  <a:lnTo>
                    <a:pt x="0" y="355599"/>
                  </a:lnTo>
                  <a:lnTo>
                    <a:pt x="5593" y="383284"/>
                  </a:lnTo>
                  <a:lnTo>
                    <a:pt x="20843" y="405890"/>
                  </a:lnTo>
                  <a:lnTo>
                    <a:pt x="43451" y="421131"/>
                  </a:lnTo>
                  <a:lnTo>
                    <a:pt x="71120" y="426719"/>
                  </a:lnTo>
                  <a:lnTo>
                    <a:pt x="2021331" y="426719"/>
                  </a:lnTo>
                  <a:lnTo>
                    <a:pt x="2049000" y="421131"/>
                  </a:lnTo>
                  <a:lnTo>
                    <a:pt x="2071608" y="405890"/>
                  </a:lnTo>
                  <a:lnTo>
                    <a:pt x="2086858" y="383284"/>
                  </a:lnTo>
                  <a:lnTo>
                    <a:pt x="2092452" y="355599"/>
                  </a:lnTo>
                  <a:lnTo>
                    <a:pt x="2092452" y="71119"/>
                  </a:lnTo>
                  <a:lnTo>
                    <a:pt x="2086858" y="43435"/>
                  </a:lnTo>
                  <a:lnTo>
                    <a:pt x="2071608" y="20829"/>
                  </a:lnTo>
                  <a:lnTo>
                    <a:pt x="2049000" y="5588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69679" y="5606795"/>
              <a:ext cx="2092960" cy="426720"/>
            </a:xfrm>
            <a:custGeom>
              <a:avLst/>
              <a:gdLst/>
              <a:ahLst/>
              <a:cxnLst/>
              <a:rect l="l" t="t" r="r" b="b"/>
              <a:pathLst>
                <a:path w="2092959" h="426720">
                  <a:moveTo>
                    <a:pt x="0" y="71119"/>
                  </a:move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  <a:lnTo>
                    <a:pt x="2021331" y="0"/>
                  </a:lnTo>
                  <a:lnTo>
                    <a:pt x="2049000" y="5588"/>
                  </a:lnTo>
                  <a:lnTo>
                    <a:pt x="2071608" y="20829"/>
                  </a:lnTo>
                  <a:lnTo>
                    <a:pt x="2086858" y="43435"/>
                  </a:lnTo>
                  <a:lnTo>
                    <a:pt x="2092452" y="71119"/>
                  </a:lnTo>
                  <a:lnTo>
                    <a:pt x="2092452" y="355599"/>
                  </a:lnTo>
                  <a:lnTo>
                    <a:pt x="2086858" y="383284"/>
                  </a:lnTo>
                  <a:lnTo>
                    <a:pt x="2071608" y="405890"/>
                  </a:lnTo>
                  <a:lnTo>
                    <a:pt x="2049000" y="421131"/>
                  </a:lnTo>
                  <a:lnTo>
                    <a:pt x="2021331" y="426719"/>
                  </a:lnTo>
                  <a:lnTo>
                    <a:pt x="71120" y="426719"/>
                  </a:lnTo>
                  <a:lnTo>
                    <a:pt x="43451" y="421131"/>
                  </a:lnTo>
                  <a:lnTo>
                    <a:pt x="20843" y="405890"/>
                  </a:lnTo>
                  <a:lnTo>
                    <a:pt x="5593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081007" y="5664809"/>
            <a:ext cx="1669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Balanced</a:t>
            </a:r>
            <a:r>
              <a:rPr sz="18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166861" y="5851905"/>
            <a:ext cx="434975" cy="457834"/>
            <a:chOff x="8166861" y="5851905"/>
            <a:chExt cx="434975" cy="457834"/>
          </a:xfrm>
        </p:grpSpPr>
        <p:sp>
          <p:nvSpPr>
            <p:cNvPr id="60" name="object 60"/>
            <p:cNvSpPr/>
            <p:nvPr/>
          </p:nvSpPr>
          <p:spPr>
            <a:xfrm>
              <a:off x="8173211" y="5911024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73211" y="5858255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7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173211" y="5858255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7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8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75446" y="6024168"/>
            <a:ext cx="2209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00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900">
              <a:latin typeface="Segoe UI Light"/>
              <a:cs typeface="Segoe UI Light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2916" y="4520184"/>
            <a:ext cx="135636" cy="15544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2916" y="4824984"/>
            <a:ext cx="135636" cy="15392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2916" y="5128259"/>
            <a:ext cx="135636" cy="155447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8166861" y="932433"/>
            <a:ext cx="508000" cy="485140"/>
            <a:chOff x="8166861" y="932433"/>
            <a:chExt cx="508000" cy="485140"/>
          </a:xfrm>
        </p:grpSpPr>
        <p:sp>
          <p:nvSpPr>
            <p:cNvPr id="68" name="object 68"/>
            <p:cNvSpPr/>
            <p:nvPr/>
          </p:nvSpPr>
          <p:spPr>
            <a:xfrm>
              <a:off x="8173211" y="938783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173211" y="938783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73211" y="938783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166861" y="2177542"/>
            <a:ext cx="508000" cy="483870"/>
            <a:chOff x="8166861" y="2177542"/>
            <a:chExt cx="508000" cy="483870"/>
          </a:xfrm>
        </p:grpSpPr>
        <p:sp>
          <p:nvSpPr>
            <p:cNvPr id="72" name="object 72"/>
            <p:cNvSpPr/>
            <p:nvPr/>
          </p:nvSpPr>
          <p:spPr>
            <a:xfrm>
              <a:off x="8173211" y="2183892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73211" y="2183892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173211" y="2183892"/>
            <a:ext cx="495300" cy="47117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166861" y="3421126"/>
            <a:ext cx="508000" cy="485140"/>
            <a:chOff x="8166861" y="3421126"/>
            <a:chExt cx="508000" cy="485140"/>
          </a:xfrm>
        </p:grpSpPr>
        <p:sp>
          <p:nvSpPr>
            <p:cNvPr id="76" name="object 76"/>
            <p:cNvSpPr/>
            <p:nvPr/>
          </p:nvSpPr>
          <p:spPr>
            <a:xfrm>
              <a:off x="8173211" y="342747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73211" y="342747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173211" y="3427476"/>
            <a:ext cx="495300" cy="472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166861" y="5298694"/>
            <a:ext cx="508000" cy="485140"/>
            <a:chOff x="8166861" y="5298694"/>
            <a:chExt cx="508000" cy="485140"/>
          </a:xfrm>
        </p:grpSpPr>
        <p:sp>
          <p:nvSpPr>
            <p:cNvPr id="80" name="object 80"/>
            <p:cNvSpPr/>
            <p:nvPr/>
          </p:nvSpPr>
          <p:spPr>
            <a:xfrm>
              <a:off x="8173211" y="5305044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73211" y="5305044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173211" y="5305044"/>
            <a:ext cx="495300" cy="47244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282185" y="1154938"/>
            <a:ext cx="508000" cy="485140"/>
            <a:chOff x="4282185" y="1154938"/>
            <a:chExt cx="508000" cy="485140"/>
          </a:xfrm>
        </p:grpSpPr>
        <p:sp>
          <p:nvSpPr>
            <p:cNvPr id="84" name="object 84"/>
            <p:cNvSpPr/>
            <p:nvPr/>
          </p:nvSpPr>
          <p:spPr>
            <a:xfrm>
              <a:off x="4288535" y="116128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88535" y="116128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288535" y="1161288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6016" y="2706700"/>
            <a:ext cx="4730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" dirty="0">
                <a:latin typeface="Segoe UI Light"/>
                <a:cs typeface="Segoe UI Light"/>
              </a:rPr>
              <a:t>1)	User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connects</a:t>
            </a:r>
            <a:r>
              <a:rPr sz="1800" dirty="0">
                <a:latin typeface="Segoe UI Light"/>
                <a:cs typeface="Segoe UI Light"/>
              </a:rPr>
              <a:t> to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the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appliance</a:t>
            </a:r>
            <a:r>
              <a:rPr sz="1800" spc="1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(control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node)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8916" y="2981705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 Light"/>
                <a:cs typeface="Segoe UI Light"/>
              </a:rPr>
              <a:t>and</a:t>
            </a:r>
            <a:r>
              <a:rPr sz="1800" spc="-4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submits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15" dirty="0">
                <a:latin typeface="Segoe UI Light"/>
                <a:cs typeface="Segoe UI Light"/>
              </a:rPr>
              <a:t>query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36016" y="3256026"/>
            <a:ext cx="474472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7825" indent="-342900">
              <a:lnSpc>
                <a:spcPct val="100000"/>
              </a:lnSpc>
              <a:spcBef>
                <a:spcPts val="100"/>
              </a:spcBef>
              <a:buAutoNum type="arabicParenR" startAt="2"/>
              <a:tabLst>
                <a:tab pos="354965" algn="l"/>
                <a:tab pos="355600" algn="l"/>
              </a:tabLst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15" dirty="0">
                <a:latin typeface="Segoe UI Light"/>
                <a:cs typeface="Segoe UI Light"/>
              </a:rPr>
              <a:t>query </a:t>
            </a:r>
            <a:r>
              <a:rPr sz="1800" spc="-10" dirty="0">
                <a:latin typeface="Segoe UI Light"/>
                <a:cs typeface="Segoe UI Light"/>
              </a:rPr>
              <a:t>processor </a:t>
            </a:r>
            <a:r>
              <a:rPr sz="1800" dirty="0">
                <a:latin typeface="Segoe UI Light"/>
                <a:cs typeface="Segoe UI Light"/>
              </a:rPr>
              <a:t>determines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best *parallel* </a:t>
            </a:r>
            <a:r>
              <a:rPr sz="1800" spc="20" dirty="0">
                <a:latin typeface="Segoe UI Light"/>
                <a:cs typeface="Segoe UI Light"/>
              </a:rPr>
              <a:t>query</a:t>
            </a:r>
            <a:r>
              <a:rPr sz="1800" spc="-1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plan</a:t>
            </a:r>
            <a:endParaRPr sz="1800">
              <a:latin typeface="Segoe UI Light"/>
              <a:cs typeface="Segoe UI Light"/>
            </a:endParaRPr>
          </a:p>
          <a:p>
            <a:pPr marL="355600" marR="5080" indent="-342900">
              <a:lnSpc>
                <a:spcPct val="100000"/>
              </a:lnSpc>
              <a:buAutoNum type="arabicParenR" startAt="2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DMS </a:t>
            </a:r>
            <a:r>
              <a:rPr sz="1800" spc="-5" dirty="0">
                <a:latin typeface="Segoe UI Light"/>
                <a:cs typeface="Segoe UI Light"/>
              </a:rPr>
              <a:t>distributes sub-queries </a:t>
            </a:r>
            <a:r>
              <a:rPr sz="1800" dirty="0">
                <a:latin typeface="Segoe UI Light"/>
                <a:cs typeface="Segoe UI Light"/>
              </a:rPr>
              <a:t>to each compute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buAutoNum type="arabicParenR" startAt="2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Each</a:t>
            </a:r>
            <a:r>
              <a:rPr sz="1800" spc="-2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compute node</a:t>
            </a:r>
            <a:r>
              <a:rPr sz="1800" dirty="0">
                <a:latin typeface="Segoe UI Light"/>
                <a:cs typeface="Segoe UI Light"/>
              </a:rPr>
              <a:t> executes </a:t>
            </a:r>
            <a:r>
              <a:rPr sz="1800" spc="15" dirty="0">
                <a:latin typeface="Segoe UI Light"/>
                <a:cs typeface="Segoe UI Light"/>
              </a:rPr>
              <a:t>query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on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its</a:t>
            </a:r>
            <a:endParaRPr sz="1800">
              <a:latin typeface="Segoe UI Light"/>
              <a:cs typeface="Segoe UI Ligh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Segoe UI Light"/>
                <a:cs typeface="Segoe UI Light"/>
              </a:rPr>
              <a:t>subset</a:t>
            </a:r>
            <a:r>
              <a:rPr sz="1800" spc="-20" dirty="0">
                <a:latin typeface="Segoe UI Light"/>
                <a:cs typeface="Segoe UI Light"/>
              </a:rPr>
              <a:t> </a:t>
            </a:r>
            <a:r>
              <a:rPr sz="1800" spc="-30" dirty="0">
                <a:latin typeface="Segoe UI Light"/>
                <a:cs typeface="Segoe UI Light"/>
              </a:rPr>
              <a:t>of</a:t>
            </a:r>
            <a:r>
              <a:rPr sz="1800" spc="-3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data</a:t>
            </a:r>
            <a:endParaRPr sz="1800">
              <a:latin typeface="Segoe UI Light"/>
              <a:cs typeface="Segoe UI Light"/>
            </a:endParaRPr>
          </a:p>
          <a:p>
            <a:pPr marL="355600" marR="267970" indent="-342900">
              <a:lnSpc>
                <a:spcPct val="100000"/>
              </a:lnSpc>
              <a:buAutoNum type="arabicParenR" startAt="5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Each compute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-10" dirty="0">
                <a:latin typeface="Segoe UI Light"/>
                <a:cs typeface="Segoe UI Light"/>
              </a:rPr>
              <a:t>returns </a:t>
            </a:r>
            <a:r>
              <a:rPr sz="1800" dirty="0">
                <a:latin typeface="Segoe UI Light"/>
                <a:cs typeface="Segoe UI Light"/>
              </a:rPr>
              <a:t>a </a:t>
            </a:r>
            <a:r>
              <a:rPr sz="1800" spc="-5" dirty="0">
                <a:latin typeface="Segoe UI Light"/>
                <a:cs typeface="Segoe UI Light"/>
              </a:rPr>
              <a:t>subset </a:t>
            </a:r>
            <a:r>
              <a:rPr sz="1800" spc="-30" dirty="0">
                <a:latin typeface="Segoe UI Light"/>
                <a:cs typeface="Segoe UI Light"/>
              </a:rPr>
              <a:t>of </a:t>
            </a:r>
            <a:r>
              <a:rPr sz="1800" spc="-5" dirty="0">
                <a:latin typeface="Segoe UI Light"/>
                <a:cs typeface="Segoe UI Light"/>
              </a:rPr>
              <a:t>the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response</a:t>
            </a:r>
            <a:r>
              <a:rPr sz="1800" spc="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to the</a:t>
            </a:r>
            <a:r>
              <a:rPr sz="1800" spc="-5" dirty="0">
                <a:latin typeface="Segoe UI Light"/>
                <a:cs typeface="Segoe UI Light"/>
              </a:rPr>
              <a:t> </a:t>
            </a:r>
            <a:r>
              <a:rPr sz="1800" spc="-10" dirty="0">
                <a:latin typeface="Segoe UI Light"/>
                <a:cs typeface="Segoe UI Light"/>
              </a:rPr>
              <a:t>control</a:t>
            </a:r>
            <a:r>
              <a:rPr sz="180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  <a:p>
            <a:pPr marL="355600" marR="566420" indent="-342900">
              <a:lnSpc>
                <a:spcPct val="100000"/>
              </a:lnSpc>
              <a:buAutoNum type="arabicParenR" startAt="5"/>
              <a:tabLst>
                <a:tab pos="354965" algn="l"/>
                <a:tab pos="355600" algn="l"/>
              </a:tabLst>
            </a:pPr>
            <a:r>
              <a:rPr sz="1800" dirty="0">
                <a:latin typeface="Segoe UI Light"/>
                <a:cs typeface="Segoe UI Light"/>
              </a:rPr>
              <a:t>If </a:t>
            </a:r>
            <a:r>
              <a:rPr sz="1800" spc="-10" dirty="0">
                <a:latin typeface="Segoe UI Light"/>
                <a:cs typeface="Segoe UI Light"/>
              </a:rPr>
              <a:t>necessary, </a:t>
            </a:r>
            <a:r>
              <a:rPr sz="1800" spc="-5" dirty="0">
                <a:latin typeface="Segoe UI Light"/>
                <a:cs typeface="Segoe UI Light"/>
              </a:rPr>
              <a:t>control node does any </a:t>
            </a:r>
            <a:r>
              <a:rPr sz="1800" spc="-10" dirty="0">
                <a:latin typeface="Segoe UI Light"/>
                <a:cs typeface="Segoe UI Light"/>
              </a:rPr>
              <a:t>final </a:t>
            </a:r>
            <a:r>
              <a:rPr sz="1800" spc="-480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aggregation/computation</a:t>
            </a:r>
            <a:endParaRPr sz="18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arenR" startAt="5"/>
              <a:tabLst>
                <a:tab pos="354965" algn="l"/>
                <a:tab pos="355600" algn="l"/>
              </a:tabLst>
            </a:pPr>
            <a:r>
              <a:rPr sz="1800" spc="-10" dirty="0">
                <a:latin typeface="Segoe UI Light"/>
                <a:cs typeface="Segoe UI Light"/>
              </a:rPr>
              <a:t>Control </a:t>
            </a:r>
            <a:r>
              <a:rPr sz="1800" spc="-5" dirty="0">
                <a:latin typeface="Segoe UI Light"/>
                <a:cs typeface="Segoe UI Light"/>
              </a:rPr>
              <a:t>node </a:t>
            </a:r>
            <a:r>
              <a:rPr sz="1800" spc="-10" dirty="0">
                <a:latin typeface="Segoe UI Light"/>
                <a:cs typeface="Segoe UI Light"/>
              </a:rPr>
              <a:t>returns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spc="-5" dirty="0">
                <a:latin typeface="Segoe UI Light"/>
                <a:cs typeface="Segoe UI Light"/>
              </a:rPr>
              <a:t>results</a:t>
            </a:r>
            <a:r>
              <a:rPr sz="1800" spc="-15" dirty="0">
                <a:latin typeface="Segoe UI Light"/>
                <a:cs typeface="Segoe UI Light"/>
              </a:rPr>
              <a:t> </a:t>
            </a:r>
            <a:r>
              <a:rPr sz="1800" dirty="0">
                <a:latin typeface="Segoe UI Light"/>
                <a:cs typeface="Segoe UI Light"/>
              </a:rPr>
              <a:t>to</a:t>
            </a:r>
            <a:r>
              <a:rPr sz="1800" spc="-5" dirty="0">
                <a:latin typeface="Segoe UI Light"/>
                <a:cs typeface="Segoe UI Light"/>
              </a:rPr>
              <a:t> user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48640" y="1556003"/>
            <a:ext cx="1617345" cy="245745"/>
            <a:chOff x="548640" y="1556003"/>
            <a:chExt cx="1617345" cy="245745"/>
          </a:xfrm>
        </p:grpSpPr>
        <p:sp>
          <p:nvSpPr>
            <p:cNvPr id="91" name="object 91"/>
            <p:cNvSpPr/>
            <p:nvPr/>
          </p:nvSpPr>
          <p:spPr>
            <a:xfrm>
              <a:off x="569976" y="1566671"/>
              <a:ext cx="1590040" cy="228600"/>
            </a:xfrm>
            <a:custGeom>
              <a:avLst/>
              <a:gdLst/>
              <a:ahLst/>
              <a:cxnLst/>
              <a:rect l="l" t="t" r="r" b="b"/>
              <a:pathLst>
                <a:path w="1590039" h="228600">
                  <a:moveTo>
                    <a:pt x="1475232" y="0"/>
                  </a:moveTo>
                  <a:lnTo>
                    <a:pt x="1475232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1475232" y="171450"/>
                  </a:lnTo>
                  <a:lnTo>
                    <a:pt x="1475232" y="228600"/>
                  </a:lnTo>
                  <a:lnTo>
                    <a:pt x="1589532" y="114300"/>
                  </a:lnTo>
                  <a:lnTo>
                    <a:pt x="14752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69976" y="1566671"/>
              <a:ext cx="1590040" cy="228600"/>
            </a:xfrm>
            <a:custGeom>
              <a:avLst/>
              <a:gdLst/>
              <a:ahLst/>
              <a:cxnLst/>
              <a:rect l="l" t="t" r="r" b="b"/>
              <a:pathLst>
                <a:path w="1590039" h="228600">
                  <a:moveTo>
                    <a:pt x="0" y="57150"/>
                  </a:moveTo>
                  <a:lnTo>
                    <a:pt x="1475232" y="57150"/>
                  </a:lnTo>
                  <a:lnTo>
                    <a:pt x="1475232" y="0"/>
                  </a:lnTo>
                  <a:lnTo>
                    <a:pt x="1589532" y="114300"/>
                  </a:lnTo>
                  <a:lnTo>
                    <a:pt x="1475232" y="228600"/>
                  </a:lnTo>
                  <a:lnTo>
                    <a:pt x="1475232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54736" y="1562099"/>
              <a:ext cx="1590040" cy="230504"/>
            </a:xfrm>
            <a:custGeom>
              <a:avLst/>
              <a:gdLst/>
              <a:ahLst/>
              <a:cxnLst/>
              <a:rect l="l" t="t" r="r" b="b"/>
              <a:pathLst>
                <a:path w="1590039" h="230505">
                  <a:moveTo>
                    <a:pt x="115062" y="0"/>
                  </a:moveTo>
                  <a:lnTo>
                    <a:pt x="0" y="115062"/>
                  </a:lnTo>
                  <a:lnTo>
                    <a:pt x="115062" y="230124"/>
                  </a:lnTo>
                  <a:lnTo>
                    <a:pt x="115062" y="172592"/>
                  </a:lnTo>
                  <a:lnTo>
                    <a:pt x="1589532" y="172592"/>
                  </a:lnTo>
                  <a:lnTo>
                    <a:pt x="1589532" y="57530"/>
                  </a:lnTo>
                  <a:lnTo>
                    <a:pt x="115062" y="57530"/>
                  </a:lnTo>
                  <a:lnTo>
                    <a:pt x="11506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54736" y="1562099"/>
              <a:ext cx="1590040" cy="230504"/>
            </a:xfrm>
            <a:custGeom>
              <a:avLst/>
              <a:gdLst/>
              <a:ahLst/>
              <a:cxnLst/>
              <a:rect l="l" t="t" r="r" b="b"/>
              <a:pathLst>
                <a:path w="1590039" h="230505">
                  <a:moveTo>
                    <a:pt x="1589532" y="172592"/>
                  </a:moveTo>
                  <a:lnTo>
                    <a:pt x="115062" y="172592"/>
                  </a:lnTo>
                  <a:lnTo>
                    <a:pt x="115062" y="230124"/>
                  </a:lnTo>
                  <a:lnTo>
                    <a:pt x="0" y="115062"/>
                  </a:lnTo>
                  <a:lnTo>
                    <a:pt x="115062" y="0"/>
                  </a:lnTo>
                  <a:lnTo>
                    <a:pt x="115062" y="57530"/>
                  </a:lnTo>
                  <a:lnTo>
                    <a:pt x="1589532" y="57530"/>
                  </a:lnTo>
                  <a:lnTo>
                    <a:pt x="1589532" y="172592"/>
                  </a:lnTo>
                  <a:close/>
                </a:path>
              </a:pathLst>
            </a:custGeom>
            <a:ln w="12192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4748529" y="1271524"/>
            <a:ext cx="1380490" cy="4342130"/>
            <a:chOff x="4748529" y="1271524"/>
            <a:chExt cx="1380490" cy="4342130"/>
          </a:xfrm>
        </p:grpSpPr>
        <p:sp>
          <p:nvSpPr>
            <p:cNvPr id="96" name="object 96"/>
            <p:cNvSpPr/>
            <p:nvPr/>
          </p:nvSpPr>
          <p:spPr>
            <a:xfrm>
              <a:off x="4898770" y="1277874"/>
              <a:ext cx="1165225" cy="186690"/>
            </a:xfrm>
            <a:custGeom>
              <a:avLst/>
              <a:gdLst/>
              <a:ahLst/>
              <a:cxnLst/>
              <a:rect l="l" t="t" r="r" b="b"/>
              <a:pathLst>
                <a:path w="1165225" h="186690">
                  <a:moveTo>
                    <a:pt x="1069720" y="0"/>
                  </a:moveTo>
                  <a:lnTo>
                    <a:pt x="1071752" y="45592"/>
                  </a:lnTo>
                  <a:lnTo>
                    <a:pt x="0" y="95250"/>
                  </a:lnTo>
                  <a:lnTo>
                    <a:pt x="4190" y="186689"/>
                  </a:lnTo>
                  <a:lnTo>
                    <a:pt x="1076070" y="136905"/>
                  </a:lnTo>
                  <a:lnTo>
                    <a:pt x="1078102" y="182625"/>
                  </a:lnTo>
                  <a:lnTo>
                    <a:pt x="1165225" y="86995"/>
                  </a:lnTo>
                  <a:lnTo>
                    <a:pt x="10697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98770" y="1277874"/>
              <a:ext cx="1165225" cy="186690"/>
            </a:xfrm>
            <a:custGeom>
              <a:avLst/>
              <a:gdLst/>
              <a:ahLst/>
              <a:cxnLst/>
              <a:rect l="l" t="t" r="r" b="b"/>
              <a:pathLst>
                <a:path w="1165225" h="186690">
                  <a:moveTo>
                    <a:pt x="0" y="95250"/>
                  </a:moveTo>
                  <a:lnTo>
                    <a:pt x="1071752" y="45592"/>
                  </a:lnTo>
                  <a:lnTo>
                    <a:pt x="1069720" y="0"/>
                  </a:lnTo>
                  <a:lnTo>
                    <a:pt x="1165225" y="86995"/>
                  </a:lnTo>
                  <a:lnTo>
                    <a:pt x="1078102" y="182625"/>
                  </a:lnTo>
                  <a:lnTo>
                    <a:pt x="1076070" y="136905"/>
                  </a:lnTo>
                  <a:lnTo>
                    <a:pt x="4190" y="186689"/>
                  </a:lnTo>
                  <a:lnTo>
                    <a:pt x="0" y="95250"/>
                  </a:lnTo>
                  <a:close/>
                </a:path>
              </a:pathLst>
            </a:custGeom>
            <a:ln w="12699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59324" y="1990217"/>
              <a:ext cx="1363345" cy="3601720"/>
            </a:xfrm>
            <a:custGeom>
              <a:avLst/>
              <a:gdLst/>
              <a:ahLst/>
              <a:cxnLst/>
              <a:rect l="l" t="t" r="r" b="b"/>
              <a:pathLst>
                <a:path w="1363345" h="3601720">
                  <a:moveTo>
                    <a:pt x="86233" y="0"/>
                  </a:moveTo>
                  <a:lnTo>
                    <a:pt x="0" y="30480"/>
                  </a:lnTo>
                  <a:lnTo>
                    <a:pt x="1233677" y="3530092"/>
                  </a:lnTo>
                  <a:lnTo>
                    <a:pt x="1190625" y="3545332"/>
                  </a:lnTo>
                  <a:lnTo>
                    <a:pt x="1307211" y="3601123"/>
                  </a:lnTo>
                  <a:lnTo>
                    <a:pt x="1363090" y="3484499"/>
                  </a:lnTo>
                  <a:lnTo>
                    <a:pt x="1319911" y="3499739"/>
                  </a:lnTo>
                  <a:lnTo>
                    <a:pt x="862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59324" y="1990217"/>
              <a:ext cx="1363345" cy="3601720"/>
            </a:xfrm>
            <a:custGeom>
              <a:avLst/>
              <a:gdLst/>
              <a:ahLst/>
              <a:cxnLst/>
              <a:rect l="l" t="t" r="r" b="b"/>
              <a:pathLst>
                <a:path w="1363345" h="3601720">
                  <a:moveTo>
                    <a:pt x="86233" y="0"/>
                  </a:moveTo>
                  <a:lnTo>
                    <a:pt x="1319911" y="3499739"/>
                  </a:lnTo>
                  <a:lnTo>
                    <a:pt x="1363090" y="3484499"/>
                  </a:lnTo>
                  <a:lnTo>
                    <a:pt x="1307211" y="3601123"/>
                  </a:lnTo>
                  <a:lnTo>
                    <a:pt x="1190625" y="3545332"/>
                  </a:lnTo>
                  <a:lnTo>
                    <a:pt x="1233677" y="3530092"/>
                  </a:lnTo>
                  <a:lnTo>
                    <a:pt x="0" y="30480"/>
                  </a:lnTo>
                  <a:lnTo>
                    <a:pt x="86233" y="0"/>
                  </a:lnTo>
                  <a:close/>
                </a:path>
              </a:pathLst>
            </a:custGeom>
            <a:ln w="12699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15839" y="1811528"/>
              <a:ext cx="1276985" cy="1795145"/>
            </a:xfrm>
            <a:custGeom>
              <a:avLst/>
              <a:gdLst/>
              <a:ahLst/>
              <a:cxnLst/>
              <a:rect l="l" t="t" r="r" b="b"/>
              <a:pathLst>
                <a:path w="1276985" h="1795145">
                  <a:moveTo>
                    <a:pt x="75311" y="0"/>
                  </a:moveTo>
                  <a:lnTo>
                    <a:pt x="0" y="51816"/>
                  </a:lnTo>
                  <a:lnTo>
                    <a:pt x="1163955" y="1745234"/>
                  </a:lnTo>
                  <a:lnTo>
                    <a:pt x="1126236" y="1771142"/>
                  </a:lnTo>
                  <a:lnTo>
                    <a:pt x="1253363" y="1794764"/>
                  </a:lnTo>
                  <a:lnTo>
                    <a:pt x="1276985" y="1667637"/>
                  </a:lnTo>
                  <a:lnTo>
                    <a:pt x="1239265" y="1693545"/>
                  </a:lnTo>
                  <a:lnTo>
                    <a:pt x="753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15839" y="1811528"/>
              <a:ext cx="1276985" cy="1795145"/>
            </a:xfrm>
            <a:custGeom>
              <a:avLst/>
              <a:gdLst/>
              <a:ahLst/>
              <a:cxnLst/>
              <a:rect l="l" t="t" r="r" b="b"/>
              <a:pathLst>
                <a:path w="1276985" h="1795145">
                  <a:moveTo>
                    <a:pt x="75311" y="0"/>
                  </a:moveTo>
                  <a:lnTo>
                    <a:pt x="1239265" y="1693545"/>
                  </a:lnTo>
                  <a:lnTo>
                    <a:pt x="1276985" y="1667637"/>
                  </a:lnTo>
                  <a:lnTo>
                    <a:pt x="1253363" y="1794764"/>
                  </a:lnTo>
                  <a:lnTo>
                    <a:pt x="1126236" y="1771142"/>
                  </a:lnTo>
                  <a:lnTo>
                    <a:pt x="1163955" y="1745234"/>
                  </a:lnTo>
                  <a:lnTo>
                    <a:pt x="0" y="51816"/>
                  </a:lnTo>
                  <a:lnTo>
                    <a:pt x="75311" y="0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24424" y="1570482"/>
              <a:ext cx="1151890" cy="1032510"/>
            </a:xfrm>
            <a:custGeom>
              <a:avLst/>
              <a:gdLst/>
              <a:ahLst/>
              <a:cxnLst/>
              <a:rect l="l" t="t" r="r" b="b"/>
              <a:pathLst>
                <a:path w="1151889" h="1032510">
                  <a:moveTo>
                    <a:pt x="60578" y="0"/>
                  </a:moveTo>
                  <a:lnTo>
                    <a:pt x="0" y="68452"/>
                  </a:lnTo>
                  <a:lnTo>
                    <a:pt x="1052957" y="997838"/>
                  </a:lnTo>
                  <a:lnTo>
                    <a:pt x="1022730" y="1032128"/>
                  </a:lnTo>
                  <a:lnTo>
                    <a:pt x="1151763" y="1024127"/>
                  </a:lnTo>
                  <a:lnTo>
                    <a:pt x="1143635" y="894968"/>
                  </a:lnTo>
                  <a:lnTo>
                    <a:pt x="1113409" y="929258"/>
                  </a:lnTo>
                  <a:lnTo>
                    <a:pt x="6057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24424" y="1570482"/>
              <a:ext cx="1151890" cy="1032510"/>
            </a:xfrm>
            <a:custGeom>
              <a:avLst/>
              <a:gdLst/>
              <a:ahLst/>
              <a:cxnLst/>
              <a:rect l="l" t="t" r="r" b="b"/>
              <a:pathLst>
                <a:path w="1151889" h="1032510">
                  <a:moveTo>
                    <a:pt x="60578" y="0"/>
                  </a:moveTo>
                  <a:lnTo>
                    <a:pt x="1113409" y="929258"/>
                  </a:lnTo>
                  <a:lnTo>
                    <a:pt x="1143635" y="894968"/>
                  </a:lnTo>
                  <a:lnTo>
                    <a:pt x="1151763" y="1024127"/>
                  </a:lnTo>
                  <a:lnTo>
                    <a:pt x="1022730" y="1032128"/>
                  </a:lnTo>
                  <a:lnTo>
                    <a:pt x="1052957" y="997838"/>
                  </a:lnTo>
                  <a:lnTo>
                    <a:pt x="0" y="68452"/>
                  </a:lnTo>
                  <a:lnTo>
                    <a:pt x="60578" y="0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08930" y="1310005"/>
              <a:ext cx="1165225" cy="193675"/>
            </a:xfrm>
            <a:custGeom>
              <a:avLst/>
              <a:gdLst/>
              <a:ahLst/>
              <a:cxnLst/>
              <a:rect l="l" t="t" r="r" b="b"/>
              <a:pathLst>
                <a:path w="1165225" h="193675">
                  <a:moveTo>
                    <a:pt x="1160399" y="0"/>
                  </a:moveTo>
                  <a:lnTo>
                    <a:pt x="88900" y="56261"/>
                  </a:lnTo>
                  <a:lnTo>
                    <a:pt x="86487" y="10541"/>
                  </a:lnTo>
                  <a:lnTo>
                    <a:pt x="0" y="106680"/>
                  </a:lnTo>
                  <a:lnTo>
                    <a:pt x="96139" y="193167"/>
                  </a:lnTo>
                  <a:lnTo>
                    <a:pt x="93726" y="147447"/>
                  </a:lnTo>
                  <a:lnTo>
                    <a:pt x="1165225" y="91312"/>
                  </a:lnTo>
                  <a:lnTo>
                    <a:pt x="116039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08930" y="1310005"/>
              <a:ext cx="1165225" cy="193675"/>
            </a:xfrm>
            <a:custGeom>
              <a:avLst/>
              <a:gdLst/>
              <a:ahLst/>
              <a:cxnLst/>
              <a:rect l="l" t="t" r="r" b="b"/>
              <a:pathLst>
                <a:path w="1165225" h="193675">
                  <a:moveTo>
                    <a:pt x="1165225" y="91312"/>
                  </a:moveTo>
                  <a:lnTo>
                    <a:pt x="93726" y="147447"/>
                  </a:lnTo>
                  <a:lnTo>
                    <a:pt x="96139" y="193167"/>
                  </a:lnTo>
                  <a:lnTo>
                    <a:pt x="0" y="106680"/>
                  </a:lnTo>
                  <a:lnTo>
                    <a:pt x="86487" y="10541"/>
                  </a:lnTo>
                  <a:lnTo>
                    <a:pt x="88900" y="56261"/>
                  </a:lnTo>
                  <a:lnTo>
                    <a:pt x="1160399" y="0"/>
                  </a:lnTo>
                  <a:lnTo>
                    <a:pt x="1165225" y="91312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47030" y="1607947"/>
              <a:ext cx="1158875" cy="1024890"/>
            </a:xfrm>
            <a:custGeom>
              <a:avLst/>
              <a:gdLst/>
              <a:ahLst/>
              <a:cxnLst/>
              <a:rect l="l" t="t" r="r" b="b"/>
              <a:pathLst>
                <a:path w="1158875" h="1024889">
                  <a:moveTo>
                    <a:pt x="128905" y="0"/>
                  </a:moveTo>
                  <a:lnTo>
                    <a:pt x="0" y="9016"/>
                  </a:lnTo>
                  <a:lnTo>
                    <a:pt x="9017" y="138049"/>
                  </a:lnTo>
                  <a:lnTo>
                    <a:pt x="38989" y="103504"/>
                  </a:lnTo>
                  <a:lnTo>
                    <a:pt x="1098804" y="1024889"/>
                  </a:lnTo>
                  <a:lnTo>
                    <a:pt x="1158875" y="955801"/>
                  </a:lnTo>
                  <a:lnTo>
                    <a:pt x="98933" y="34543"/>
                  </a:lnTo>
                  <a:lnTo>
                    <a:pt x="12890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47030" y="1607947"/>
              <a:ext cx="1158875" cy="1024890"/>
            </a:xfrm>
            <a:custGeom>
              <a:avLst/>
              <a:gdLst/>
              <a:ahLst/>
              <a:cxnLst/>
              <a:rect l="l" t="t" r="r" b="b"/>
              <a:pathLst>
                <a:path w="1158875" h="1024889">
                  <a:moveTo>
                    <a:pt x="1098804" y="1024889"/>
                  </a:moveTo>
                  <a:lnTo>
                    <a:pt x="38989" y="103504"/>
                  </a:lnTo>
                  <a:lnTo>
                    <a:pt x="9017" y="138049"/>
                  </a:lnTo>
                  <a:lnTo>
                    <a:pt x="0" y="9016"/>
                  </a:lnTo>
                  <a:lnTo>
                    <a:pt x="128905" y="0"/>
                  </a:lnTo>
                  <a:lnTo>
                    <a:pt x="98933" y="34543"/>
                  </a:lnTo>
                  <a:lnTo>
                    <a:pt x="1158875" y="955801"/>
                  </a:lnTo>
                  <a:lnTo>
                    <a:pt x="1098804" y="1024889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31333" y="1850771"/>
              <a:ext cx="1291590" cy="1784350"/>
            </a:xfrm>
            <a:custGeom>
              <a:avLst/>
              <a:gdLst/>
              <a:ahLst/>
              <a:cxnLst/>
              <a:rect l="l" t="t" r="r" b="b"/>
              <a:pathLst>
                <a:path w="1291589" h="1784350">
                  <a:moveTo>
                    <a:pt x="22478" y="0"/>
                  </a:moveTo>
                  <a:lnTo>
                    <a:pt x="0" y="127380"/>
                  </a:lnTo>
                  <a:lnTo>
                    <a:pt x="37464" y="101091"/>
                  </a:lnTo>
                  <a:lnTo>
                    <a:pt x="1216152" y="1784349"/>
                  </a:lnTo>
                  <a:lnTo>
                    <a:pt x="1291081" y="1732026"/>
                  </a:lnTo>
                  <a:lnTo>
                    <a:pt x="112394" y="48640"/>
                  </a:lnTo>
                  <a:lnTo>
                    <a:pt x="149860" y="22478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31333" y="1850771"/>
              <a:ext cx="1291590" cy="1784350"/>
            </a:xfrm>
            <a:custGeom>
              <a:avLst/>
              <a:gdLst/>
              <a:ahLst/>
              <a:cxnLst/>
              <a:rect l="l" t="t" r="r" b="b"/>
              <a:pathLst>
                <a:path w="1291589" h="1784350">
                  <a:moveTo>
                    <a:pt x="1216152" y="1784349"/>
                  </a:moveTo>
                  <a:lnTo>
                    <a:pt x="37464" y="101091"/>
                  </a:lnTo>
                  <a:lnTo>
                    <a:pt x="0" y="127380"/>
                  </a:lnTo>
                  <a:lnTo>
                    <a:pt x="22478" y="0"/>
                  </a:lnTo>
                  <a:lnTo>
                    <a:pt x="149860" y="22478"/>
                  </a:lnTo>
                  <a:lnTo>
                    <a:pt x="112394" y="48640"/>
                  </a:lnTo>
                  <a:lnTo>
                    <a:pt x="1291081" y="1732026"/>
                  </a:lnTo>
                  <a:lnTo>
                    <a:pt x="1216152" y="1784349"/>
                  </a:lnTo>
                  <a:close/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54879" y="1996821"/>
              <a:ext cx="1337945" cy="3609975"/>
            </a:xfrm>
            <a:custGeom>
              <a:avLst/>
              <a:gdLst/>
              <a:ahLst/>
              <a:cxnLst/>
              <a:rect l="l" t="t" r="r" b="b"/>
              <a:pathLst>
                <a:path w="1337945" h="3609975">
                  <a:moveTo>
                    <a:pt x="56642" y="0"/>
                  </a:moveTo>
                  <a:lnTo>
                    <a:pt x="0" y="116204"/>
                  </a:lnTo>
                  <a:lnTo>
                    <a:pt x="43180" y="101345"/>
                  </a:lnTo>
                  <a:lnTo>
                    <a:pt x="1251331" y="3609962"/>
                  </a:lnTo>
                  <a:lnTo>
                    <a:pt x="1337818" y="3580256"/>
                  </a:lnTo>
                  <a:lnTo>
                    <a:pt x="129667" y="71627"/>
                  </a:lnTo>
                  <a:lnTo>
                    <a:pt x="172847" y="56641"/>
                  </a:lnTo>
                  <a:lnTo>
                    <a:pt x="5664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54879" y="1996821"/>
              <a:ext cx="1337945" cy="3609975"/>
            </a:xfrm>
            <a:custGeom>
              <a:avLst/>
              <a:gdLst/>
              <a:ahLst/>
              <a:cxnLst/>
              <a:rect l="l" t="t" r="r" b="b"/>
              <a:pathLst>
                <a:path w="1337945" h="3609975">
                  <a:moveTo>
                    <a:pt x="1251331" y="3609962"/>
                  </a:moveTo>
                  <a:lnTo>
                    <a:pt x="43180" y="101345"/>
                  </a:lnTo>
                  <a:lnTo>
                    <a:pt x="0" y="116204"/>
                  </a:lnTo>
                  <a:lnTo>
                    <a:pt x="56642" y="0"/>
                  </a:lnTo>
                  <a:lnTo>
                    <a:pt x="172847" y="56641"/>
                  </a:lnTo>
                  <a:lnTo>
                    <a:pt x="129667" y="71627"/>
                  </a:lnTo>
                  <a:lnTo>
                    <a:pt x="1337818" y="3580256"/>
                  </a:lnTo>
                  <a:lnTo>
                    <a:pt x="1251331" y="3609962"/>
                  </a:lnTo>
                </a:path>
              </a:pathLst>
            </a:custGeom>
            <a:ln w="12700">
              <a:solidFill>
                <a:srgbClr val="126F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236016" y="6447535"/>
            <a:ext cx="975995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i="1" spc="5" dirty="0">
                <a:latin typeface="Segoe UI Light"/>
                <a:cs typeface="Segoe UI Light"/>
              </a:rPr>
              <a:t>Queries </a:t>
            </a:r>
            <a:r>
              <a:rPr sz="1750" i="1" dirty="0">
                <a:latin typeface="Segoe UI Light"/>
                <a:cs typeface="Segoe UI Light"/>
              </a:rPr>
              <a:t>running</a:t>
            </a:r>
            <a:r>
              <a:rPr sz="1750" i="1" spc="25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in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parallel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on</a:t>
            </a:r>
            <a:r>
              <a:rPr sz="1750" i="1" spc="5" dirty="0">
                <a:latin typeface="Segoe UI Light"/>
                <a:cs typeface="Segoe UI Light"/>
              </a:rPr>
              <a:t> a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subset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spc="-10" dirty="0">
                <a:latin typeface="Segoe UI Light"/>
                <a:cs typeface="Segoe UI Light"/>
              </a:rPr>
              <a:t>of</a:t>
            </a:r>
            <a:r>
              <a:rPr sz="1750" i="1" spc="5" dirty="0">
                <a:latin typeface="Segoe UI Light"/>
                <a:cs typeface="Segoe UI Light"/>
              </a:rPr>
              <a:t> the data,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using</a:t>
            </a:r>
            <a:r>
              <a:rPr sz="1750" i="1" spc="20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separate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pipes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effectively</a:t>
            </a:r>
            <a:r>
              <a:rPr sz="1750" i="1" spc="-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making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the</a:t>
            </a:r>
            <a:r>
              <a:rPr sz="1750" i="1" spc="10" dirty="0">
                <a:latin typeface="Segoe UI Light"/>
                <a:cs typeface="Segoe UI Light"/>
              </a:rPr>
              <a:t> </a:t>
            </a:r>
            <a:r>
              <a:rPr sz="1750" i="1" spc="5" dirty="0">
                <a:latin typeface="Segoe UI Light"/>
                <a:cs typeface="Segoe UI Light"/>
              </a:rPr>
              <a:t>pipe</a:t>
            </a:r>
            <a:r>
              <a:rPr sz="1750" i="1" spc="15" dirty="0">
                <a:latin typeface="Segoe UI Light"/>
                <a:cs typeface="Segoe UI Light"/>
              </a:rPr>
              <a:t> </a:t>
            </a:r>
            <a:r>
              <a:rPr sz="1750" i="1" dirty="0">
                <a:latin typeface="Segoe UI Light"/>
                <a:cs typeface="Segoe UI Light"/>
              </a:rPr>
              <a:t>larger</a:t>
            </a:r>
            <a:endParaRPr sz="175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35023" y="2803652"/>
            <a:ext cx="7120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004" y="2723388"/>
            <a:ext cx="1237083" cy="14112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0304" y="6478015"/>
            <a:ext cx="111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Calibri"/>
                <a:cs typeface="Calibri"/>
              </a:rPr>
              <a:t>Modified</a:t>
            </a:r>
            <a:r>
              <a:rPr sz="1200" i="1" spc="-6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5/16/20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586" y="202818"/>
            <a:ext cx="668020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00" b="0" spc="-30" dirty="0">
                <a:solidFill>
                  <a:srgbClr val="505050"/>
                </a:solidFill>
                <a:latin typeface="Segoe UI Light"/>
                <a:cs typeface="Segoe UI Light"/>
              </a:rPr>
              <a:t>SQL</a:t>
            </a:r>
            <a:r>
              <a:rPr sz="4300" b="0" spc="-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20" dirty="0">
                <a:solidFill>
                  <a:srgbClr val="505050"/>
                </a:solidFill>
                <a:latin typeface="Segoe UI Light"/>
                <a:cs typeface="Segoe UI Light"/>
              </a:rPr>
              <a:t>DW</a:t>
            </a:r>
            <a:r>
              <a:rPr sz="4300" b="0" spc="-11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35" dirty="0">
                <a:solidFill>
                  <a:srgbClr val="505050"/>
                </a:solidFill>
                <a:latin typeface="Segoe UI Light"/>
                <a:cs typeface="Segoe UI Light"/>
              </a:rPr>
              <a:t>Data</a:t>
            </a:r>
            <a:r>
              <a:rPr sz="4300" b="0" spc="-1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40" dirty="0">
                <a:solidFill>
                  <a:srgbClr val="505050"/>
                </a:solidFill>
                <a:latin typeface="Segoe UI Light"/>
                <a:cs typeface="Segoe UI Light"/>
              </a:rPr>
              <a:t>Layout</a:t>
            </a:r>
            <a:r>
              <a:rPr sz="4300" b="0" spc="-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300" b="0" spc="-40" dirty="0">
                <a:solidFill>
                  <a:srgbClr val="505050"/>
                </a:solidFill>
                <a:latin typeface="Segoe UI Light"/>
                <a:cs typeface="Segoe UI Light"/>
              </a:rPr>
              <a:t>Options</a:t>
            </a:r>
            <a:endParaRPr sz="43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11113" y="1248028"/>
            <a:ext cx="2508885" cy="433070"/>
            <a:chOff x="6111113" y="1248028"/>
            <a:chExt cx="2508885" cy="433070"/>
          </a:xfrm>
        </p:grpSpPr>
        <p:sp>
          <p:nvSpPr>
            <p:cNvPr id="4" name="object 4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6972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098" y="1255013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6329" y="1307414"/>
            <a:ext cx="1625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7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63456" y="1158113"/>
            <a:ext cx="2106930" cy="637540"/>
            <a:chOff x="8863456" y="1158113"/>
            <a:chExt cx="2106930" cy="637540"/>
          </a:xfrm>
        </p:grpSpPr>
        <p:sp>
          <p:nvSpPr>
            <p:cNvPr id="8" name="object 8"/>
            <p:cNvSpPr/>
            <p:nvPr/>
          </p:nvSpPr>
          <p:spPr>
            <a:xfrm>
              <a:off x="8870441" y="1165098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1988565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29"/>
                  </a:lnTo>
                  <a:lnTo>
                    <a:pt x="8159" y="559879"/>
                  </a:lnTo>
                  <a:lnTo>
                    <a:pt x="30416" y="592899"/>
                  </a:lnTo>
                  <a:lnTo>
                    <a:pt x="63436" y="615156"/>
                  </a:lnTo>
                  <a:lnTo>
                    <a:pt x="103885" y="623315"/>
                  </a:lnTo>
                  <a:lnTo>
                    <a:pt x="1988565" y="623315"/>
                  </a:lnTo>
                  <a:lnTo>
                    <a:pt x="2029015" y="615156"/>
                  </a:lnTo>
                  <a:lnTo>
                    <a:pt x="2062035" y="592899"/>
                  </a:lnTo>
                  <a:lnTo>
                    <a:pt x="2084292" y="559879"/>
                  </a:lnTo>
                  <a:lnTo>
                    <a:pt x="2092452" y="519429"/>
                  </a:lnTo>
                  <a:lnTo>
                    <a:pt x="2092452" y="103886"/>
                  </a:lnTo>
                  <a:lnTo>
                    <a:pt x="2084292" y="63436"/>
                  </a:lnTo>
                  <a:lnTo>
                    <a:pt x="2062035" y="30416"/>
                  </a:lnTo>
                  <a:lnTo>
                    <a:pt x="2029015" y="8159"/>
                  </a:lnTo>
                  <a:lnTo>
                    <a:pt x="1988565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0441" y="1165098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88565" y="0"/>
                  </a:lnTo>
                  <a:lnTo>
                    <a:pt x="2029015" y="8159"/>
                  </a:lnTo>
                  <a:lnTo>
                    <a:pt x="2062035" y="30416"/>
                  </a:lnTo>
                  <a:lnTo>
                    <a:pt x="2084292" y="63436"/>
                  </a:lnTo>
                  <a:lnTo>
                    <a:pt x="2092452" y="103886"/>
                  </a:lnTo>
                  <a:lnTo>
                    <a:pt x="2092452" y="519429"/>
                  </a:lnTo>
                  <a:lnTo>
                    <a:pt x="2084292" y="559879"/>
                  </a:lnTo>
                  <a:lnTo>
                    <a:pt x="2062035" y="592899"/>
                  </a:lnTo>
                  <a:lnTo>
                    <a:pt x="2029015" y="615156"/>
                  </a:lnTo>
                  <a:lnTo>
                    <a:pt x="1988565" y="623315"/>
                  </a:lnTo>
                  <a:lnTo>
                    <a:pt x="103885" y="623315"/>
                  </a:lnTo>
                  <a:lnTo>
                    <a:pt x="63436" y="615156"/>
                  </a:lnTo>
                  <a:lnTo>
                    <a:pt x="30416" y="592899"/>
                  </a:lnTo>
                  <a:lnTo>
                    <a:pt x="8159" y="559879"/>
                  </a:lnTo>
                  <a:lnTo>
                    <a:pt x="0" y="519429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1643" y="1320165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81691" y="1320165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66989" y="1491869"/>
            <a:ext cx="436245" cy="459105"/>
            <a:chOff x="8166989" y="1491869"/>
            <a:chExt cx="436245" cy="459105"/>
          </a:xfrm>
        </p:grpSpPr>
        <p:sp>
          <p:nvSpPr>
            <p:cNvPr id="13" name="object 13"/>
            <p:cNvSpPr/>
            <p:nvPr/>
          </p:nvSpPr>
          <p:spPr>
            <a:xfrm>
              <a:off x="8173974" y="1551559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30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1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598"/>
                  </a:lnTo>
                  <a:lnTo>
                    <a:pt x="40721" y="370714"/>
                  </a:lnTo>
                  <a:lnTo>
                    <a:pt x="86410" y="382126"/>
                  </a:lnTo>
                  <a:lnTo>
                    <a:pt x="144353" y="389613"/>
                  </a:lnTo>
                  <a:lnTo>
                    <a:pt x="211074" y="392302"/>
                  </a:lnTo>
                  <a:lnTo>
                    <a:pt x="277794" y="389613"/>
                  </a:lnTo>
                  <a:lnTo>
                    <a:pt x="335737" y="382126"/>
                  </a:lnTo>
                  <a:lnTo>
                    <a:pt x="381426" y="370714"/>
                  </a:lnTo>
                  <a:lnTo>
                    <a:pt x="411388" y="356247"/>
                  </a:lnTo>
                  <a:lnTo>
                    <a:pt x="422148" y="339598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3974" y="1498854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974" y="1498854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303"/>
                  </a:lnTo>
                  <a:lnTo>
                    <a:pt x="411388" y="408952"/>
                  </a:lnTo>
                  <a:lnTo>
                    <a:pt x="381426" y="423419"/>
                  </a:lnTo>
                  <a:lnTo>
                    <a:pt x="335737" y="434831"/>
                  </a:lnTo>
                  <a:lnTo>
                    <a:pt x="277794" y="442318"/>
                  </a:lnTo>
                  <a:lnTo>
                    <a:pt x="211074" y="445008"/>
                  </a:lnTo>
                  <a:lnTo>
                    <a:pt x="144353" y="442318"/>
                  </a:lnTo>
                  <a:lnTo>
                    <a:pt x="86410" y="434831"/>
                  </a:lnTo>
                  <a:lnTo>
                    <a:pt x="40721" y="423419"/>
                  </a:lnTo>
                  <a:lnTo>
                    <a:pt x="10759" y="408952"/>
                  </a:lnTo>
                  <a:lnTo>
                    <a:pt x="0" y="392303"/>
                  </a:lnTo>
                  <a:lnTo>
                    <a:pt x="0" y="52705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55634" y="1647824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63456" y="2426080"/>
            <a:ext cx="2106930" cy="637540"/>
            <a:chOff x="8863456" y="2426080"/>
            <a:chExt cx="2106930" cy="637540"/>
          </a:xfrm>
        </p:grpSpPr>
        <p:sp>
          <p:nvSpPr>
            <p:cNvPr id="18" name="object 18"/>
            <p:cNvSpPr/>
            <p:nvPr/>
          </p:nvSpPr>
          <p:spPr>
            <a:xfrm>
              <a:off x="8870441" y="2433065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1988565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30"/>
                  </a:lnTo>
                  <a:lnTo>
                    <a:pt x="8159" y="559879"/>
                  </a:lnTo>
                  <a:lnTo>
                    <a:pt x="30416" y="592899"/>
                  </a:lnTo>
                  <a:lnTo>
                    <a:pt x="63436" y="615156"/>
                  </a:lnTo>
                  <a:lnTo>
                    <a:pt x="103885" y="623316"/>
                  </a:lnTo>
                  <a:lnTo>
                    <a:pt x="1988565" y="623316"/>
                  </a:lnTo>
                  <a:lnTo>
                    <a:pt x="2029015" y="615156"/>
                  </a:lnTo>
                  <a:lnTo>
                    <a:pt x="2062035" y="592899"/>
                  </a:lnTo>
                  <a:lnTo>
                    <a:pt x="2084292" y="559879"/>
                  </a:lnTo>
                  <a:lnTo>
                    <a:pt x="2092452" y="519430"/>
                  </a:lnTo>
                  <a:lnTo>
                    <a:pt x="2092452" y="103886"/>
                  </a:lnTo>
                  <a:lnTo>
                    <a:pt x="2084292" y="63436"/>
                  </a:lnTo>
                  <a:lnTo>
                    <a:pt x="2062035" y="30416"/>
                  </a:lnTo>
                  <a:lnTo>
                    <a:pt x="2029015" y="8159"/>
                  </a:lnTo>
                  <a:lnTo>
                    <a:pt x="1988565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70441" y="2433065"/>
              <a:ext cx="2092960" cy="623570"/>
            </a:xfrm>
            <a:custGeom>
              <a:avLst/>
              <a:gdLst/>
              <a:ahLst/>
              <a:cxnLst/>
              <a:rect l="l" t="t" r="r" b="b"/>
              <a:pathLst>
                <a:path w="2092959" h="623569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88565" y="0"/>
                  </a:lnTo>
                  <a:lnTo>
                    <a:pt x="2029015" y="8159"/>
                  </a:lnTo>
                  <a:lnTo>
                    <a:pt x="2062035" y="30416"/>
                  </a:lnTo>
                  <a:lnTo>
                    <a:pt x="2084292" y="63436"/>
                  </a:lnTo>
                  <a:lnTo>
                    <a:pt x="2092452" y="103886"/>
                  </a:lnTo>
                  <a:lnTo>
                    <a:pt x="2092452" y="519430"/>
                  </a:lnTo>
                  <a:lnTo>
                    <a:pt x="2084292" y="559879"/>
                  </a:lnTo>
                  <a:lnTo>
                    <a:pt x="2062035" y="592899"/>
                  </a:lnTo>
                  <a:lnTo>
                    <a:pt x="2029015" y="615156"/>
                  </a:lnTo>
                  <a:lnTo>
                    <a:pt x="1988565" y="623316"/>
                  </a:lnTo>
                  <a:lnTo>
                    <a:pt x="103885" y="623316"/>
                  </a:lnTo>
                  <a:lnTo>
                    <a:pt x="63436" y="615156"/>
                  </a:lnTo>
                  <a:lnTo>
                    <a:pt x="30416" y="592899"/>
                  </a:lnTo>
                  <a:lnTo>
                    <a:pt x="8159" y="559879"/>
                  </a:lnTo>
                  <a:lnTo>
                    <a:pt x="0" y="519430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81643" y="2588133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81691" y="2588133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63456" y="3662045"/>
            <a:ext cx="2106930" cy="638810"/>
            <a:chOff x="8863456" y="3662045"/>
            <a:chExt cx="2106930" cy="638810"/>
          </a:xfrm>
        </p:grpSpPr>
        <p:sp>
          <p:nvSpPr>
            <p:cNvPr id="23" name="object 23"/>
            <p:cNvSpPr/>
            <p:nvPr/>
          </p:nvSpPr>
          <p:spPr>
            <a:xfrm>
              <a:off x="8870441" y="3669030"/>
              <a:ext cx="2092960" cy="624840"/>
            </a:xfrm>
            <a:custGeom>
              <a:avLst/>
              <a:gdLst/>
              <a:ahLst/>
              <a:cxnLst/>
              <a:rect l="l" t="t" r="r" b="b"/>
              <a:pathLst>
                <a:path w="2092959" h="624839">
                  <a:moveTo>
                    <a:pt x="1988311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988311" y="624840"/>
                  </a:lnTo>
                  <a:lnTo>
                    <a:pt x="2028854" y="616658"/>
                  </a:lnTo>
                  <a:lnTo>
                    <a:pt x="2061956" y="594344"/>
                  </a:lnTo>
                  <a:lnTo>
                    <a:pt x="2084270" y="561242"/>
                  </a:lnTo>
                  <a:lnTo>
                    <a:pt x="2092452" y="520700"/>
                  </a:lnTo>
                  <a:lnTo>
                    <a:pt x="2092452" y="104140"/>
                  </a:lnTo>
                  <a:lnTo>
                    <a:pt x="2084270" y="63597"/>
                  </a:lnTo>
                  <a:lnTo>
                    <a:pt x="2061956" y="30495"/>
                  </a:lnTo>
                  <a:lnTo>
                    <a:pt x="2028854" y="8181"/>
                  </a:lnTo>
                  <a:lnTo>
                    <a:pt x="1988311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70441" y="3669030"/>
              <a:ext cx="2092960" cy="624840"/>
            </a:xfrm>
            <a:custGeom>
              <a:avLst/>
              <a:gdLst/>
              <a:ahLst/>
              <a:cxnLst/>
              <a:rect l="l" t="t" r="r" b="b"/>
              <a:pathLst>
                <a:path w="2092959" h="624839">
                  <a:moveTo>
                    <a:pt x="0" y="104140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1988311" y="0"/>
                  </a:lnTo>
                  <a:lnTo>
                    <a:pt x="2028854" y="8181"/>
                  </a:lnTo>
                  <a:lnTo>
                    <a:pt x="2061956" y="30495"/>
                  </a:lnTo>
                  <a:lnTo>
                    <a:pt x="2084270" y="63597"/>
                  </a:lnTo>
                  <a:lnTo>
                    <a:pt x="2092452" y="104140"/>
                  </a:lnTo>
                  <a:lnTo>
                    <a:pt x="2092452" y="520700"/>
                  </a:lnTo>
                  <a:lnTo>
                    <a:pt x="2084270" y="561242"/>
                  </a:lnTo>
                  <a:lnTo>
                    <a:pt x="2061956" y="594344"/>
                  </a:lnTo>
                  <a:lnTo>
                    <a:pt x="2028854" y="616658"/>
                  </a:lnTo>
                  <a:lnTo>
                    <a:pt x="1988311" y="624840"/>
                  </a:lnTo>
                  <a:lnTo>
                    <a:pt x="104139" y="624840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4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081643" y="3825620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r>
              <a:rPr sz="1800"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anc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81691" y="3825620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52789" y="5510657"/>
            <a:ext cx="2108200" cy="637540"/>
            <a:chOff x="8852789" y="5510657"/>
            <a:chExt cx="2108200" cy="637540"/>
          </a:xfrm>
        </p:grpSpPr>
        <p:sp>
          <p:nvSpPr>
            <p:cNvPr id="28" name="object 28"/>
            <p:cNvSpPr/>
            <p:nvPr/>
          </p:nvSpPr>
          <p:spPr>
            <a:xfrm>
              <a:off x="8859774" y="5517642"/>
              <a:ext cx="2094230" cy="623570"/>
            </a:xfrm>
            <a:custGeom>
              <a:avLst/>
              <a:gdLst/>
              <a:ahLst/>
              <a:cxnLst/>
              <a:rect l="l" t="t" r="r" b="b"/>
              <a:pathLst>
                <a:path w="2094229" h="623570">
                  <a:moveTo>
                    <a:pt x="1990090" y="0"/>
                  </a:moveTo>
                  <a:lnTo>
                    <a:pt x="103885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519430"/>
                  </a:lnTo>
                  <a:lnTo>
                    <a:pt x="8159" y="559868"/>
                  </a:lnTo>
                  <a:lnTo>
                    <a:pt x="30416" y="592889"/>
                  </a:lnTo>
                  <a:lnTo>
                    <a:pt x="63436" y="615152"/>
                  </a:lnTo>
                  <a:lnTo>
                    <a:pt x="103885" y="623316"/>
                  </a:lnTo>
                  <a:lnTo>
                    <a:pt x="1990090" y="623316"/>
                  </a:lnTo>
                  <a:lnTo>
                    <a:pt x="2030539" y="615152"/>
                  </a:lnTo>
                  <a:lnTo>
                    <a:pt x="2063559" y="592889"/>
                  </a:lnTo>
                  <a:lnTo>
                    <a:pt x="2085816" y="559868"/>
                  </a:lnTo>
                  <a:lnTo>
                    <a:pt x="2093976" y="519430"/>
                  </a:lnTo>
                  <a:lnTo>
                    <a:pt x="2093976" y="103886"/>
                  </a:lnTo>
                  <a:lnTo>
                    <a:pt x="2085816" y="63436"/>
                  </a:lnTo>
                  <a:lnTo>
                    <a:pt x="2063559" y="30416"/>
                  </a:lnTo>
                  <a:lnTo>
                    <a:pt x="2030539" y="8159"/>
                  </a:lnTo>
                  <a:lnTo>
                    <a:pt x="1990090" y="0"/>
                  </a:lnTo>
                  <a:close/>
                </a:path>
              </a:pathLst>
            </a:custGeom>
            <a:solidFill>
              <a:srgbClr val="9D9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59774" y="5517642"/>
              <a:ext cx="2094230" cy="623570"/>
            </a:xfrm>
            <a:custGeom>
              <a:avLst/>
              <a:gdLst/>
              <a:ahLst/>
              <a:cxnLst/>
              <a:rect l="l" t="t" r="r" b="b"/>
              <a:pathLst>
                <a:path w="2094229" h="623570">
                  <a:moveTo>
                    <a:pt x="0" y="103886"/>
                  </a:move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5" y="0"/>
                  </a:lnTo>
                  <a:lnTo>
                    <a:pt x="1990090" y="0"/>
                  </a:lnTo>
                  <a:lnTo>
                    <a:pt x="2030539" y="8159"/>
                  </a:lnTo>
                  <a:lnTo>
                    <a:pt x="2063559" y="30416"/>
                  </a:lnTo>
                  <a:lnTo>
                    <a:pt x="2085816" y="63436"/>
                  </a:lnTo>
                  <a:lnTo>
                    <a:pt x="2093976" y="103886"/>
                  </a:lnTo>
                  <a:lnTo>
                    <a:pt x="2093976" y="519430"/>
                  </a:lnTo>
                  <a:lnTo>
                    <a:pt x="2085816" y="559868"/>
                  </a:lnTo>
                  <a:lnTo>
                    <a:pt x="2063559" y="592889"/>
                  </a:lnTo>
                  <a:lnTo>
                    <a:pt x="2030539" y="615152"/>
                  </a:lnTo>
                  <a:lnTo>
                    <a:pt x="1990090" y="623316"/>
                  </a:lnTo>
                  <a:lnTo>
                    <a:pt x="103885" y="623316"/>
                  </a:lnTo>
                  <a:lnTo>
                    <a:pt x="63436" y="615152"/>
                  </a:lnTo>
                  <a:lnTo>
                    <a:pt x="30416" y="592889"/>
                  </a:lnTo>
                  <a:lnTo>
                    <a:pt x="8159" y="559868"/>
                  </a:lnTo>
                  <a:lnTo>
                    <a:pt x="0" y="519430"/>
                  </a:lnTo>
                  <a:lnTo>
                    <a:pt x="0" y="103886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071864" y="5673344"/>
            <a:ext cx="25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40" dirty="0">
                <a:solidFill>
                  <a:srgbClr val="FFFFFF"/>
                </a:solidFill>
                <a:latin typeface="Segoe UI Light"/>
                <a:cs typeface="Segoe UI Light"/>
              </a:rPr>
              <a:t>Ba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71911" y="5673344"/>
            <a:ext cx="26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ge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06042" y="1314782"/>
            <a:ext cx="788670" cy="46577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Segoe UI Light"/>
              <a:cs typeface="Segoe UI Light"/>
            </a:endParaRPr>
          </a:p>
          <a:p>
            <a:pPr marL="95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3300">
              <a:latin typeface="Segoe UI Light"/>
              <a:cs typeface="Segoe UI Light"/>
            </a:endParaRPr>
          </a:p>
          <a:p>
            <a:pPr marL="952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24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ed</a:t>
            </a:r>
            <a:r>
              <a:rPr sz="1800" spc="-9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stora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11113" y="2493136"/>
            <a:ext cx="2508885" cy="433070"/>
            <a:chOff x="6111113" y="2493136"/>
            <a:chExt cx="2508885" cy="433070"/>
          </a:xfrm>
        </p:grpSpPr>
        <p:sp>
          <p:nvSpPr>
            <p:cNvPr id="34" name="object 34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5544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18098" y="2500121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196329" y="255397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66989" y="2736976"/>
            <a:ext cx="436245" cy="461009"/>
            <a:chOff x="8166989" y="2736976"/>
            <a:chExt cx="436245" cy="461009"/>
          </a:xfrm>
        </p:grpSpPr>
        <p:sp>
          <p:nvSpPr>
            <p:cNvPr id="38" name="object 38"/>
            <p:cNvSpPr/>
            <p:nvPr/>
          </p:nvSpPr>
          <p:spPr>
            <a:xfrm>
              <a:off x="8173974" y="2796666"/>
              <a:ext cx="422275" cy="394335"/>
            </a:xfrm>
            <a:custGeom>
              <a:avLst/>
              <a:gdLst/>
              <a:ahLst/>
              <a:cxnLst/>
              <a:rect l="l" t="t" r="r" b="b"/>
              <a:pathLst>
                <a:path w="422275" h="394335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40995"/>
                  </a:lnTo>
                  <a:lnTo>
                    <a:pt x="40721" y="372210"/>
                  </a:lnTo>
                  <a:lnTo>
                    <a:pt x="86410" y="383642"/>
                  </a:lnTo>
                  <a:lnTo>
                    <a:pt x="144353" y="391136"/>
                  </a:lnTo>
                  <a:lnTo>
                    <a:pt x="211074" y="393827"/>
                  </a:lnTo>
                  <a:lnTo>
                    <a:pt x="277794" y="391136"/>
                  </a:lnTo>
                  <a:lnTo>
                    <a:pt x="335737" y="383642"/>
                  </a:lnTo>
                  <a:lnTo>
                    <a:pt x="381426" y="372210"/>
                  </a:lnTo>
                  <a:lnTo>
                    <a:pt x="411388" y="357706"/>
                  </a:lnTo>
                  <a:lnTo>
                    <a:pt x="422148" y="340995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3974" y="2743961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4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4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4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73974" y="2743961"/>
              <a:ext cx="422275" cy="447040"/>
            </a:xfrm>
            <a:custGeom>
              <a:avLst/>
              <a:gdLst/>
              <a:ahLst/>
              <a:cxnLst/>
              <a:rect l="l" t="t" r="r" b="b"/>
              <a:pathLst>
                <a:path w="422275" h="447039">
                  <a:moveTo>
                    <a:pt x="422148" y="52704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4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4"/>
                  </a:lnTo>
                  <a:close/>
                </a:path>
                <a:path w="422275" h="447039">
                  <a:moveTo>
                    <a:pt x="422148" y="52704"/>
                  </a:moveTo>
                  <a:lnTo>
                    <a:pt x="422148" y="393700"/>
                  </a:lnTo>
                  <a:lnTo>
                    <a:pt x="411388" y="410411"/>
                  </a:lnTo>
                  <a:lnTo>
                    <a:pt x="381426" y="424915"/>
                  </a:lnTo>
                  <a:lnTo>
                    <a:pt x="335737" y="436347"/>
                  </a:lnTo>
                  <a:lnTo>
                    <a:pt x="277794" y="443841"/>
                  </a:lnTo>
                  <a:lnTo>
                    <a:pt x="211074" y="446532"/>
                  </a:lnTo>
                  <a:lnTo>
                    <a:pt x="144353" y="443841"/>
                  </a:lnTo>
                  <a:lnTo>
                    <a:pt x="86410" y="436347"/>
                  </a:lnTo>
                  <a:lnTo>
                    <a:pt x="40721" y="424915"/>
                  </a:lnTo>
                  <a:lnTo>
                    <a:pt x="10759" y="410411"/>
                  </a:lnTo>
                  <a:lnTo>
                    <a:pt x="0" y="393700"/>
                  </a:lnTo>
                  <a:lnTo>
                    <a:pt x="0" y="52704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55634" y="2893822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11113" y="3730625"/>
            <a:ext cx="2508885" cy="433070"/>
            <a:chOff x="6111113" y="3730625"/>
            <a:chExt cx="2508885" cy="433070"/>
          </a:xfrm>
        </p:grpSpPr>
        <p:sp>
          <p:nvSpPr>
            <p:cNvPr id="43" name="object 43"/>
            <p:cNvSpPr/>
            <p:nvPr/>
          </p:nvSpPr>
          <p:spPr>
            <a:xfrm>
              <a:off x="6118098" y="3737609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18098" y="3737610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96329" y="3791457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66989" y="3974465"/>
            <a:ext cx="436245" cy="459105"/>
            <a:chOff x="8166989" y="3974465"/>
            <a:chExt cx="436245" cy="459105"/>
          </a:xfrm>
        </p:grpSpPr>
        <p:sp>
          <p:nvSpPr>
            <p:cNvPr id="47" name="object 47"/>
            <p:cNvSpPr/>
            <p:nvPr/>
          </p:nvSpPr>
          <p:spPr>
            <a:xfrm>
              <a:off x="8173974" y="4034155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215"/>
                  </a:lnTo>
                  <a:lnTo>
                    <a:pt x="335737" y="42647"/>
                  </a:lnTo>
                  <a:lnTo>
                    <a:pt x="277794" y="50141"/>
                  </a:lnTo>
                  <a:lnTo>
                    <a:pt x="211074" y="52832"/>
                  </a:lnTo>
                  <a:lnTo>
                    <a:pt x="144353" y="50141"/>
                  </a:lnTo>
                  <a:lnTo>
                    <a:pt x="86410" y="42647"/>
                  </a:lnTo>
                  <a:lnTo>
                    <a:pt x="40721" y="31215"/>
                  </a:lnTo>
                  <a:lnTo>
                    <a:pt x="10759" y="16711"/>
                  </a:lnTo>
                  <a:lnTo>
                    <a:pt x="0" y="0"/>
                  </a:lnTo>
                  <a:lnTo>
                    <a:pt x="0" y="339471"/>
                  </a:lnTo>
                  <a:lnTo>
                    <a:pt x="40721" y="370686"/>
                  </a:lnTo>
                  <a:lnTo>
                    <a:pt x="86410" y="382118"/>
                  </a:lnTo>
                  <a:lnTo>
                    <a:pt x="144353" y="389612"/>
                  </a:lnTo>
                  <a:lnTo>
                    <a:pt x="211074" y="392303"/>
                  </a:lnTo>
                  <a:lnTo>
                    <a:pt x="277794" y="389612"/>
                  </a:lnTo>
                  <a:lnTo>
                    <a:pt x="335737" y="382118"/>
                  </a:lnTo>
                  <a:lnTo>
                    <a:pt x="381426" y="370686"/>
                  </a:lnTo>
                  <a:lnTo>
                    <a:pt x="411388" y="356182"/>
                  </a:lnTo>
                  <a:lnTo>
                    <a:pt x="422148" y="339471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3974" y="3981450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76"/>
                  </a:lnTo>
                  <a:lnTo>
                    <a:pt x="40721" y="21588"/>
                  </a:lnTo>
                  <a:lnTo>
                    <a:pt x="0" y="52705"/>
                  </a:lnTo>
                  <a:lnTo>
                    <a:pt x="10759" y="69416"/>
                  </a:lnTo>
                  <a:lnTo>
                    <a:pt x="40721" y="83920"/>
                  </a:lnTo>
                  <a:lnTo>
                    <a:pt x="86410" y="95352"/>
                  </a:lnTo>
                  <a:lnTo>
                    <a:pt x="144353" y="102846"/>
                  </a:lnTo>
                  <a:lnTo>
                    <a:pt x="211074" y="105537"/>
                  </a:lnTo>
                  <a:lnTo>
                    <a:pt x="277794" y="102846"/>
                  </a:lnTo>
                  <a:lnTo>
                    <a:pt x="335737" y="95352"/>
                  </a:lnTo>
                  <a:lnTo>
                    <a:pt x="381426" y="83920"/>
                  </a:lnTo>
                  <a:lnTo>
                    <a:pt x="411388" y="69416"/>
                  </a:lnTo>
                  <a:lnTo>
                    <a:pt x="422148" y="52705"/>
                  </a:lnTo>
                  <a:lnTo>
                    <a:pt x="411388" y="36055"/>
                  </a:lnTo>
                  <a:lnTo>
                    <a:pt x="381426" y="21588"/>
                  </a:lnTo>
                  <a:lnTo>
                    <a:pt x="335737" y="10176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73974" y="3981450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05"/>
                  </a:moveTo>
                  <a:lnTo>
                    <a:pt x="381426" y="83920"/>
                  </a:lnTo>
                  <a:lnTo>
                    <a:pt x="335737" y="95352"/>
                  </a:lnTo>
                  <a:lnTo>
                    <a:pt x="277794" y="102846"/>
                  </a:lnTo>
                  <a:lnTo>
                    <a:pt x="211074" y="105537"/>
                  </a:lnTo>
                  <a:lnTo>
                    <a:pt x="144353" y="102846"/>
                  </a:lnTo>
                  <a:lnTo>
                    <a:pt x="86410" y="95352"/>
                  </a:lnTo>
                  <a:lnTo>
                    <a:pt x="40721" y="83920"/>
                  </a:lnTo>
                  <a:lnTo>
                    <a:pt x="10759" y="69416"/>
                  </a:lnTo>
                  <a:lnTo>
                    <a:pt x="0" y="52705"/>
                  </a:lnTo>
                  <a:lnTo>
                    <a:pt x="10759" y="36055"/>
                  </a:lnTo>
                  <a:lnTo>
                    <a:pt x="40721" y="21588"/>
                  </a:lnTo>
                  <a:lnTo>
                    <a:pt x="86410" y="10176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76"/>
                  </a:lnTo>
                  <a:lnTo>
                    <a:pt x="381426" y="21588"/>
                  </a:lnTo>
                  <a:lnTo>
                    <a:pt x="411388" y="36055"/>
                  </a:lnTo>
                  <a:lnTo>
                    <a:pt x="422148" y="52705"/>
                  </a:lnTo>
                  <a:close/>
                </a:path>
                <a:path w="422275" h="445135">
                  <a:moveTo>
                    <a:pt x="422148" y="52705"/>
                  </a:moveTo>
                  <a:lnTo>
                    <a:pt x="422148" y="392175"/>
                  </a:lnTo>
                  <a:lnTo>
                    <a:pt x="411388" y="408887"/>
                  </a:lnTo>
                  <a:lnTo>
                    <a:pt x="381426" y="423391"/>
                  </a:lnTo>
                  <a:lnTo>
                    <a:pt x="335737" y="434823"/>
                  </a:lnTo>
                  <a:lnTo>
                    <a:pt x="277794" y="442317"/>
                  </a:lnTo>
                  <a:lnTo>
                    <a:pt x="211074" y="445007"/>
                  </a:lnTo>
                  <a:lnTo>
                    <a:pt x="144353" y="442317"/>
                  </a:lnTo>
                  <a:lnTo>
                    <a:pt x="86410" y="434823"/>
                  </a:lnTo>
                  <a:lnTo>
                    <a:pt x="40721" y="423391"/>
                  </a:lnTo>
                  <a:lnTo>
                    <a:pt x="10759" y="408887"/>
                  </a:lnTo>
                  <a:lnTo>
                    <a:pt x="0" y="392175"/>
                  </a:lnTo>
                  <a:lnTo>
                    <a:pt x="0" y="52705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55634" y="4131310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111113" y="5608192"/>
            <a:ext cx="2508885" cy="433070"/>
            <a:chOff x="6111113" y="5608192"/>
            <a:chExt cx="2508885" cy="433070"/>
          </a:xfrm>
        </p:grpSpPr>
        <p:sp>
          <p:nvSpPr>
            <p:cNvPr id="52" name="object 52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2494788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0" y="419100"/>
                  </a:lnTo>
                  <a:lnTo>
                    <a:pt x="2494788" y="419100"/>
                  </a:lnTo>
                  <a:lnTo>
                    <a:pt x="2494788" y="163068"/>
                  </a:lnTo>
                  <a:lnTo>
                    <a:pt x="24947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18098" y="5615177"/>
              <a:ext cx="2494915" cy="419100"/>
            </a:xfrm>
            <a:custGeom>
              <a:avLst/>
              <a:gdLst/>
              <a:ahLst/>
              <a:cxnLst/>
              <a:rect l="l" t="t" r="r" b="b"/>
              <a:pathLst>
                <a:path w="2494915" h="419100">
                  <a:moveTo>
                    <a:pt x="0" y="419100"/>
                  </a:moveTo>
                  <a:lnTo>
                    <a:pt x="2494788" y="419100"/>
                  </a:lnTo>
                  <a:lnTo>
                    <a:pt x="24947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196329" y="5669076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“Compute”</a:t>
            </a:r>
            <a:r>
              <a:rPr sz="18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166989" y="5852033"/>
            <a:ext cx="436245" cy="459105"/>
            <a:chOff x="8166989" y="5852033"/>
            <a:chExt cx="436245" cy="459105"/>
          </a:xfrm>
        </p:grpSpPr>
        <p:sp>
          <p:nvSpPr>
            <p:cNvPr id="56" name="object 56"/>
            <p:cNvSpPr/>
            <p:nvPr/>
          </p:nvSpPr>
          <p:spPr>
            <a:xfrm>
              <a:off x="8173974" y="5911786"/>
              <a:ext cx="422275" cy="392430"/>
            </a:xfrm>
            <a:custGeom>
              <a:avLst/>
              <a:gdLst/>
              <a:ahLst/>
              <a:cxnLst/>
              <a:rect l="l" t="t" r="r" b="b"/>
              <a:pathLst>
                <a:path w="422275" h="392429">
                  <a:moveTo>
                    <a:pt x="422148" y="0"/>
                  </a:moveTo>
                  <a:lnTo>
                    <a:pt x="381426" y="31165"/>
                  </a:lnTo>
                  <a:lnTo>
                    <a:pt x="335737" y="42588"/>
                  </a:lnTo>
                  <a:lnTo>
                    <a:pt x="277794" y="50078"/>
                  </a:lnTo>
                  <a:lnTo>
                    <a:pt x="211074" y="52768"/>
                  </a:lnTo>
                  <a:lnTo>
                    <a:pt x="144353" y="50078"/>
                  </a:lnTo>
                  <a:lnTo>
                    <a:pt x="86410" y="42588"/>
                  </a:lnTo>
                  <a:lnTo>
                    <a:pt x="40721" y="31165"/>
                  </a:lnTo>
                  <a:lnTo>
                    <a:pt x="10759" y="16680"/>
                  </a:lnTo>
                  <a:lnTo>
                    <a:pt x="0" y="0"/>
                  </a:lnTo>
                  <a:lnTo>
                    <a:pt x="0" y="339470"/>
                  </a:lnTo>
                  <a:lnTo>
                    <a:pt x="40721" y="370636"/>
                  </a:lnTo>
                  <a:lnTo>
                    <a:pt x="86410" y="382059"/>
                  </a:lnTo>
                  <a:lnTo>
                    <a:pt x="144353" y="389549"/>
                  </a:lnTo>
                  <a:lnTo>
                    <a:pt x="211074" y="392239"/>
                  </a:lnTo>
                  <a:lnTo>
                    <a:pt x="277794" y="389549"/>
                  </a:lnTo>
                  <a:lnTo>
                    <a:pt x="335737" y="382059"/>
                  </a:lnTo>
                  <a:lnTo>
                    <a:pt x="381426" y="370636"/>
                  </a:lnTo>
                  <a:lnTo>
                    <a:pt x="411388" y="356151"/>
                  </a:lnTo>
                  <a:lnTo>
                    <a:pt x="422148" y="339470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73974" y="5859018"/>
              <a:ext cx="422275" cy="106045"/>
            </a:xfrm>
            <a:custGeom>
              <a:avLst/>
              <a:gdLst/>
              <a:ahLst/>
              <a:cxnLst/>
              <a:rect l="l" t="t" r="r" b="b"/>
              <a:pathLst>
                <a:path w="422275" h="106045">
                  <a:moveTo>
                    <a:pt x="211074" y="0"/>
                  </a:moveTo>
                  <a:lnTo>
                    <a:pt x="144353" y="2689"/>
                  </a:lnTo>
                  <a:lnTo>
                    <a:pt x="86410" y="10180"/>
                  </a:lnTo>
                  <a:lnTo>
                    <a:pt x="40721" y="21602"/>
                  </a:lnTo>
                  <a:lnTo>
                    <a:pt x="0" y="52768"/>
                  </a:lnTo>
                  <a:lnTo>
                    <a:pt x="10759" y="69448"/>
                  </a:lnTo>
                  <a:lnTo>
                    <a:pt x="40721" y="83934"/>
                  </a:lnTo>
                  <a:lnTo>
                    <a:pt x="86410" y="95356"/>
                  </a:lnTo>
                  <a:lnTo>
                    <a:pt x="144353" y="102847"/>
                  </a:lnTo>
                  <a:lnTo>
                    <a:pt x="211074" y="105536"/>
                  </a:lnTo>
                  <a:lnTo>
                    <a:pt x="277794" y="102847"/>
                  </a:lnTo>
                  <a:lnTo>
                    <a:pt x="335737" y="95356"/>
                  </a:lnTo>
                  <a:lnTo>
                    <a:pt x="381426" y="83934"/>
                  </a:lnTo>
                  <a:lnTo>
                    <a:pt x="411388" y="69448"/>
                  </a:lnTo>
                  <a:lnTo>
                    <a:pt x="422148" y="52768"/>
                  </a:lnTo>
                  <a:lnTo>
                    <a:pt x="411388" y="36088"/>
                  </a:lnTo>
                  <a:lnTo>
                    <a:pt x="381426" y="21602"/>
                  </a:lnTo>
                  <a:lnTo>
                    <a:pt x="335737" y="10180"/>
                  </a:lnTo>
                  <a:lnTo>
                    <a:pt x="277794" y="2689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73974" y="5859018"/>
              <a:ext cx="422275" cy="445134"/>
            </a:xfrm>
            <a:custGeom>
              <a:avLst/>
              <a:gdLst/>
              <a:ahLst/>
              <a:cxnLst/>
              <a:rect l="l" t="t" r="r" b="b"/>
              <a:pathLst>
                <a:path w="422275" h="445135">
                  <a:moveTo>
                    <a:pt x="422148" y="52768"/>
                  </a:moveTo>
                  <a:lnTo>
                    <a:pt x="381426" y="83934"/>
                  </a:lnTo>
                  <a:lnTo>
                    <a:pt x="335737" y="95356"/>
                  </a:lnTo>
                  <a:lnTo>
                    <a:pt x="277794" y="102847"/>
                  </a:lnTo>
                  <a:lnTo>
                    <a:pt x="211074" y="105536"/>
                  </a:lnTo>
                  <a:lnTo>
                    <a:pt x="144353" y="102847"/>
                  </a:lnTo>
                  <a:lnTo>
                    <a:pt x="86410" y="95356"/>
                  </a:lnTo>
                  <a:lnTo>
                    <a:pt x="40721" y="83934"/>
                  </a:lnTo>
                  <a:lnTo>
                    <a:pt x="10759" y="69448"/>
                  </a:lnTo>
                  <a:lnTo>
                    <a:pt x="0" y="52768"/>
                  </a:lnTo>
                  <a:lnTo>
                    <a:pt x="10759" y="36088"/>
                  </a:lnTo>
                  <a:lnTo>
                    <a:pt x="40721" y="21602"/>
                  </a:lnTo>
                  <a:lnTo>
                    <a:pt x="86410" y="10180"/>
                  </a:lnTo>
                  <a:lnTo>
                    <a:pt x="144353" y="2689"/>
                  </a:lnTo>
                  <a:lnTo>
                    <a:pt x="211074" y="0"/>
                  </a:lnTo>
                  <a:lnTo>
                    <a:pt x="277794" y="2689"/>
                  </a:lnTo>
                  <a:lnTo>
                    <a:pt x="335737" y="10180"/>
                  </a:lnTo>
                  <a:lnTo>
                    <a:pt x="381426" y="21602"/>
                  </a:lnTo>
                  <a:lnTo>
                    <a:pt x="411388" y="36088"/>
                  </a:lnTo>
                  <a:lnTo>
                    <a:pt x="422148" y="52768"/>
                  </a:lnTo>
                  <a:close/>
                </a:path>
                <a:path w="422275" h="445135">
                  <a:moveTo>
                    <a:pt x="422148" y="52768"/>
                  </a:moveTo>
                  <a:lnTo>
                    <a:pt x="422148" y="392239"/>
                  </a:lnTo>
                  <a:lnTo>
                    <a:pt x="411388" y="408919"/>
                  </a:lnTo>
                  <a:lnTo>
                    <a:pt x="381426" y="423405"/>
                  </a:lnTo>
                  <a:lnTo>
                    <a:pt x="335737" y="434827"/>
                  </a:lnTo>
                  <a:lnTo>
                    <a:pt x="277794" y="442318"/>
                  </a:lnTo>
                  <a:lnTo>
                    <a:pt x="211074" y="445007"/>
                  </a:lnTo>
                  <a:lnTo>
                    <a:pt x="144353" y="442318"/>
                  </a:lnTo>
                  <a:lnTo>
                    <a:pt x="86410" y="434827"/>
                  </a:lnTo>
                  <a:lnTo>
                    <a:pt x="40721" y="423405"/>
                  </a:lnTo>
                  <a:lnTo>
                    <a:pt x="10759" y="408919"/>
                  </a:lnTo>
                  <a:lnTo>
                    <a:pt x="0" y="392239"/>
                  </a:lnTo>
                  <a:lnTo>
                    <a:pt x="0" y="52768"/>
                  </a:lnTo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255634" y="6009233"/>
            <a:ext cx="26035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050" spc="15" dirty="0">
                <a:solidFill>
                  <a:srgbClr val="FFFFFF"/>
                </a:solidFill>
                <a:latin typeface="Segoe UI Light"/>
                <a:cs typeface="Segoe UI Light"/>
              </a:rPr>
              <a:t>QL</a:t>
            </a:r>
            <a:endParaRPr sz="1050">
              <a:latin typeface="Segoe UI Light"/>
              <a:cs typeface="Segoe UI Light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2916" y="5128259"/>
            <a:ext cx="137159" cy="156972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8166989" y="932561"/>
            <a:ext cx="823594" cy="4048125"/>
            <a:chOff x="8166989" y="932561"/>
            <a:chExt cx="823594" cy="4048125"/>
          </a:xfrm>
        </p:grpSpPr>
        <p:sp>
          <p:nvSpPr>
            <p:cNvPr id="62" name="object 62"/>
            <p:cNvSpPr/>
            <p:nvPr/>
          </p:nvSpPr>
          <p:spPr>
            <a:xfrm>
              <a:off x="8173974" y="93954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73974" y="939546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40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2916" y="4520183"/>
              <a:ext cx="137159" cy="1569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2916" y="4824983"/>
              <a:ext cx="137159" cy="15544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173973" y="939546"/>
            <a:ext cx="495300" cy="4724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166989" y="2177669"/>
            <a:ext cx="509270" cy="485140"/>
            <a:chOff x="8166989" y="2177669"/>
            <a:chExt cx="509270" cy="485140"/>
          </a:xfrm>
        </p:grpSpPr>
        <p:sp>
          <p:nvSpPr>
            <p:cNvPr id="68" name="object 68"/>
            <p:cNvSpPr/>
            <p:nvPr/>
          </p:nvSpPr>
          <p:spPr>
            <a:xfrm>
              <a:off x="8173974" y="2184654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495300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95300" y="47091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173974" y="2184654"/>
              <a:ext cx="495300" cy="471170"/>
            </a:xfrm>
            <a:custGeom>
              <a:avLst/>
              <a:gdLst/>
              <a:ahLst/>
              <a:cxnLst/>
              <a:rect l="l" t="t" r="r" b="b"/>
              <a:pathLst>
                <a:path w="495300" h="471169">
                  <a:moveTo>
                    <a:pt x="0" y="470915"/>
                  </a:moveTo>
                  <a:lnTo>
                    <a:pt x="495300" y="47091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0915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73973" y="2184654"/>
            <a:ext cx="495300" cy="47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166989" y="3421253"/>
            <a:ext cx="509270" cy="486409"/>
            <a:chOff x="8166989" y="3421253"/>
            <a:chExt cx="509270" cy="486409"/>
          </a:xfrm>
        </p:grpSpPr>
        <p:sp>
          <p:nvSpPr>
            <p:cNvPr id="72" name="object 72"/>
            <p:cNvSpPr/>
            <p:nvPr/>
          </p:nvSpPr>
          <p:spPr>
            <a:xfrm>
              <a:off x="8173974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495300" y="47243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73974" y="3428238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39"/>
                  </a:moveTo>
                  <a:lnTo>
                    <a:pt x="495300" y="472439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282685" y="3572636"/>
            <a:ext cx="279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167116" y="5298947"/>
            <a:ext cx="509270" cy="486409"/>
            <a:chOff x="8167116" y="5298947"/>
            <a:chExt cx="509270" cy="486409"/>
          </a:xfrm>
        </p:grpSpPr>
        <p:sp>
          <p:nvSpPr>
            <p:cNvPr id="76" name="object 76"/>
            <p:cNvSpPr/>
            <p:nvPr/>
          </p:nvSpPr>
          <p:spPr>
            <a:xfrm>
              <a:off x="8173974" y="530580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495300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495300" y="47244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81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73974" y="5305805"/>
              <a:ext cx="495300" cy="472440"/>
            </a:xfrm>
            <a:custGeom>
              <a:avLst/>
              <a:gdLst/>
              <a:ahLst/>
              <a:cxnLst/>
              <a:rect l="l" t="t" r="r" b="b"/>
              <a:pathLst>
                <a:path w="495300" h="472439">
                  <a:moveTo>
                    <a:pt x="0" y="472440"/>
                  </a:moveTo>
                  <a:lnTo>
                    <a:pt x="495300" y="47244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47244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8173973" y="5305805"/>
            <a:ext cx="495300" cy="4724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DMS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968245" y="1223772"/>
            <a:ext cx="2403475" cy="3564254"/>
            <a:chOff x="1968245" y="1223772"/>
            <a:chExt cx="2403475" cy="3564254"/>
          </a:xfrm>
        </p:grpSpPr>
        <p:sp>
          <p:nvSpPr>
            <p:cNvPr id="80" name="object 80"/>
            <p:cNvSpPr/>
            <p:nvPr/>
          </p:nvSpPr>
          <p:spPr>
            <a:xfrm>
              <a:off x="3150107" y="2541269"/>
              <a:ext cx="218440" cy="415290"/>
            </a:xfrm>
            <a:custGeom>
              <a:avLst/>
              <a:gdLst/>
              <a:ahLst/>
              <a:cxnLst/>
              <a:rect l="l" t="t" r="r" b="b"/>
              <a:pathLst>
                <a:path w="218439" h="415289">
                  <a:moveTo>
                    <a:pt x="173481" y="338963"/>
                  </a:moveTo>
                  <a:lnTo>
                    <a:pt x="142240" y="338963"/>
                  </a:lnTo>
                  <a:lnTo>
                    <a:pt x="180340" y="415163"/>
                  </a:lnTo>
                  <a:lnTo>
                    <a:pt x="212090" y="351663"/>
                  </a:lnTo>
                  <a:lnTo>
                    <a:pt x="173481" y="351663"/>
                  </a:lnTo>
                  <a:lnTo>
                    <a:pt x="173481" y="338963"/>
                  </a:lnTo>
                  <a:close/>
                </a:path>
                <a:path w="218439" h="415289">
                  <a:moveTo>
                    <a:pt x="173481" y="207644"/>
                  </a:moveTo>
                  <a:lnTo>
                    <a:pt x="173481" y="351663"/>
                  </a:lnTo>
                  <a:lnTo>
                    <a:pt x="187197" y="351663"/>
                  </a:lnTo>
                  <a:lnTo>
                    <a:pt x="187197" y="214502"/>
                  </a:lnTo>
                  <a:lnTo>
                    <a:pt x="180340" y="214502"/>
                  </a:lnTo>
                  <a:lnTo>
                    <a:pt x="173481" y="207644"/>
                  </a:lnTo>
                  <a:close/>
                </a:path>
                <a:path w="218439" h="415289">
                  <a:moveTo>
                    <a:pt x="218440" y="338963"/>
                  </a:moveTo>
                  <a:lnTo>
                    <a:pt x="187197" y="338963"/>
                  </a:lnTo>
                  <a:lnTo>
                    <a:pt x="187197" y="351663"/>
                  </a:lnTo>
                  <a:lnTo>
                    <a:pt x="212090" y="351663"/>
                  </a:lnTo>
                  <a:lnTo>
                    <a:pt x="218440" y="338963"/>
                  </a:lnTo>
                  <a:close/>
                </a:path>
                <a:path w="218439" h="415289">
                  <a:moveTo>
                    <a:pt x="13716" y="0"/>
                  </a:moveTo>
                  <a:lnTo>
                    <a:pt x="0" y="0"/>
                  </a:lnTo>
                  <a:lnTo>
                    <a:pt x="0" y="211454"/>
                  </a:lnTo>
                  <a:lnTo>
                    <a:pt x="3048" y="214502"/>
                  </a:lnTo>
                  <a:lnTo>
                    <a:pt x="173481" y="214502"/>
                  </a:lnTo>
                  <a:lnTo>
                    <a:pt x="173481" y="207644"/>
                  </a:lnTo>
                  <a:lnTo>
                    <a:pt x="13716" y="207644"/>
                  </a:lnTo>
                  <a:lnTo>
                    <a:pt x="6858" y="200787"/>
                  </a:lnTo>
                  <a:lnTo>
                    <a:pt x="13716" y="200787"/>
                  </a:lnTo>
                  <a:lnTo>
                    <a:pt x="13716" y="0"/>
                  </a:lnTo>
                  <a:close/>
                </a:path>
                <a:path w="218439" h="415289">
                  <a:moveTo>
                    <a:pt x="184150" y="200787"/>
                  </a:moveTo>
                  <a:lnTo>
                    <a:pt x="13716" y="200787"/>
                  </a:lnTo>
                  <a:lnTo>
                    <a:pt x="13716" y="207644"/>
                  </a:lnTo>
                  <a:lnTo>
                    <a:pt x="173481" y="207644"/>
                  </a:lnTo>
                  <a:lnTo>
                    <a:pt x="180340" y="214502"/>
                  </a:lnTo>
                  <a:lnTo>
                    <a:pt x="187197" y="214502"/>
                  </a:lnTo>
                  <a:lnTo>
                    <a:pt x="187197" y="203834"/>
                  </a:lnTo>
                  <a:lnTo>
                    <a:pt x="184150" y="200787"/>
                  </a:lnTo>
                  <a:close/>
                </a:path>
                <a:path w="218439" h="415289">
                  <a:moveTo>
                    <a:pt x="13716" y="200787"/>
                  </a:moveTo>
                  <a:lnTo>
                    <a:pt x="6858" y="200787"/>
                  </a:lnTo>
                  <a:lnTo>
                    <a:pt x="13716" y="207644"/>
                  </a:lnTo>
                  <a:lnTo>
                    <a:pt x="13716" y="20078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79" y="1223772"/>
              <a:ext cx="1394459" cy="143103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968246" y="2556509"/>
              <a:ext cx="2403475" cy="2231390"/>
            </a:xfrm>
            <a:custGeom>
              <a:avLst/>
              <a:gdLst/>
              <a:ahLst/>
              <a:cxnLst/>
              <a:rect l="l" t="t" r="r" b="b"/>
              <a:pathLst>
                <a:path w="2403475" h="2231390">
                  <a:moveTo>
                    <a:pt x="651637" y="1107948"/>
                  </a:moveTo>
                  <a:lnTo>
                    <a:pt x="637921" y="1101090"/>
                  </a:lnTo>
                  <a:lnTo>
                    <a:pt x="575437" y="1069848"/>
                  </a:lnTo>
                  <a:lnTo>
                    <a:pt x="575437" y="1101090"/>
                  </a:lnTo>
                  <a:lnTo>
                    <a:pt x="325882" y="1101090"/>
                  </a:lnTo>
                  <a:lnTo>
                    <a:pt x="322072" y="1101090"/>
                  </a:lnTo>
                  <a:lnTo>
                    <a:pt x="0" y="1101090"/>
                  </a:lnTo>
                  <a:lnTo>
                    <a:pt x="0" y="1114806"/>
                  </a:lnTo>
                  <a:lnTo>
                    <a:pt x="325882" y="1114806"/>
                  </a:lnTo>
                  <a:lnTo>
                    <a:pt x="329692" y="1114806"/>
                  </a:lnTo>
                  <a:lnTo>
                    <a:pt x="575437" y="1114806"/>
                  </a:lnTo>
                  <a:lnTo>
                    <a:pt x="575437" y="1146048"/>
                  </a:lnTo>
                  <a:lnTo>
                    <a:pt x="637908" y="1114806"/>
                  </a:lnTo>
                  <a:lnTo>
                    <a:pt x="651637" y="1107948"/>
                  </a:lnTo>
                  <a:close/>
                </a:path>
                <a:path w="2403475" h="2231390">
                  <a:moveTo>
                    <a:pt x="2316480" y="0"/>
                  </a:moveTo>
                  <a:lnTo>
                    <a:pt x="2302764" y="0"/>
                  </a:lnTo>
                  <a:lnTo>
                    <a:pt x="2302764" y="1176020"/>
                  </a:lnTo>
                  <a:lnTo>
                    <a:pt x="2011680" y="1176020"/>
                  </a:lnTo>
                  <a:lnTo>
                    <a:pt x="2011680" y="1144778"/>
                  </a:lnTo>
                  <a:lnTo>
                    <a:pt x="1935480" y="1182878"/>
                  </a:lnTo>
                  <a:lnTo>
                    <a:pt x="2011680" y="1220978"/>
                  </a:lnTo>
                  <a:lnTo>
                    <a:pt x="2011680" y="1189736"/>
                  </a:lnTo>
                  <a:lnTo>
                    <a:pt x="2313432" y="1189736"/>
                  </a:lnTo>
                  <a:lnTo>
                    <a:pt x="2316480" y="1186688"/>
                  </a:lnTo>
                  <a:lnTo>
                    <a:pt x="2316480" y="1182878"/>
                  </a:lnTo>
                  <a:lnTo>
                    <a:pt x="2316480" y="1176020"/>
                  </a:lnTo>
                  <a:lnTo>
                    <a:pt x="2316480" y="0"/>
                  </a:lnTo>
                  <a:close/>
                </a:path>
                <a:path w="2403475" h="2231390">
                  <a:moveTo>
                    <a:pt x="2403221" y="2217420"/>
                  </a:moveTo>
                  <a:lnTo>
                    <a:pt x="1370838" y="2217420"/>
                  </a:lnTo>
                  <a:lnTo>
                    <a:pt x="1370838" y="1956816"/>
                  </a:lnTo>
                  <a:lnTo>
                    <a:pt x="1402080" y="1956816"/>
                  </a:lnTo>
                  <a:lnTo>
                    <a:pt x="1395730" y="1944116"/>
                  </a:lnTo>
                  <a:lnTo>
                    <a:pt x="1363980" y="1880616"/>
                  </a:lnTo>
                  <a:lnTo>
                    <a:pt x="1325880" y="1956816"/>
                  </a:lnTo>
                  <a:lnTo>
                    <a:pt x="1357109" y="1956816"/>
                  </a:lnTo>
                  <a:lnTo>
                    <a:pt x="1357109" y="2228088"/>
                  </a:lnTo>
                  <a:lnTo>
                    <a:pt x="1360157" y="2231136"/>
                  </a:lnTo>
                  <a:lnTo>
                    <a:pt x="2403221" y="2231136"/>
                  </a:lnTo>
                  <a:lnTo>
                    <a:pt x="2403221" y="2224278"/>
                  </a:lnTo>
                  <a:lnTo>
                    <a:pt x="2403221" y="22174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683891" y="1274292"/>
            <a:ext cx="791845" cy="11290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740"/>
              </a:spcBef>
            </a:pP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Time</a:t>
            </a:r>
            <a:r>
              <a:rPr sz="1300" spc="-7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  <a:p>
            <a:pPr marL="12700" marR="24130">
              <a:lnSpc>
                <a:spcPct val="100000"/>
              </a:lnSpc>
              <a:spcBef>
                <a:spcPts val="484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Date Dim ID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Year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Qtr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Mo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Calendar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Day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4" name="object 8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627" y="3025139"/>
            <a:ext cx="1246632" cy="1298448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1024534" y="3158489"/>
            <a:ext cx="789940" cy="962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Store</a:t>
            </a:r>
            <a:r>
              <a:rPr sz="1300" spc="-7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  <a:p>
            <a:pPr marL="12700" marR="91440">
              <a:lnSpc>
                <a:spcPct val="100000"/>
              </a:lnSpc>
              <a:spcBef>
                <a:spcPts val="101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r>
              <a:rPr sz="10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ID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 Name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Store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Mgr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Store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Size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6" name="object 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02608" y="1223772"/>
            <a:ext cx="1394460" cy="1456943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4355972" y="1355801"/>
            <a:ext cx="890905" cy="93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13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od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ct</a:t>
            </a:r>
            <a:r>
              <a:rPr sz="13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1300" spc="-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endParaRPr sz="1300">
              <a:latin typeface="Segoe UI Light"/>
              <a:cs typeface="Segoe UI Light"/>
            </a:endParaRPr>
          </a:p>
          <a:p>
            <a:pPr marL="76200" marR="33020">
              <a:lnSpc>
                <a:spcPct val="100000"/>
              </a:lnSpc>
              <a:spcBef>
                <a:spcPts val="825"/>
              </a:spcBef>
            </a:pP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Prod Dim ID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od</a:t>
            </a:r>
            <a:r>
              <a:rPr sz="1000" spc="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te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y  Prod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Sub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Cat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Prod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Desc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9579" y="4014215"/>
            <a:ext cx="1682496" cy="1549908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4589145" y="4148709"/>
            <a:ext cx="10248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Customer</a:t>
            </a:r>
            <a:r>
              <a:rPr sz="1300" spc="-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endParaRPr sz="1300">
              <a:latin typeface="Segoe UI Light"/>
              <a:cs typeface="Segoe UI Ligh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75988" y="4491228"/>
            <a:ext cx="1272540" cy="878205"/>
          </a:xfrm>
          <a:prstGeom prst="rect">
            <a:avLst/>
          </a:prstGeom>
          <a:solidFill>
            <a:srgbClr val="CA4A2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 marR="537845">
              <a:lnSpc>
                <a:spcPct val="100000"/>
              </a:lnSpc>
              <a:spcBef>
                <a:spcPts val="340"/>
              </a:spcBef>
            </a:pP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Dim</a:t>
            </a:r>
            <a:r>
              <a:rPr sz="10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ID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Name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Addr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 Phone </a:t>
            </a:r>
            <a:r>
              <a:rPr sz="1000" spc="-2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Segoe UI Light"/>
                <a:cs typeface="Segoe UI Light"/>
              </a:rPr>
              <a:t>Cust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 Email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91" name="object 9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67355" y="2851404"/>
            <a:ext cx="1722120" cy="1795272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2985642" y="2985261"/>
            <a:ext cx="6896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5" dirty="0">
                <a:solidFill>
                  <a:srgbClr val="E1E0E4"/>
                </a:solidFill>
                <a:latin typeface="Segoe UI Light"/>
                <a:cs typeface="Segoe UI Light"/>
              </a:rPr>
              <a:t>S</a:t>
            </a:r>
            <a:r>
              <a:rPr sz="1300" dirty="0">
                <a:solidFill>
                  <a:srgbClr val="E1E0E4"/>
                </a:solidFill>
                <a:latin typeface="Segoe UI Light"/>
                <a:cs typeface="Segoe UI Light"/>
              </a:rPr>
              <a:t>al</a:t>
            </a:r>
            <a:r>
              <a:rPr sz="1300" spc="-5" dirty="0">
                <a:solidFill>
                  <a:srgbClr val="E1E0E4"/>
                </a:solidFill>
                <a:latin typeface="Segoe UI Light"/>
                <a:cs typeface="Segoe UI Light"/>
              </a:rPr>
              <a:t>es</a:t>
            </a:r>
            <a:r>
              <a:rPr sz="1300" spc="-3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300" spc="-70" dirty="0">
                <a:solidFill>
                  <a:srgbClr val="E1E0E4"/>
                </a:solidFill>
                <a:latin typeface="Segoe UI Light"/>
                <a:cs typeface="Segoe UI Light"/>
              </a:rPr>
              <a:t>F</a:t>
            </a:r>
            <a:r>
              <a:rPr sz="1300" dirty="0">
                <a:solidFill>
                  <a:srgbClr val="E1E0E4"/>
                </a:solidFill>
                <a:latin typeface="Segoe UI Light"/>
                <a:cs typeface="Segoe UI Light"/>
              </a:rPr>
              <a:t>a</a:t>
            </a:r>
            <a:r>
              <a:rPr sz="1300" spc="5" dirty="0">
                <a:solidFill>
                  <a:srgbClr val="E1E0E4"/>
                </a:solidFill>
                <a:latin typeface="Segoe UI Light"/>
                <a:cs typeface="Segoe UI Light"/>
              </a:rPr>
              <a:t>c</a:t>
            </a:r>
            <a:r>
              <a:rPr sz="1300" spc="-5" dirty="0">
                <a:solidFill>
                  <a:srgbClr val="E1E0E4"/>
                </a:solidFill>
                <a:latin typeface="Segoe UI Light"/>
                <a:cs typeface="Segoe UI Light"/>
              </a:rPr>
              <a:t>t</a:t>
            </a:r>
            <a:endParaRPr sz="1300">
              <a:latin typeface="Segoe UI Light"/>
              <a:cs typeface="Segoe UI Ligh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625851" y="3307079"/>
            <a:ext cx="1411605" cy="1129665"/>
          </a:xfrm>
          <a:custGeom>
            <a:avLst/>
            <a:gdLst/>
            <a:ahLst/>
            <a:cxnLst/>
            <a:rect l="l" t="t" r="r" b="b"/>
            <a:pathLst>
              <a:path w="1411604" h="1129664">
                <a:moveTo>
                  <a:pt x="1411224" y="0"/>
                </a:moveTo>
                <a:lnTo>
                  <a:pt x="0" y="0"/>
                </a:lnTo>
                <a:lnTo>
                  <a:pt x="0" y="1129284"/>
                </a:lnTo>
                <a:lnTo>
                  <a:pt x="1411224" y="1129284"/>
                </a:lnTo>
                <a:lnTo>
                  <a:pt x="1411224" y="0"/>
                </a:lnTo>
                <a:close/>
              </a:path>
            </a:pathLst>
          </a:custGeom>
          <a:solidFill>
            <a:srgbClr val="5C5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704592" y="3336797"/>
            <a:ext cx="76962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Date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 ID </a:t>
            </a:r>
            <a:r>
              <a:rPr sz="1100" spc="-29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Store</a:t>
            </a:r>
            <a:r>
              <a:rPr sz="1100" spc="-6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</a:t>
            </a:r>
            <a:r>
              <a:rPr sz="1100" spc="-5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ID </a:t>
            </a:r>
            <a:r>
              <a:rPr sz="1100" spc="-28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Prod Dim ID </a:t>
            </a:r>
            <a:r>
              <a:rPr sz="1100" spc="-29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Cust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Dim ID </a:t>
            </a:r>
            <a:r>
              <a:rPr sz="1100" spc="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Qty Sold </a:t>
            </a:r>
            <a:r>
              <a:rPr sz="1100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Dollars</a:t>
            </a:r>
            <a:r>
              <a:rPr sz="1100" spc="-65" dirty="0">
                <a:solidFill>
                  <a:srgbClr val="E1E0E4"/>
                </a:solidFill>
                <a:latin typeface="Segoe UI Light"/>
                <a:cs typeface="Segoe UI Light"/>
              </a:rPr>
              <a:t> </a:t>
            </a:r>
            <a:r>
              <a:rPr sz="1100" spc="-5" dirty="0">
                <a:solidFill>
                  <a:srgbClr val="E1E0E4"/>
                </a:solidFill>
                <a:latin typeface="Segoe UI Light"/>
                <a:cs typeface="Segoe UI Light"/>
              </a:rPr>
              <a:t>Sold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949450" y="1147572"/>
            <a:ext cx="7659370" cy="3642360"/>
            <a:chOff x="1949450" y="1147572"/>
            <a:chExt cx="7659370" cy="3642360"/>
          </a:xfrm>
        </p:grpSpPr>
        <p:sp>
          <p:nvSpPr>
            <p:cNvPr id="96" name="object 96"/>
            <p:cNvSpPr/>
            <p:nvPr/>
          </p:nvSpPr>
          <p:spPr>
            <a:xfrm>
              <a:off x="1949450" y="1410080"/>
              <a:ext cx="7141209" cy="3379470"/>
            </a:xfrm>
            <a:custGeom>
              <a:avLst/>
              <a:gdLst/>
              <a:ahLst/>
              <a:cxnLst/>
              <a:rect l="l" t="t" r="r" b="b"/>
              <a:pathLst>
                <a:path w="7141209" h="3379470">
                  <a:moveTo>
                    <a:pt x="7140702" y="35433"/>
                  </a:moveTo>
                  <a:lnTo>
                    <a:pt x="7137603" y="36360"/>
                  </a:lnTo>
                  <a:lnTo>
                    <a:pt x="7118299" y="31877"/>
                  </a:lnTo>
                  <a:lnTo>
                    <a:pt x="6987540" y="1524"/>
                  </a:lnTo>
                  <a:lnTo>
                    <a:pt x="6980555" y="0"/>
                  </a:lnTo>
                  <a:lnTo>
                    <a:pt x="6973697" y="4318"/>
                  </a:lnTo>
                  <a:lnTo>
                    <a:pt x="6970395" y="18288"/>
                  </a:lnTo>
                  <a:lnTo>
                    <a:pt x="6974713" y="25146"/>
                  </a:lnTo>
                  <a:lnTo>
                    <a:pt x="6976326" y="25527"/>
                  </a:lnTo>
                  <a:lnTo>
                    <a:pt x="6979285" y="32893"/>
                  </a:lnTo>
                  <a:lnTo>
                    <a:pt x="7029907" y="55143"/>
                  </a:lnTo>
                  <a:lnTo>
                    <a:pt x="6941045" y="80619"/>
                  </a:lnTo>
                  <a:lnTo>
                    <a:pt x="1675765" y="572135"/>
                  </a:lnTo>
                  <a:lnTo>
                    <a:pt x="1678051" y="597916"/>
                  </a:lnTo>
                  <a:lnTo>
                    <a:pt x="6806565" y="119176"/>
                  </a:lnTo>
                  <a:lnTo>
                    <a:pt x="0" y="2070862"/>
                  </a:lnTo>
                  <a:lnTo>
                    <a:pt x="7112" y="2095754"/>
                  </a:lnTo>
                  <a:lnTo>
                    <a:pt x="6945770" y="106184"/>
                  </a:lnTo>
                  <a:lnTo>
                    <a:pt x="6983666" y="102654"/>
                  </a:lnTo>
                  <a:lnTo>
                    <a:pt x="6983857" y="103251"/>
                  </a:lnTo>
                  <a:lnTo>
                    <a:pt x="6991096" y="107061"/>
                  </a:lnTo>
                  <a:lnTo>
                    <a:pt x="7016026" y="99631"/>
                  </a:lnTo>
                  <a:lnTo>
                    <a:pt x="7043598" y="97053"/>
                  </a:lnTo>
                  <a:lnTo>
                    <a:pt x="7006082" y="134620"/>
                  </a:lnTo>
                  <a:lnTo>
                    <a:pt x="7006082" y="135064"/>
                  </a:lnTo>
                  <a:lnTo>
                    <a:pt x="6989826" y="146177"/>
                  </a:lnTo>
                  <a:lnTo>
                    <a:pt x="6988302" y="154305"/>
                  </a:lnTo>
                  <a:lnTo>
                    <a:pt x="6992366" y="160147"/>
                  </a:lnTo>
                  <a:lnTo>
                    <a:pt x="6995782" y="165176"/>
                  </a:lnTo>
                  <a:lnTo>
                    <a:pt x="3872865" y="3361309"/>
                  </a:lnTo>
                  <a:lnTo>
                    <a:pt x="3891407" y="3379343"/>
                  </a:lnTo>
                  <a:lnTo>
                    <a:pt x="7080263" y="115735"/>
                  </a:lnTo>
                  <a:lnTo>
                    <a:pt x="7094575" y="105943"/>
                  </a:lnTo>
                  <a:lnTo>
                    <a:pt x="7072503" y="186690"/>
                  </a:lnTo>
                  <a:lnTo>
                    <a:pt x="7076567" y="193802"/>
                  </a:lnTo>
                  <a:lnTo>
                    <a:pt x="7090410" y="197612"/>
                  </a:lnTo>
                  <a:lnTo>
                    <a:pt x="7097522" y="193548"/>
                  </a:lnTo>
                  <a:lnTo>
                    <a:pt x="7127621" y="83324"/>
                  </a:lnTo>
                  <a:lnTo>
                    <a:pt x="7139686" y="75057"/>
                  </a:lnTo>
                  <a:lnTo>
                    <a:pt x="7130923" y="71221"/>
                  </a:lnTo>
                  <a:lnTo>
                    <a:pt x="7137959" y="45466"/>
                  </a:lnTo>
                  <a:lnTo>
                    <a:pt x="7140702" y="35433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4271" y="1147572"/>
              <a:ext cx="338327" cy="4450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0492" y="1147572"/>
              <a:ext cx="338327" cy="445008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157843" y="1202258"/>
            <a:ext cx="3168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157843" y="1324737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9034271" y="1400555"/>
            <a:ext cx="574675" cy="448309"/>
            <a:chOff x="9034271" y="1400555"/>
            <a:chExt cx="574675" cy="448309"/>
          </a:xfrm>
        </p:grpSpPr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4271" y="1405127"/>
              <a:ext cx="338327" cy="44348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0491" y="1400555"/>
              <a:ext cx="338327" cy="445008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9157843" y="1459230"/>
            <a:ext cx="3244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157843" y="1581150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5384927" y="1406144"/>
            <a:ext cx="4248785" cy="1471295"/>
            <a:chOff x="5384927" y="1406144"/>
            <a:chExt cx="4248785" cy="1471295"/>
          </a:xfrm>
        </p:grpSpPr>
        <p:sp>
          <p:nvSpPr>
            <p:cNvPr id="107" name="object 107"/>
            <p:cNvSpPr/>
            <p:nvPr/>
          </p:nvSpPr>
          <p:spPr>
            <a:xfrm>
              <a:off x="5384927" y="1406144"/>
              <a:ext cx="3705225" cy="549275"/>
            </a:xfrm>
            <a:custGeom>
              <a:avLst/>
              <a:gdLst/>
              <a:ahLst/>
              <a:cxnLst/>
              <a:rect l="l" t="t" r="r" b="b"/>
              <a:pathLst>
                <a:path w="3705225" h="549275">
                  <a:moveTo>
                    <a:pt x="3627267" y="57682"/>
                  </a:moveTo>
                  <a:lnTo>
                    <a:pt x="0" y="523493"/>
                  </a:lnTo>
                  <a:lnTo>
                    <a:pt x="3301" y="549147"/>
                  </a:lnTo>
                  <a:lnTo>
                    <a:pt x="3630518" y="83342"/>
                  </a:lnTo>
                  <a:lnTo>
                    <a:pt x="3652008" y="67542"/>
                  </a:lnTo>
                  <a:lnTo>
                    <a:pt x="3627267" y="57682"/>
                  </a:lnTo>
                  <a:close/>
                </a:path>
                <a:path w="3705225" h="549275">
                  <a:moveTo>
                    <a:pt x="3681404" y="51307"/>
                  </a:moveTo>
                  <a:lnTo>
                    <a:pt x="3676904" y="51307"/>
                  </a:lnTo>
                  <a:lnTo>
                    <a:pt x="3680205" y="76961"/>
                  </a:lnTo>
                  <a:lnTo>
                    <a:pt x="3630518" y="83342"/>
                  </a:lnTo>
                  <a:lnTo>
                    <a:pt x="3563366" y="132714"/>
                  </a:lnTo>
                  <a:lnTo>
                    <a:pt x="3557651" y="137032"/>
                  </a:lnTo>
                  <a:lnTo>
                    <a:pt x="3556380" y="145160"/>
                  </a:lnTo>
                  <a:lnTo>
                    <a:pt x="3560699" y="150875"/>
                  </a:lnTo>
                  <a:lnTo>
                    <a:pt x="3564890" y="156590"/>
                  </a:lnTo>
                  <a:lnTo>
                    <a:pt x="3573018" y="157860"/>
                  </a:lnTo>
                  <a:lnTo>
                    <a:pt x="3704971" y="60705"/>
                  </a:lnTo>
                  <a:lnTo>
                    <a:pt x="3681404" y="51307"/>
                  </a:lnTo>
                  <a:close/>
                </a:path>
                <a:path w="3705225" h="549275">
                  <a:moveTo>
                    <a:pt x="3652008" y="67542"/>
                  </a:moveTo>
                  <a:lnTo>
                    <a:pt x="3630518" y="83342"/>
                  </a:lnTo>
                  <a:lnTo>
                    <a:pt x="3680205" y="76961"/>
                  </a:lnTo>
                  <a:lnTo>
                    <a:pt x="3680107" y="76200"/>
                  </a:lnTo>
                  <a:lnTo>
                    <a:pt x="3673729" y="76200"/>
                  </a:lnTo>
                  <a:lnTo>
                    <a:pt x="3652008" y="67542"/>
                  </a:lnTo>
                  <a:close/>
                </a:path>
                <a:path w="3705225" h="549275">
                  <a:moveTo>
                    <a:pt x="3670807" y="53720"/>
                  </a:moveTo>
                  <a:lnTo>
                    <a:pt x="3652008" y="67542"/>
                  </a:lnTo>
                  <a:lnTo>
                    <a:pt x="3673729" y="76200"/>
                  </a:lnTo>
                  <a:lnTo>
                    <a:pt x="3670807" y="53720"/>
                  </a:lnTo>
                  <a:close/>
                </a:path>
                <a:path w="3705225" h="549275">
                  <a:moveTo>
                    <a:pt x="3677214" y="53720"/>
                  </a:moveTo>
                  <a:lnTo>
                    <a:pt x="3670807" y="53720"/>
                  </a:lnTo>
                  <a:lnTo>
                    <a:pt x="3673729" y="76200"/>
                  </a:lnTo>
                  <a:lnTo>
                    <a:pt x="3680107" y="76200"/>
                  </a:lnTo>
                  <a:lnTo>
                    <a:pt x="3677214" y="53720"/>
                  </a:lnTo>
                  <a:close/>
                </a:path>
                <a:path w="3705225" h="549275">
                  <a:moveTo>
                    <a:pt x="3676904" y="51307"/>
                  </a:moveTo>
                  <a:lnTo>
                    <a:pt x="3627267" y="57682"/>
                  </a:lnTo>
                  <a:lnTo>
                    <a:pt x="3652008" y="67542"/>
                  </a:lnTo>
                  <a:lnTo>
                    <a:pt x="3670807" y="53720"/>
                  </a:lnTo>
                  <a:lnTo>
                    <a:pt x="3677214" y="53720"/>
                  </a:lnTo>
                  <a:lnTo>
                    <a:pt x="3676904" y="51307"/>
                  </a:lnTo>
                  <a:close/>
                </a:path>
                <a:path w="3705225" h="549275">
                  <a:moveTo>
                    <a:pt x="3552698" y="0"/>
                  </a:moveTo>
                  <a:lnTo>
                    <a:pt x="3545204" y="3301"/>
                  </a:lnTo>
                  <a:lnTo>
                    <a:pt x="3539871" y="16509"/>
                  </a:lnTo>
                  <a:lnTo>
                    <a:pt x="3543173" y="24129"/>
                  </a:lnTo>
                  <a:lnTo>
                    <a:pt x="3627267" y="57682"/>
                  </a:lnTo>
                  <a:lnTo>
                    <a:pt x="3676904" y="51307"/>
                  </a:lnTo>
                  <a:lnTo>
                    <a:pt x="3681404" y="51307"/>
                  </a:lnTo>
                  <a:lnTo>
                    <a:pt x="3552698" y="0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8655" y="2432304"/>
              <a:ext cx="338327" cy="44500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4876" y="2432304"/>
              <a:ext cx="338327" cy="445008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9182861" y="2486913"/>
            <a:ext cx="3168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182861" y="2608833"/>
            <a:ext cx="3225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800" spc="-6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9058656" y="2685288"/>
            <a:ext cx="574675" cy="448309"/>
            <a:chOff x="9058656" y="2685288"/>
            <a:chExt cx="574675" cy="448309"/>
          </a:xfrm>
        </p:grpSpPr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8656" y="2688336"/>
              <a:ext cx="338327" cy="44500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94876" y="2685288"/>
              <a:ext cx="338327" cy="443484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9182861" y="2743326"/>
            <a:ext cx="3244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182861" y="2865501"/>
            <a:ext cx="3302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650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9054083" y="3663696"/>
            <a:ext cx="574675" cy="443865"/>
            <a:chOff x="9054083" y="3663696"/>
            <a:chExt cx="574675" cy="443865"/>
          </a:xfrm>
        </p:grpSpPr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4083" y="3663696"/>
              <a:ext cx="338327" cy="44348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90303" y="3663696"/>
              <a:ext cx="338327" cy="443483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9177273" y="3718052"/>
            <a:ext cx="317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177273" y="3839971"/>
            <a:ext cx="3276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800" spc="-2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054083" y="3915155"/>
            <a:ext cx="574675" cy="449580"/>
            <a:chOff x="9054083" y="3915155"/>
            <a:chExt cx="574675" cy="449580"/>
          </a:xfrm>
        </p:grpSpPr>
        <p:pic>
          <p:nvPicPr>
            <p:cNvPr id="123" name="object 1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4083" y="3919727"/>
              <a:ext cx="338327" cy="4450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0303" y="3915155"/>
              <a:ext cx="338327" cy="445007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9177273" y="3974338"/>
            <a:ext cx="3251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S	</a:t>
            </a:r>
            <a:r>
              <a:rPr sz="1200" baseline="3472" dirty="0">
                <a:latin typeface="Segoe UI Light"/>
                <a:cs typeface="Segoe UI Light"/>
              </a:rPr>
              <a:t>C</a:t>
            </a:r>
            <a:endParaRPr sz="1200" baseline="3472">
              <a:latin typeface="Segoe UI Light"/>
              <a:cs typeface="Segoe UI Ligh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177273" y="4095953"/>
            <a:ext cx="33083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pic>
        <p:nvPicPr>
          <p:cNvPr id="127" name="object 1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075419" y="5494020"/>
            <a:ext cx="338327" cy="445008"/>
          </a:xfrm>
          <a:prstGeom prst="rect">
            <a:avLst/>
          </a:prstGeom>
        </p:spPr>
      </p:pic>
      <p:sp>
        <p:nvSpPr>
          <p:cNvPr id="128" name="object 128"/>
          <p:cNvSpPr txBox="1"/>
          <p:nvPr/>
        </p:nvSpPr>
        <p:spPr>
          <a:xfrm>
            <a:off x="9198356" y="5671515"/>
            <a:ext cx="946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310116" y="5494020"/>
            <a:ext cx="338327" cy="445008"/>
          </a:xfrm>
          <a:prstGeom prst="rect">
            <a:avLst/>
          </a:prstGeom>
        </p:spPr>
      </p:pic>
      <p:sp>
        <p:nvSpPr>
          <p:cNvPr id="130" name="object 130"/>
          <p:cNvSpPr txBox="1"/>
          <p:nvPr/>
        </p:nvSpPr>
        <p:spPr>
          <a:xfrm>
            <a:off x="9198356" y="5549595"/>
            <a:ext cx="317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T	P</a:t>
            </a:r>
            <a:endParaRPr sz="800">
              <a:latin typeface="Segoe UI Light"/>
              <a:cs typeface="Segoe UI Light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434321" y="5671515"/>
            <a:ext cx="819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65" dirty="0">
                <a:latin typeface="Segoe UI Light"/>
                <a:cs typeface="Segoe UI Light"/>
              </a:rPr>
              <a:t>D</a:t>
            </a:r>
            <a:endParaRPr sz="800">
              <a:latin typeface="Segoe UI Light"/>
              <a:cs typeface="Segoe UI Light"/>
            </a:endParaRPr>
          </a:p>
        </p:txBody>
      </p:sp>
      <p:pic>
        <p:nvPicPr>
          <p:cNvPr id="132" name="object 1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075419" y="5750052"/>
            <a:ext cx="338327" cy="445008"/>
          </a:xfrm>
          <a:prstGeom prst="rect">
            <a:avLst/>
          </a:prstGeom>
        </p:spPr>
      </p:pic>
      <p:sp>
        <p:nvSpPr>
          <p:cNvPr id="133" name="object 133"/>
          <p:cNvSpPr txBox="1"/>
          <p:nvPr/>
        </p:nvSpPr>
        <p:spPr>
          <a:xfrm>
            <a:off x="9198356" y="5679440"/>
            <a:ext cx="284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Segoe UI Light"/>
                <a:cs typeface="Segoe UI Light"/>
              </a:rPr>
              <a:t>S</a:t>
            </a:r>
            <a:r>
              <a:rPr sz="800" spc="185" dirty="0">
                <a:latin typeface="Segoe UI Light"/>
                <a:cs typeface="Segoe UI Light"/>
              </a:rPr>
              <a:t> </a:t>
            </a:r>
            <a:r>
              <a:rPr sz="2700" spc="-209" baseline="1543" dirty="0">
                <a:solidFill>
                  <a:srgbClr val="FFFFFF"/>
                </a:solidFill>
                <a:latin typeface="Segoe UI Light"/>
                <a:cs typeface="Segoe UI Light"/>
              </a:rPr>
              <a:t>la</a:t>
            </a:r>
            <a:endParaRPr sz="2700" baseline="1543">
              <a:latin typeface="Segoe UI Light"/>
              <a:cs typeface="Segoe UI Light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310116" y="5747003"/>
            <a:ext cx="338327" cy="445007"/>
          </a:xfrm>
          <a:prstGeom prst="rect">
            <a:avLst/>
          </a:prstGeom>
        </p:spPr>
      </p:pic>
      <p:sp>
        <p:nvSpPr>
          <p:cNvPr id="135" name="object 135"/>
          <p:cNvSpPr txBox="1"/>
          <p:nvPr/>
        </p:nvSpPr>
        <p:spPr>
          <a:xfrm>
            <a:off x="9434321" y="5675782"/>
            <a:ext cx="284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25" dirty="0">
                <a:latin typeface="Segoe UI Light"/>
                <a:cs typeface="Segoe UI Light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nc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198356" y="5927547"/>
            <a:ext cx="3302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800" dirty="0">
                <a:latin typeface="Segoe UI Light"/>
                <a:cs typeface="Segoe UI Light"/>
              </a:rPr>
              <a:t>D	</a:t>
            </a:r>
            <a:r>
              <a:rPr sz="1200" baseline="3472" dirty="0">
                <a:latin typeface="Segoe UI Light"/>
                <a:cs typeface="Segoe UI Light"/>
              </a:rPr>
              <a:t>D</a:t>
            </a:r>
            <a:endParaRPr sz="1200" baseline="3472">
              <a:latin typeface="Segoe UI Light"/>
              <a:cs typeface="Segoe UI Light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9822053" y="1153541"/>
            <a:ext cx="735330" cy="4979670"/>
            <a:chOff x="9822053" y="1153541"/>
            <a:chExt cx="735330" cy="4979670"/>
          </a:xfrm>
        </p:grpSpPr>
        <p:sp>
          <p:nvSpPr>
            <p:cNvPr id="138" name="object 138"/>
            <p:cNvSpPr/>
            <p:nvPr/>
          </p:nvSpPr>
          <p:spPr>
            <a:xfrm>
              <a:off x="9829038" y="1160526"/>
              <a:ext cx="721360" cy="4965700"/>
            </a:xfrm>
            <a:custGeom>
              <a:avLst/>
              <a:gdLst/>
              <a:ahLst/>
              <a:cxnLst/>
              <a:rect l="l" t="t" r="r" b="b"/>
              <a:pathLst>
                <a:path w="721359" h="4965700">
                  <a:moveTo>
                    <a:pt x="720851" y="0"/>
                  </a:moveTo>
                  <a:lnTo>
                    <a:pt x="0" y="0"/>
                  </a:lnTo>
                  <a:lnTo>
                    <a:pt x="0" y="4965192"/>
                  </a:lnTo>
                  <a:lnTo>
                    <a:pt x="720851" y="4965192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5C5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829038" y="1160526"/>
              <a:ext cx="721360" cy="4965700"/>
            </a:xfrm>
            <a:custGeom>
              <a:avLst/>
              <a:gdLst/>
              <a:ahLst/>
              <a:cxnLst/>
              <a:rect l="l" t="t" r="r" b="b"/>
              <a:pathLst>
                <a:path w="721359" h="4965700">
                  <a:moveTo>
                    <a:pt x="0" y="4965192"/>
                  </a:moveTo>
                  <a:lnTo>
                    <a:pt x="720851" y="4965192"/>
                  </a:lnTo>
                  <a:lnTo>
                    <a:pt x="720851" y="0"/>
                  </a:lnTo>
                  <a:lnTo>
                    <a:pt x="0" y="0"/>
                  </a:lnTo>
                  <a:lnTo>
                    <a:pt x="0" y="4965192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9962078" y="3018505"/>
            <a:ext cx="431800" cy="1247775"/>
          </a:xfrm>
          <a:prstGeom prst="rect">
            <a:avLst/>
          </a:prstGeom>
        </p:spPr>
        <p:txBody>
          <a:bodyPr vert="vert270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Sales</a:t>
            </a:r>
            <a:r>
              <a:rPr sz="24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Segoe UI Light"/>
                <a:cs typeface="Segoe UI Light"/>
              </a:rPr>
              <a:t>Fact</a:t>
            </a:r>
            <a:endParaRPr sz="2400">
              <a:latin typeface="Segoe UI Light"/>
              <a:cs typeface="Segoe UI Light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204088" y="3184144"/>
            <a:ext cx="9712325" cy="2310130"/>
            <a:chOff x="204088" y="3184144"/>
            <a:chExt cx="9712325" cy="2310130"/>
          </a:xfrm>
        </p:grpSpPr>
        <p:sp>
          <p:nvSpPr>
            <p:cNvPr id="142" name="object 142"/>
            <p:cNvSpPr/>
            <p:nvPr/>
          </p:nvSpPr>
          <p:spPr>
            <a:xfrm>
              <a:off x="4124705" y="3184144"/>
              <a:ext cx="5791835" cy="159385"/>
            </a:xfrm>
            <a:custGeom>
              <a:avLst/>
              <a:gdLst/>
              <a:ahLst/>
              <a:cxnLst/>
              <a:rect l="l" t="t" r="r" b="b"/>
              <a:pathLst>
                <a:path w="5791834" h="159385">
                  <a:moveTo>
                    <a:pt x="5768119" y="66547"/>
                  </a:moveTo>
                  <a:lnTo>
                    <a:pt x="5764911" y="66547"/>
                  </a:lnTo>
                  <a:lnTo>
                    <a:pt x="5764911" y="92455"/>
                  </a:lnTo>
                  <a:lnTo>
                    <a:pt x="5714753" y="92465"/>
                  </a:lnTo>
                  <a:lnTo>
                    <a:pt x="5635625" y="136397"/>
                  </a:lnTo>
                  <a:lnTo>
                    <a:pt x="5633339" y="144398"/>
                  </a:lnTo>
                  <a:lnTo>
                    <a:pt x="5636895" y="150621"/>
                  </a:lnTo>
                  <a:lnTo>
                    <a:pt x="5640324" y="156844"/>
                  </a:lnTo>
                  <a:lnTo>
                    <a:pt x="5648198" y="159130"/>
                  </a:lnTo>
                  <a:lnTo>
                    <a:pt x="5654421" y="155575"/>
                  </a:lnTo>
                  <a:lnTo>
                    <a:pt x="5791454" y="79501"/>
                  </a:lnTo>
                  <a:lnTo>
                    <a:pt x="5768119" y="66547"/>
                  </a:lnTo>
                  <a:close/>
                </a:path>
                <a:path w="5791834" h="159385">
                  <a:moveTo>
                    <a:pt x="5714789" y="66557"/>
                  </a:moveTo>
                  <a:lnTo>
                    <a:pt x="0" y="67690"/>
                  </a:lnTo>
                  <a:lnTo>
                    <a:pt x="0" y="93598"/>
                  </a:lnTo>
                  <a:lnTo>
                    <a:pt x="5714771" y="92455"/>
                  </a:lnTo>
                  <a:lnTo>
                    <a:pt x="5738088" y="79501"/>
                  </a:lnTo>
                  <a:lnTo>
                    <a:pt x="5714789" y="66557"/>
                  </a:lnTo>
                  <a:close/>
                </a:path>
                <a:path w="5791834" h="159385">
                  <a:moveTo>
                    <a:pt x="5738088" y="79501"/>
                  </a:moveTo>
                  <a:lnTo>
                    <a:pt x="5714753" y="92465"/>
                  </a:lnTo>
                  <a:lnTo>
                    <a:pt x="5764911" y="92455"/>
                  </a:lnTo>
                  <a:lnTo>
                    <a:pt x="5764911" y="90804"/>
                  </a:lnTo>
                  <a:lnTo>
                    <a:pt x="5758434" y="90804"/>
                  </a:lnTo>
                  <a:lnTo>
                    <a:pt x="5738088" y="79501"/>
                  </a:lnTo>
                  <a:close/>
                </a:path>
                <a:path w="5791834" h="159385">
                  <a:moveTo>
                    <a:pt x="5758434" y="68198"/>
                  </a:moveTo>
                  <a:lnTo>
                    <a:pt x="5738088" y="79501"/>
                  </a:lnTo>
                  <a:lnTo>
                    <a:pt x="5758434" y="90804"/>
                  </a:lnTo>
                  <a:lnTo>
                    <a:pt x="5758434" y="68198"/>
                  </a:lnTo>
                  <a:close/>
                </a:path>
                <a:path w="5791834" h="159385">
                  <a:moveTo>
                    <a:pt x="5764911" y="68198"/>
                  </a:moveTo>
                  <a:lnTo>
                    <a:pt x="5758434" y="68198"/>
                  </a:lnTo>
                  <a:lnTo>
                    <a:pt x="5758434" y="90804"/>
                  </a:lnTo>
                  <a:lnTo>
                    <a:pt x="5764911" y="90804"/>
                  </a:lnTo>
                  <a:lnTo>
                    <a:pt x="5764911" y="68198"/>
                  </a:lnTo>
                  <a:close/>
                </a:path>
                <a:path w="5791834" h="159385">
                  <a:moveTo>
                    <a:pt x="5764911" y="66547"/>
                  </a:moveTo>
                  <a:lnTo>
                    <a:pt x="5714789" y="66557"/>
                  </a:lnTo>
                  <a:lnTo>
                    <a:pt x="5738088" y="79501"/>
                  </a:lnTo>
                  <a:lnTo>
                    <a:pt x="5758434" y="68198"/>
                  </a:lnTo>
                  <a:lnTo>
                    <a:pt x="5764911" y="68198"/>
                  </a:lnTo>
                  <a:lnTo>
                    <a:pt x="5764911" y="66547"/>
                  </a:lnTo>
                  <a:close/>
                </a:path>
                <a:path w="5791834" h="159385">
                  <a:moveTo>
                    <a:pt x="5648198" y="0"/>
                  </a:moveTo>
                  <a:lnTo>
                    <a:pt x="5640324" y="2158"/>
                  </a:lnTo>
                  <a:lnTo>
                    <a:pt x="5636895" y="8508"/>
                  </a:lnTo>
                  <a:lnTo>
                    <a:pt x="5633339" y="14731"/>
                  </a:lnTo>
                  <a:lnTo>
                    <a:pt x="5635625" y="22605"/>
                  </a:lnTo>
                  <a:lnTo>
                    <a:pt x="5714789" y="66557"/>
                  </a:lnTo>
                  <a:lnTo>
                    <a:pt x="5768119" y="66547"/>
                  </a:lnTo>
                  <a:lnTo>
                    <a:pt x="5648198" y="0"/>
                  </a:lnTo>
                  <a:close/>
                </a:path>
              </a:pathLst>
            </a:custGeom>
            <a:solidFill>
              <a:srgbClr val="6E6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11073" y="4877561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3213100" y="0"/>
                  </a:moveTo>
                  <a:lnTo>
                    <a:pt x="101600" y="0"/>
                  </a:lnTo>
                  <a:lnTo>
                    <a:pt x="62054" y="7981"/>
                  </a:lnTo>
                  <a:lnTo>
                    <a:pt x="29759" y="29749"/>
                  </a:lnTo>
                  <a:lnTo>
                    <a:pt x="7984" y="62043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7984" y="547556"/>
                  </a:lnTo>
                  <a:lnTo>
                    <a:pt x="29759" y="579850"/>
                  </a:lnTo>
                  <a:lnTo>
                    <a:pt x="62054" y="601618"/>
                  </a:lnTo>
                  <a:lnTo>
                    <a:pt x="101600" y="609600"/>
                  </a:lnTo>
                  <a:lnTo>
                    <a:pt x="3213100" y="609600"/>
                  </a:lnTo>
                  <a:lnTo>
                    <a:pt x="3252656" y="601618"/>
                  </a:lnTo>
                  <a:lnTo>
                    <a:pt x="3284950" y="579850"/>
                  </a:lnTo>
                  <a:lnTo>
                    <a:pt x="3306718" y="547556"/>
                  </a:lnTo>
                  <a:lnTo>
                    <a:pt x="3314700" y="508000"/>
                  </a:lnTo>
                  <a:lnTo>
                    <a:pt x="3314700" y="101600"/>
                  </a:lnTo>
                  <a:lnTo>
                    <a:pt x="3306718" y="62043"/>
                  </a:lnTo>
                  <a:lnTo>
                    <a:pt x="3284950" y="29749"/>
                  </a:lnTo>
                  <a:lnTo>
                    <a:pt x="3252656" y="7981"/>
                  </a:lnTo>
                  <a:lnTo>
                    <a:pt x="3213100" y="0"/>
                  </a:lnTo>
                  <a:close/>
                </a:path>
              </a:pathLst>
            </a:custGeom>
            <a:solidFill>
              <a:srgbClr val="CA4A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11073" y="4877561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0" y="101600"/>
                  </a:moveTo>
                  <a:lnTo>
                    <a:pt x="7984" y="62043"/>
                  </a:lnTo>
                  <a:lnTo>
                    <a:pt x="29759" y="29749"/>
                  </a:lnTo>
                  <a:lnTo>
                    <a:pt x="62054" y="7981"/>
                  </a:lnTo>
                  <a:lnTo>
                    <a:pt x="101600" y="0"/>
                  </a:lnTo>
                  <a:lnTo>
                    <a:pt x="3213100" y="0"/>
                  </a:lnTo>
                  <a:lnTo>
                    <a:pt x="3252656" y="7981"/>
                  </a:lnTo>
                  <a:lnTo>
                    <a:pt x="3284950" y="29749"/>
                  </a:lnTo>
                  <a:lnTo>
                    <a:pt x="3306718" y="62043"/>
                  </a:lnTo>
                  <a:lnTo>
                    <a:pt x="3314700" y="101600"/>
                  </a:lnTo>
                  <a:lnTo>
                    <a:pt x="3314700" y="508000"/>
                  </a:lnTo>
                  <a:lnTo>
                    <a:pt x="3306718" y="547556"/>
                  </a:lnTo>
                  <a:lnTo>
                    <a:pt x="3284950" y="579850"/>
                  </a:lnTo>
                  <a:lnTo>
                    <a:pt x="3252656" y="601618"/>
                  </a:lnTo>
                  <a:lnTo>
                    <a:pt x="3213100" y="609600"/>
                  </a:lnTo>
                  <a:lnTo>
                    <a:pt x="101600" y="609600"/>
                  </a:lnTo>
                  <a:lnTo>
                    <a:pt x="62054" y="601618"/>
                  </a:lnTo>
                  <a:lnTo>
                    <a:pt x="29759" y="579850"/>
                  </a:lnTo>
                  <a:lnTo>
                    <a:pt x="7984" y="547556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359153" y="5025593"/>
            <a:ext cx="10172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Replicated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89661" y="5517286"/>
            <a:ext cx="3465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505050"/>
                </a:solidFill>
                <a:latin typeface="Segoe UI Light"/>
                <a:cs typeface="Segoe UI Light"/>
              </a:rPr>
              <a:t>Table</a:t>
            </a:r>
            <a:r>
              <a:rPr sz="1800" spc="-2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copied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to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each</a:t>
            </a:r>
            <a:r>
              <a:rPr sz="18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compute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node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62940" y="5905372"/>
            <a:ext cx="3328670" cy="623570"/>
            <a:chOff x="162940" y="5905372"/>
            <a:chExt cx="3328670" cy="623570"/>
          </a:xfrm>
        </p:grpSpPr>
        <p:sp>
          <p:nvSpPr>
            <p:cNvPr id="148" name="object 148"/>
            <p:cNvSpPr/>
            <p:nvPr/>
          </p:nvSpPr>
          <p:spPr>
            <a:xfrm>
              <a:off x="169925" y="5912357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3213100" y="0"/>
                  </a:moveTo>
                  <a:lnTo>
                    <a:pt x="101599" y="0"/>
                  </a:lnTo>
                  <a:lnTo>
                    <a:pt x="62054" y="7984"/>
                  </a:lnTo>
                  <a:lnTo>
                    <a:pt x="29759" y="29759"/>
                  </a:lnTo>
                  <a:lnTo>
                    <a:pt x="7984" y="62054"/>
                  </a:lnTo>
                  <a:lnTo>
                    <a:pt x="0" y="101599"/>
                  </a:lnTo>
                  <a:lnTo>
                    <a:pt x="0" y="507999"/>
                  </a:lnTo>
                  <a:lnTo>
                    <a:pt x="7984" y="547545"/>
                  </a:lnTo>
                  <a:lnTo>
                    <a:pt x="29759" y="579840"/>
                  </a:lnTo>
                  <a:lnTo>
                    <a:pt x="62054" y="601615"/>
                  </a:lnTo>
                  <a:lnTo>
                    <a:pt x="101599" y="609599"/>
                  </a:lnTo>
                  <a:lnTo>
                    <a:pt x="3213100" y="609599"/>
                  </a:lnTo>
                  <a:lnTo>
                    <a:pt x="3252656" y="601615"/>
                  </a:lnTo>
                  <a:lnTo>
                    <a:pt x="3284950" y="579840"/>
                  </a:lnTo>
                  <a:lnTo>
                    <a:pt x="3306718" y="547545"/>
                  </a:lnTo>
                  <a:lnTo>
                    <a:pt x="3314700" y="507999"/>
                  </a:lnTo>
                  <a:lnTo>
                    <a:pt x="3314700" y="101599"/>
                  </a:lnTo>
                  <a:lnTo>
                    <a:pt x="3306718" y="62054"/>
                  </a:lnTo>
                  <a:lnTo>
                    <a:pt x="3284950" y="29759"/>
                  </a:lnTo>
                  <a:lnTo>
                    <a:pt x="3252656" y="7984"/>
                  </a:lnTo>
                  <a:lnTo>
                    <a:pt x="3213100" y="0"/>
                  </a:lnTo>
                  <a:close/>
                </a:path>
              </a:pathLst>
            </a:custGeom>
            <a:solidFill>
              <a:srgbClr val="5C5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9925" y="5912357"/>
              <a:ext cx="3314700" cy="609600"/>
            </a:xfrm>
            <a:custGeom>
              <a:avLst/>
              <a:gdLst/>
              <a:ahLst/>
              <a:cxnLst/>
              <a:rect l="l" t="t" r="r" b="b"/>
              <a:pathLst>
                <a:path w="3314700" h="609600">
                  <a:moveTo>
                    <a:pt x="0" y="101599"/>
                  </a:move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599" y="0"/>
                  </a:lnTo>
                  <a:lnTo>
                    <a:pt x="3213100" y="0"/>
                  </a:lnTo>
                  <a:lnTo>
                    <a:pt x="3252656" y="7984"/>
                  </a:lnTo>
                  <a:lnTo>
                    <a:pt x="3284950" y="29759"/>
                  </a:lnTo>
                  <a:lnTo>
                    <a:pt x="3306718" y="62054"/>
                  </a:lnTo>
                  <a:lnTo>
                    <a:pt x="3314700" y="101599"/>
                  </a:lnTo>
                  <a:lnTo>
                    <a:pt x="3314700" y="507999"/>
                  </a:lnTo>
                  <a:lnTo>
                    <a:pt x="3306718" y="547545"/>
                  </a:lnTo>
                  <a:lnTo>
                    <a:pt x="3284950" y="579840"/>
                  </a:lnTo>
                  <a:lnTo>
                    <a:pt x="3252656" y="601615"/>
                  </a:lnTo>
                  <a:lnTo>
                    <a:pt x="3213100" y="609599"/>
                  </a:lnTo>
                  <a:lnTo>
                    <a:pt x="101599" y="609599"/>
                  </a:lnTo>
                  <a:lnTo>
                    <a:pt x="62054" y="601615"/>
                  </a:lnTo>
                  <a:lnTo>
                    <a:pt x="29759" y="579840"/>
                  </a:lnTo>
                  <a:lnTo>
                    <a:pt x="7984" y="547545"/>
                  </a:lnTo>
                  <a:lnTo>
                    <a:pt x="0" y="507999"/>
                  </a:lnTo>
                  <a:lnTo>
                    <a:pt x="0" y="10159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1291844" y="6061964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 Light"/>
                <a:cs typeface="Segoe UI Light"/>
              </a:rPr>
              <a:t>Distributed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89661" y="6516420"/>
            <a:ext cx="504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505050"/>
                </a:solidFill>
                <a:latin typeface="Segoe UI Light"/>
                <a:cs typeface="Segoe UI Light"/>
              </a:rPr>
              <a:t>Table</a:t>
            </a:r>
            <a:r>
              <a:rPr sz="1800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 Light"/>
                <a:cs typeface="Segoe UI Light"/>
              </a:rPr>
              <a:t>spread</a:t>
            </a:r>
            <a:r>
              <a:rPr sz="18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 Light"/>
                <a:cs typeface="Segoe UI Light"/>
              </a:rPr>
              <a:t>across</a:t>
            </a:r>
            <a:r>
              <a:rPr sz="18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compute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 nodes based</a:t>
            </a:r>
            <a:r>
              <a:rPr sz="18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on</a:t>
            </a:r>
            <a:r>
              <a:rPr sz="18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 Light"/>
                <a:cs typeface="Segoe UI Light"/>
              </a:rPr>
              <a:t>“hash”</a:t>
            </a:r>
            <a:endParaRPr sz="1800">
              <a:latin typeface="Segoe UI Light"/>
              <a:cs typeface="Segoe UI Ligh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5914644" y="1153667"/>
            <a:ext cx="105410" cy="5375275"/>
            <a:chOff x="5914644" y="1153667"/>
            <a:chExt cx="105410" cy="5375275"/>
          </a:xfrm>
        </p:grpSpPr>
        <p:sp>
          <p:nvSpPr>
            <p:cNvPr id="153" name="object 153"/>
            <p:cNvSpPr/>
            <p:nvPr/>
          </p:nvSpPr>
          <p:spPr>
            <a:xfrm>
              <a:off x="5921502" y="1160525"/>
              <a:ext cx="91440" cy="5361940"/>
            </a:xfrm>
            <a:custGeom>
              <a:avLst/>
              <a:gdLst/>
              <a:ahLst/>
              <a:cxnLst/>
              <a:rect l="l" t="t" r="r" b="b"/>
              <a:pathLst>
                <a:path w="91439" h="5361940">
                  <a:moveTo>
                    <a:pt x="84582" y="0"/>
                  </a:moveTo>
                  <a:lnTo>
                    <a:pt x="6858" y="0"/>
                  </a:lnTo>
                  <a:lnTo>
                    <a:pt x="0" y="6858"/>
                  </a:lnTo>
                  <a:lnTo>
                    <a:pt x="0" y="15239"/>
                  </a:lnTo>
                  <a:lnTo>
                    <a:pt x="0" y="5354612"/>
                  </a:lnTo>
                  <a:lnTo>
                    <a:pt x="6858" y="5361432"/>
                  </a:lnTo>
                  <a:lnTo>
                    <a:pt x="84582" y="5361432"/>
                  </a:lnTo>
                  <a:lnTo>
                    <a:pt x="91439" y="5354612"/>
                  </a:lnTo>
                  <a:lnTo>
                    <a:pt x="91439" y="6858"/>
                  </a:lnTo>
                  <a:lnTo>
                    <a:pt x="84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921502" y="1160525"/>
              <a:ext cx="91440" cy="5361940"/>
            </a:xfrm>
            <a:custGeom>
              <a:avLst/>
              <a:gdLst/>
              <a:ahLst/>
              <a:cxnLst/>
              <a:rect l="l" t="t" r="r" b="b"/>
              <a:pathLst>
                <a:path w="91439" h="5361940">
                  <a:moveTo>
                    <a:pt x="0" y="15239"/>
                  </a:moveTo>
                  <a:lnTo>
                    <a:pt x="0" y="6858"/>
                  </a:lnTo>
                  <a:lnTo>
                    <a:pt x="6858" y="0"/>
                  </a:lnTo>
                  <a:lnTo>
                    <a:pt x="15239" y="0"/>
                  </a:lnTo>
                  <a:lnTo>
                    <a:pt x="76200" y="0"/>
                  </a:lnTo>
                  <a:lnTo>
                    <a:pt x="84582" y="0"/>
                  </a:lnTo>
                  <a:lnTo>
                    <a:pt x="91439" y="6858"/>
                  </a:lnTo>
                  <a:lnTo>
                    <a:pt x="91439" y="15239"/>
                  </a:lnTo>
                  <a:lnTo>
                    <a:pt x="91439" y="5346192"/>
                  </a:lnTo>
                  <a:lnTo>
                    <a:pt x="91439" y="5354612"/>
                  </a:lnTo>
                  <a:lnTo>
                    <a:pt x="84582" y="5361432"/>
                  </a:lnTo>
                  <a:lnTo>
                    <a:pt x="76200" y="5361432"/>
                  </a:lnTo>
                  <a:lnTo>
                    <a:pt x="15239" y="5361432"/>
                  </a:lnTo>
                  <a:lnTo>
                    <a:pt x="6858" y="5361432"/>
                  </a:lnTo>
                  <a:lnTo>
                    <a:pt x="0" y="5354612"/>
                  </a:lnTo>
                  <a:lnTo>
                    <a:pt x="0" y="5346192"/>
                  </a:lnTo>
                  <a:lnTo>
                    <a:pt x="0" y="15239"/>
                  </a:lnTo>
                  <a:close/>
                </a:path>
              </a:pathLst>
            </a:custGeom>
            <a:ln w="13716">
              <a:solidFill>
                <a:srgbClr val="6B76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817880" y="1814830"/>
            <a:ext cx="11887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505050"/>
                </a:solidFill>
                <a:latin typeface="Segoe UI Light"/>
                <a:cs typeface="Segoe UI Light"/>
              </a:rPr>
              <a:t>Star</a:t>
            </a:r>
            <a:r>
              <a:rPr sz="1750" spc="-5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750" dirty="0">
                <a:solidFill>
                  <a:srgbClr val="505050"/>
                </a:solidFill>
                <a:latin typeface="Segoe UI Light"/>
                <a:cs typeface="Segoe UI Light"/>
              </a:rPr>
              <a:t>Schema</a:t>
            </a:r>
            <a:endParaRPr sz="175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308" y="5045240"/>
            <a:ext cx="5192395" cy="1508125"/>
            <a:chOff x="559308" y="5045240"/>
            <a:chExt cx="5192395" cy="1508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08" y="5045240"/>
              <a:ext cx="5192268" cy="15079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1886" y="5055870"/>
              <a:ext cx="5087620" cy="1422400"/>
            </a:xfrm>
            <a:custGeom>
              <a:avLst/>
              <a:gdLst/>
              <a:ahLst/>
              <a:cxnLst/>
              <a:rect l="l" t="t" r="r" b="b"/>
              <a:pathLst>
                <a:path w="5087620" h="1422400">
                  <a:moveTo>
                    <a:pt x="4850130" y="0"/>
                  </a:moveTo>
                  <a:lnTo>
                    <a:pt x="236982" y="0"/>
                  </a:lnTo>
                  <a:lnTo>
                    <a:pt x="189224" y="4812"/>
                  </a:lnTo>
                  <a:lnTo>
                    <a:pt x="144741" y="18615"/>
                  </a:lnTo>
                  <a:lnTo>
                    <a:pt x="104486" y="40458"/>
                  </a:lnTo>
                  <a:lnTo>
                    <a:pt x="69413" y="69389"/>
                  </a:lnTo>
                  <a:lnTo>
                    <a:pt x="40474" y="104458"/>
                  </a:lnTo>
                  <a:lnTo>
                    <a:pt x="18624" y="144714"/>
                  </a:lnTo>
                  <a:lnTo>
                    <a:pt x="4814" y="189205"/>
                  </a:lnTo>
                  <a:lnTo>
                    <a:pt x="0" y="236981"/>
                  </a:lnTo>
                  <a:lnTo>
                    <a:pt x="0" y="1184909"/>
                  </a:lnTo>
                  <a:lnTo>
                    <a:pt x="4814" y="1232667"/>
                  </a:lnTo>
                  <a:lnTo>
                    <a:pt x="18624" y="1277150"/>
                  </a:lnTo>
                  <a:lnTo>
                    <a:pt x="40474" y="1317405"/>
                  </a:lnTo>
                  <a:lnTo>
                    <a:pt x="69413" y="1352478"/>
                  </a:lnTo>
                  <a:lnTo>
                    <a:pt x="104486" y="1381417"/>
                  </a:lnTo>
                  <a:lnTo>
                    <a:pt x="144741" y="1403267"/>
                  </a:lnTo>
                  <a:lnTo>
                    <a:pt x="189224" y="1417077"/>
                  </a:lnTo>
                  <a:lnTo>
                    <a:pt x="236982" y="1421891"/>
                  </a:lnTo>
                  <a:lnTo>
                    <a:pt x="4850130" y="1421891"/>
                  </a:lnTo>
                  <a:lnTo>
                    <a:pt x="4897906" y="1417077"/>
                  </a:lnTo>
                  <a:lnTo>
                    <a:pt x="4942397" y="1403267"/>
                  </a:lnTo>
                  <a:lnTo>
                    <a:pt x="4982653" y="1381417"/>
                  </a:lnTo>
                  <a:lnTo>
                    <a:pt x="5017722" y="1352478"/>
                  </a:lnTo>
                  <a:lnTo>
                    <a:pt x="5046653" y="1317405"/>
                  </a:lnTo>
                  <a:lnTo>
                    <a:pt x="5068496" y="1277150"/>
                  </a:lnTo>
                  <a:lnTo>
                    <a:pt x="5082299" y="1232667"/>
                  </a:lnTo>
                  <a:lnTo>
                    <a:pt x="5087112" y="1184909"/>
                  </a:lnTo>
                  <a:lnTo>
                    <a:pt x="5087112" y="236981"/>
                  </a:lnTo>
                  <a:lnTo>
                    <a:pt x="5082299" y="189205"/>
                  </a:lnTo>
                  <a:lnTo>
                    <a:pt x="5068496" y="144714"/>
                  </a:lnTo>
                  <a:lnTo>
                    <a:pt x="5046653" y="104458"/>
                  </a:lnTo>
                  <a:lnTo>
                    <a:pt x="5017722" y="69389"/>
                  </a:lnTo>
                  <a:lnTo>
                    <a:pt x="4982653" y="40458"/>
                  </a:lnTo>
                  <a:lnTo>
                    <a:pt x="4942397" y="18615"/>
                  </a:lnTo>
                  <a:lnTo>
                    <a:pt x="4897906" y="4812"/>
                  </a:lnTo>
                  <a:lnTo>
                    <a:pt x="4850130" y="0"/>
                  </a:lnTo>
                  <a:close/>
                </a:path>
              </a:pathLst>
            </a:custGeom>
            <a:solidFill>
              <a:srgbClr val="FF8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1886" y="5055870"/>
              <a:ext cx="5087620" cy="1422400"/>
            </a:xfrm>
            <a:custGeom>
              <a:avLst/>
              <a:gdLst/>
              <a:ahLst/>
              <a:cxnLst/>
              <a:rect l="l" t="t" r="r" b="b"/>
              <a:pathLst>
                <a:path w="5087620" h="1422400">
                  <a:moveTo>
                    <a:pt x="0" y="236981"/>
                  </a:moveTo>
                  <a:lnTo>
                    <a:pt x="4814" y="189205"/>
                  </a:lnTo>
                  <a:lnTo>
                    <a:pt x="18624" y="144714"/>
                  </a:lnTo>
                  <a:lnTo>
                    <a:pt x="40474" y="104458"/>
                  </a:lnTo>
                  <a:lnTo>
                    <a:pt x="69413" y="69389"/>
                  </a:lnTo>
                  <a:lnTo>
                    <a:pt x="104486" y="40458"/>
                  </a:lnTo>
                  <a:lnTo>
                    <a:pt x="144741" y="18615"/>
                  </a:lnTo>
                  <a:lnTo>
                    <a:pt x="189224" y="4812"/>
                  </a:lnTo>
                  <a:lnTo>
                    <a:pt x="236982" y="0"/>
                  </a:lnTo>
                  <a:lnTo>
                    <a:pt x="4850130" y="0"/>
                  </a:lnTo>
                  <a:lnTo>
                    <a:pt x="4897906" y="4812"/>
                  </a:lnTo>
                  <a:lnTo>
                    <a:pt x="4942397" y="18615"/>
                  </a:lnTo>
                  <a:lnTo>
                    <a:pt x="4982653" y="40458"/>
                  </a:lnTo>
                  <a:lnTo>
                    <a:pt x="5017722" y="69389"/>
                  </a:lnTo>
                  <a:lnTo>
                    <a:pt x="5046653" y="104458"/>
                  </a:lnTo>
                  <a:lnTo>
                    <a:pt x="5068496" y="144714"/>
                  </a:lnTo>
                  <a:lnTo>
                    <a:pt x="5082299" y="189205"/>
                  </a:lnTo>
                  <a:lnTo>
                    <a:pt x="5087112" y="236981"/>
                  </a:lnTo>
                  <a:lnTo>
                    <a:pt x="5087112" y="1184909"/>
                  </a:lnTo>
                  <a:lnTo>
                    <a:pt x="5082299" y="1232667"/>
                  </a:lnTo>
                  <a:lnTo>
                    <a:pt x="5068496" y="1277150"/>
                  </a:lnTo>
                  <a:lnTo>
                    <a:pt x="5046653" y="1317405"/>
                  </a:lnTo>
                  <a:lnTo>
                    <a:pt x="5017722" y="1352478"/>
                  </a:lnTo>
                  <a:lnTo>
                    <a:pt x="4982653" y="1381417"/>
                  </a:lnTo>
                  <a:lnTo>
                    <a:pt x="4942397" y="1403267"/>
                  </a:lnTo>
                  <a:lnTo>
                    <a:pt x="4897906" y="1417077"/>
                  </a:lnTo>
                  <a:lnTo>
                    <a:pt x="4850130" y="1421891"/>
                  </a:lnTo>
                  <a:lnTo>
                    <a:pt x="236982" y="1421891"/>
                  </a:lnTo>
                  <a:lnTo>
                    <a:pt x="189224" y="1417077"/>
                  </a:lnTo>
                  <a:lnTo>
                    <a:pt x="144741" y="1403267"/>
                  </a:lnTo>
                  <a:lnTo>
                    <a:pt x="104486" y="1381417"/>
                  </a:lnTo>
                  <a:lnTo>
                    <a:pt x="69413" y="1352478"/>
                  </a:lnTo>
                  <a:lnTo>
                    <a:pt x="40474" y="1317405"/>
                  </a:lnTo>
                  <a:lnTo>
                    <a:pt x="18624" y="1277150"/>
                  </a:lnTo>
                  <a:lnTo>
                    <a:pt x="4814" y="1232667"/>
                  </a:lnTo>
                  <a:lnTo>
                    <a:pt x="0" y="1184909"/>
                  </a:lnTo>
                  <a:lnTo>
                    <a:pt x="0" y="23698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81812" y="4241291"/>
            <a:ext cx="3863340" cy="364490"/>
            <a:chOff x="781812" y="4241291"/>
            <a:chExt cx="3863340" cy="364490"/>
          </a:xfrm>
        </p:grpSpPr>
        <p:sp>
          <p:nvSpPr>
            <p:cNvPr id="7" name="object 7"/>
            <p:cNvSpPr/>
            <p:nvPr/>
          </p:nvSpPr>
          <p:spPr>
            <a:xfrm>
              <a:off x="794766" y="4254245"/>
              <a:ext cx="3837940" cy="338455"/>
            </a:xfrm>
            <a:custGeom>
              <a:avLst/>
              <a:gdLst/>
              <a:ahLst/>
              <a:cxnLst/>
              <a:rect l="l" t="t" r="r" b="b"/>
              <a:pathLst>
                <a:path w="3837940" h="338454">
                  <a:moveTo>
                    <a:pt x="3837432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837432" y="338327"/>
                  </a:lnTo>
                  <a:lnTo>
                    <a:pt x="383743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4766" y="4254245"/>
              <a:ext cx="3837940" cy="338455"/>
            </a:xfrm>
            <a:custGeom>
              <a:avLst/>
              <a:gdLst/>
              <a:ahLst/>
              <a:cxnLst/>
              <a:rect l="l" t="t" r="r" b="b"/>
              <a:pathLst>
                <a:path w="3837940" h="338454">
                  <a:moveTo>
                    <a:pt x="0" y="338327"/>
                  </a:moveTo>
                  <a:lnTo>
                    <a:pt x="3837432" y="338327"/>
                  </a:lnTo>
                  <a:lnTo>
                    <a:pt x="3837432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38131" y="3026664"/>
            <a:ext cx="1320165" cy="3801110"/>
            <a:chOff x="9438131" y="3026664"/>
            <a:chExt cx="1320165" cy="38011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1501" y="3036182"/>
              <a:ext cx="937797" cy="5140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139" y="3057144"/>
              <a:ext cx="780288" cy="316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3075" y="3224784"/>
              <a:ext cx="280416" cy="316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2555" y="3485388"/>
              <a:ext cx="966216" cy="580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3139" y="3514344"/>
              <a:ext cx="780288" cy="3185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9171" y="3681984"/>
              <a:ext cx="268224" cy="3185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2555" y="3945636"/>
              <a:ext cx="966216" cy="5806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3139" y="3976116"/>
              <a:ext cx="780288" cy="318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3075" y="4143756"/>
              <a:ext cx="278892" cy="3185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82555" y="4407408"/>
              <a:ext cx="966216" cy="5806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3139" y="4437888"/>
              <a:ext cx="780288" cy="3169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0027" y="4605528"/>
              <a:ext cx="286511" cy="316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3223" y="4867656"/>
              <a:ext cx="964692" cy="5791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2283" y="4896612"/>
              <a:ext cx="780287" cy="3185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51363" y="5064252"/>
              <a:ext cx="262127" cy="3185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93223" y="5324856"/>
              <a:ext cx="964692" cy="5806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2283" y="5355336"/>
              <a:ext cx="780287" cy="3169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52887" y="5522976"/>
              <a:ext cx="257555" cy="3169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3223" y="5786628"/>
              <a:ext cx="964692" cy="5806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2283" y="5817108"/>
              <a:ext cx="780287" cy="3169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39171" y="5984748"/>
              <a:ext cx="284988" cy="3169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93223" y="6248398"/>
              <a:ext cx="964692" cy="5791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92283" y="6277356"/>
              <a:ext cx="780287" cy="3185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39171" y="6444994"/>
              <a:ext cx="286511" cy="3185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0259" y="3026664"/>
              <a:ext cx="966216" cy="5806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00843" y="3057144"/>
              <a:ext cx="780288" cy="3169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50779" y="3224784"/>
              <a:ext cx="280416" cy="316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00259" y="3485388"/>
              <a:ext cx="966216" cy="5806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00843" y="3514344"/>
              <a:ext cx="780288" cy="3185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56875" y="3681984"/>
              <a:ext cx="268224" cy="3185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00259" y="3945636"/>
              <a:ext cx="966216" cy="5806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00843" y="3976116"/>
              <a:ext cx="780288" cy="3185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50779" y="4143756"/>
              <a:ext cx="278892" cy="3185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00259" y="4407408"/>
              <a:ext cx="966216" cy="5806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00843" y="4437888"/>
              <a:ext cx="780288" cy="3169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47731" y="4605528"/>
              <a:ext cx="286511" cy="3169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10927" y="4867656"/>
              <a:ext cx="964692" cy="5791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09987" y="4896612"/>
              <a:ext cx="780288" cy="3185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69067" y="5064252"/>
              <a:ext cx="262127" cy="3185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10927" y="5324856"/>
              <a:ext cx="964692" cy="5806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09987" y="5355336"/>
              <a:ext cx="780288" cy="3169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70591" y="5522976"/>
              <a:ext cx="257555" cy="3169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10927" y="5786628"/>
              <a:ext cx="964692" cy="5806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09987" y="5817108"/>
              <a:ext cx="780288" cy="3169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56875" y="5984748"/>
              <a:ext cx="284988" cy="31699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710927" y="6248398"/>
              <a:ext cx="964692" cy="5791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809987" y="6277356"/>
              <a:ext cx="780288" cy="3185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6875" y="6444994"/>
              <a:ext cx="286511" cy="3185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05771" y="3026664"/>
              <a:ext cx="964692" cy="5806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04831" y="3057144"/>
              <a:ext cx="780287" cy="3169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54767" y="3224784"/>
              <a:ext cx="280416" cy="3169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605771" y="3485388"/>
              <a:ext cx="964692" cy="5806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704831" y="3514344"/>
              <a:ext cx="780287" cy="3185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960863" y="3681984"/>
              <a:ext cx="268224" cy="3185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605771" y="3945636"/>
              <a:ext cx="964692" cy="58064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704831" y="3976116"/>
              <a:ext cx="780287" cy="3185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954767" y="4143756"/>
              <a:ext cx="278892" cy="31851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05771" y="4407408"/>
              <a:ext cx="964692" cy="5806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04831" y="4437888"/>
              <a:ext cx="780287" cy="31699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951719" y="4605528"/>
              <a:ext cx="286511" cy="3169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14915" y="4867656"/>
              <a:ext cx="966216" cy="5791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715499" y="4896612"/>
              <a:ext cx="780288" cy="31851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74579" y="5064252"/>
              <a:ext cx="262127" cy="3185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614915" y="5324856"/>
              <a:ext cx="966216" cy="5806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715499" y="5355336"/>
              <a:ext cx="780288" cy="31699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976103" y="5522976"/>
              <a:ext cx="257555" cy="31699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14915" y="5786628"/>
              <a:ext cx="966216" cy="58064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715499" y="5817108"/>
              <a:ext cx="780288" cy="3169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962387" y="5984748"/>
              <a:ext cx="284988" cy="3169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614915" y="6248398"/>
              <a:ext cx="966216" cy="5791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715499" y="6277356"/>
              <a:ext cx="780288" cy="3185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962387" y="6444994"/>
              <a:ext cx="286511" cy="3185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614915" y="3026664"/>
              <a:ext cx="966216" cy="5806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715499" y="3057144"/>
              <a:ext cx="780288" cy="31699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65435" y="3224784"/>
              <a:ext cx="280416" cy="31699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614915" y="3485388"/>
              <a:ext cx="966216" cy="58064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715499" y="3514344"/>
              <a:ext cx="780288" cy="31851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971531" y="3681984"/>
              <a:ext cx="268224" cy="3185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614915" y="3945636"/>
              <a:ext cx="966216" cy="5806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715499" y="3976116"/>
              <a:ext cx="780288" cy="3185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965435" y="4143756"/>
              <a:ext cx="278892" cy="31851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614915" y="4407408"/>
              <a:ext cx="966216" cy="5806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715499" y="4437888"/>
              <a:ext cx="780288" cy="31699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962387" y="4605528"/>
              <a:ext cx="286511" cy="3169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625583" y="4867656"/>
              <a:ext cx="964692" cy="57911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724643" y="4896612"/>
              <a:ext cx="780288" cy="31851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3723" y="5064252"/>
              <a:ext cx="262127" cy="3185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625583" y="5324856"/>
              <a:ext cx="964692" cy="5806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724643" y="5355336"/>
              <a:ext cx="780288" cy="31699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985247" y="5522976"/>
              <a:ext cx="257555" cy="31699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625583" y="5786628"/>
              <a:ext cx="964692" cy="58064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724643" y="5817108"/>
              <a:ext cx="780288" cy="31699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971531" y="5984748"/>
              <a:ext cx="284988" cy="31699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625583" y="6248398"/>
              <a:ext cx="964692" cy="57912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724643" y="6277356"/>
              <a:ext cx="780288" cy="3185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1531" y="6444994"/>
              <a:ext cx="286511" cy="3185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532619" y="3026664"/>
              <a:ext cx="966216" cy="58064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633203" y="3057144"/>
              <a:ext cx="780288" cy="31699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883139" y="3224784"/>
              <a:ext cx="280416" cy="31699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9532619" y="3485388"/>
              <a:ext cx="966216" cy="580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633203" y="3514344"/>
              <a:ext cx="780288" cy="31851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889235" y="3681984"/>
              <a:ext cx="268224" cy="31851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532619" y="3945636"/>
              <a:ext cx="966216" cy="58064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33203" y="3976116"/>
              <a:ext cx="780288" cy="3185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883139" y="4143756"/>
              <a:ext cx="278892" cy="31851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532619" y="4407408"/>
              <a:ext cx="966216" cy="5806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633203" y="4437888"/>
              <a:ext cx="780288" cy="31699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880091" y="4605528"/>
              <a:ext cx="286511" cy="31699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543287" y="4867656"/>
              <a:ext cx="966216" cy="57911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643871" y="4896612"/>
              <a:ext cx="780287" cy="31851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02951" y="5064252"/>
              <a:ext cx="262127" cy="3185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543287" y="5324856"/>
              <a:ext cx="966216" cy="5806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43871" y="5355336"/>
              <a:ext cx="780287" cy="31699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904475" y="5522976"/>
              <a:ext cx="257555" cy="31699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543287" y="5786628"/>
              <a:ext cx="966216" cy="5806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643871" y="5817108"/>
              <a:ext cx="780287" cy="31699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890759" y="5984748"/>
              <a:ext cx="284988" cy="3169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543287" y="6248398"/>
              <a:ext cx="966216" cy="57912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643871" y="6277356"/>
              <a:ext cx="780287" cy="3185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890759" y="6444994"/>
              <a:ext cx="286511" cy="3185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438131" y="3026664"/>
              <a:ext cx="964692" cy="58064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537191" y="3057144"/>
              <a:ext cx="780288" cy="31699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787127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9864597" y="3254501"/>
            <a:ext cx="459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9438131" y="3485388"/>
            <a:ext cx="965200" cy="581025"/>
            <a:chOff x="9438131" y="3485388"/>
            <a:chExt cx="965200" cy="581025"/>
          </a:xfrm>
        </p:grpSpPr>
        <p:pic>
          <p:nvPicPr>
            <p:cNvPr id="135" name="object 13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438131" y="3485388"/>
              <a:ext cx="964692" cy="58064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537191" y="3514344"/>
              <a:ext cx="780288" cy="31851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793223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138" name="object 138"/>
          <p:cNvSpPr txBox="1"/>
          <p:nvPr/>
        </p:nvSpPr>
        <p:spPr>
          <a:xfrm>
            <a:off x="9870693" y="3712845"/>
            <a:ext cx="447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9438131" y="3945635"/>
            <a:ext cx="965200" cy="581025"/>
            <a:chOff x="9438131" y="3945635"/>
            <a:chExt cx="965200" cy="581025"/>
          </a:xfrm>
        </p:grpSpPr>
        <p:pic>
          <p:nvPicPr>
            <p:cNvPr id="140" name="object 14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438131" y="3945635"/>
              <a:ext cx="964692" cy="58064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537191" y="3976115"/>
              <a:ext cx="780288" cy="31851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787127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143" name="object 143"/>
          <p:cNvSpPr txBox="1"/>
          <p:nvPr/>
        </p:nvSpPr>
        <p:spPr>
          <a:xfrm>
            <a:off x="9864597" y="4173982"/>
            <a:ext cx="4584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9438131" y="4407408"/>
            <a:ext cx="965200" cy="581025"/>
            <a:chOff x="9438131" y="4407408"/>
            <a:chExt cx="965200" cy="581025"/>
          </a:xfrm>
        </p:grpSpPr>
        <p:pic>
          <p:nvPicPr>
            <p:cNvPr id="145" name="object 14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438131" y="4407408"/>
              <a:ext cx="964692" cy="5806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537191" y="4437888"/>
              <a:ext cx="780288" cy="31699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9784079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148" name="object 148"/>
          <p:cNvSpPr txBox="1"/>
          <p:nvPr/>
        </p:nvSpPr>
        <p:spPr>
          <a:xfrm>
            <a:off x="9861550" y="4635500"/>
            <a:ext cx="4660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Segoe UI Light"/>
                <a:cs typeface="Segoe UI Light"/>
              </a:rPr>
              <a:t>DDDDD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9447276" y="4867655"/>
            <a:ext cx="966469" cy="579120"/>
            <a:chOff x="9447276" y="4867655"/>
            <a:chExt cx="966469" cy="579120"/>
          </a:xfrm>
        </p:grpSpPr>
        <p:pic>
          <p:nvPicPr>
            <p:cNvPr id="150" name="object 15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447276" y="4867655"/>
              <a:ext cx="966216" cy="57911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9547860" y="4896611"/>
              <a:ext cx="780288" cy="31851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806940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153" name="object 153"/>
          <p:cNvSpPr txBox="1"/>
          <p:nvPr/>
        </p:nvSpPr>
        <p:spPr>
          <a:xfrm>
            <a:off x="9883902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9447276" y="5324855"/>
            <a:ext cx="966469" cy="581025"/>
            <a:chOff x="9447276" y="5324855"/>
            <a:chExt cx="966469" cy="581025"/>
          </a:xfrm>
        </p:grpSpPr>
        <p:pic>
          <p:nvPicPr>
            <p:cNvPr id="155" name="object 15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9447276" y="5324855"/>
              <a:ext cx="966216" cy="58064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9547860" y="5355335"/>
              <a:ext cx="780288" cy="31699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808464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9885426" y="5553252"/>
            <a:ext cx="4362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9447276" y="5786628"/>
            <a:ext cx="966469" cy="581025"/>
            <a:chOff x="9447276" y="5786628"/>
            <a:chExt cx="966469" cy="581025"/>
          </a:xfrm>
        </p:grpSpPr>
        <p:pic>
          <p:nvPicPr>
            <p:cNvPr id="160" name="object 16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9447276" y="5786628"/>
              <a:ext cx="966216" cy="58064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547860" y="5817108"/>
              <a:ext cx="780288" cy="31699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9794748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9871709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9447276" y="6248398"/>
            <a:ext cx="966469" cy="579120"/>
            <a:chOff x="9447276" y="6248398"/>
            <a:chExt cx="966469" cy="579120"/>
          </a:xfrm>
        </p:grpSpPr>
        <p:pic>
          <p:nvPicPr>
            <p:cNvPr id="165" name="object 16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9447276" y="6248398"/>
              <a:ext cx="966216" cy="57912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9547860" y="6277356"/>
              <a:ext cx="780288" cy="318516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9794748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9871709" y="6475577"/>
            <a:ext cx="4660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7744968" y="3026664"/>
            <a:ext cx="1320165" cy="3801110"/>
            <a:chOff x="7744968" y="3026664"/>
            <a:chExt cx="1320165" cy="3801110"/>
          </a:xfrm>
        </p:grpSpPr>
        <p:pic>
          <p:nvPicPr>
            <p:cNvPr id="170" name="object 17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108337" y="3036182"/>
              <a:ext cx="937797" cy="51401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189976" y="3057144"/>
              <a:ext cx="780287" cy="31699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439912" y="3224784"/>
              <a:ext cx="280416" cy="31699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089392" y="3485388"/>
              <a:ext cx="966216" cy="58064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189976" y="3514344"/>
              <a:ext cx="780287" cy="31851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446008" y="3681984"/>
              <a:ext cx="268224" cy="31851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089392" y="3945636"/>
              <a:ext cx="966216" cy="58064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189976" y="3976116"/>
              <a:ext cx="780287" cy="31851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9912" y="4143756"/>
              <a:ext cx="278892" cy="318515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089392" y="4407408"/>
              <a:ext cx="966216" cy="58064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189976" y="4437888"/>
              <a:ext cx="780287" cy="316992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436864" y="4605528"/>
              <a:ext cx="286511" cy="31699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100060" y="4867656"/>
              <a:ext cx="964692" cy="57911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199120" y="4896612"/>
              <a:ext cx="780287" cy="31851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458200" y="5064252"/>
              <a:ext cx="262127" cy="31851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8100060" y="5324856"/>
              <a:ext cx="964692" cy="58064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199120" y="5355336"/>
              <a:ext cx="780287" cy="31699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9724" y="5522976"/>
              <a:ext cx="257555" cy="31699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100060" y="5786628"/>
              <a:ext cx="964692" cy="58064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199120" y="5817108"/>
              <a:ext cx="780287" cy="31699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446008" y="5984748"/>
              <a:ext cx="284988" cy="31699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8100060" y="6248398"/>
              <a:ext cx="964692" cy="57912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8199120" y="6277356"/>
              <a:ext cx="780287" cy="31851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6008" y="6444994"/>
              <a:ext cx="286511" cy="31851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007096" y="3026664"/>
              <a:ext cx="966216" cy="58064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107680" y="3057144"/>
              <a:ext cx="780287" cy="31699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7616" y="3224784"/>
              <a:ext cx="280416" cy="31699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007096" y="3485388"/>
              <a:ext cx="966216" cy="580644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107680" y="3514344"/>
              <a:ext cx="780287" cy="318515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363712" y="3681984"/>
              <a:ext cx="268224" cy="31851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007096" y="3945636"/>
              <a:ext cx="966216" cy="580644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107680" y="3976116"/>
              <a:ext cx="780287" cy="31851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357616" y="4143756"/>
              <a:ext cx="278892" cy="318515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8007096" y="4407408"/>
              <a:ext cx="966216" cy="580644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8107680" y="4437888"/>
              <a:ext cx="780287" cy="31699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4568" y="4605528"/>
              <a:ext cx="286511" cy="31699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017764" y="4867656"/>
              <a:ext cx="964692" cy="57911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116824" y="4896612"/>
              <a:ext cx="780287" cy="31851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5904" y="5064252"/>
              <a:ext cx="262127" cy="318516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017764" y="5324856"/>
              <a:ext cx="964692" cy="58064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116824" y="5355336"/>
              <a:ext cx="780287" cy="31699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7428" y="5522976"/>
              <a:ext cx="257555" cy="31699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017764" y="5786628"/>
              <a:ext cx="964692" cy="580644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116824" y="5817108"/>
              <a:ext cx="780287" cy="316992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363712" y="5984748"/>
              <a:ext cx="284988" cy="31699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017764" y="6248398"/>
              <a:ext cx="964692" cy="57912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116824" y="6277356"/>
              <a:ext cx="780287" cy="31851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63712" y="6444994"/>
              <a:ext cx="286511" cy="31851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911084" y="3026664"/>
              <a:ext cx="966216" cy="58064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8011668" y="3057144"/>
              <a:ext cx="780287" cy="316991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261604" y="3224784"/>
              <a:ext cx="280416" cy="316991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911084" y="3485388"/>
              <a:ext cx="966216" cy="58064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8011668" y="3514344"/>
              <a:ext cx="780287" cy="31851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267700" y="3681984"/>
              <a:ext cx="268224" cy="318515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7911084" y="3945636"/>
              <a:ext cx="966216" cy="5806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011668" y="3976116"/>
              <a:ext cx="780287" cy="31851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261604" y="4143756"/>
              <a:ext cx="278892" cy="31851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911084" y="4407408"/>
              <a:ext cx="966216" cy="58064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011668" y="4437888"/>
              <a:ext cx="780287" cy="31699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258556" y="4605528"/>
              <a:ext cx="286511" cy="31699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7921752" y="4867656"/>
              <a:ext cx="966216" cy="579119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8022336" y="4896612"/>
              <a:ext cx="780287" cy="318515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281416" y="5064252"/>
              <a:ext cx="262127" cy="31851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921752" y="5324856"/>
              <a:ext cx="966216" cy="58064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8022336" y="5355336"/>
              <a:ext cx="780287" cy="31699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82940" y="5522976"/>
              <a:ext cx="257555" cy="31699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921752" y="5786628"/>
              <a:ext cx="966216" cy="580644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8022336" y="5817108"/>
              <a:ext cx="780287" cy="31699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269224" y="5984748"/>
              <a:ext cx="284988" cy="316991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7921752" y="6248398"/>
              <a:ext cx="966216" cy="57912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8022336" y="6277356"/>
              <a:ext cx="780287" cy="31851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269224" y="6444994"/>
              <a:ext cx="286511" cy="31851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7921752" y="3026664"/>
              <a:ext cx="966216" cy="580644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022336" y="3057144"/>
              <a:ext cx="780287" cy="316991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2272" y="3224784"/>
              <a:ext cx="280416" cy="3169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7921752" y="3485388"/>
              <a:ext cx="966216" cy="580644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8022336" y="3514344"/>
              <a:ext cx="780287" cy="31851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8278368" y="3681984"/>
              <a:ext cx="268224" cy="318515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921752" y="3945636"/>
              <a:ext cx="966216" cy="580644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8022336" y="3976116"/>
              <a:ext cx="780287" cy="31851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72272" y="4143756"/>
              <a:ext cx="278892" cy="318515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7921752" y="4407408"/>
              <a:ext cx="966216" cy="58064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022336" y="4437888"/>
              <a:ext cx="780287" cy="31699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269224" y="4605528"/>
              <a:ext cx="286511" cy="31699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7932420" y="4867656"/>
              <a:ext cx="964692" cy="579119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031480" y="4896612"/>
              <a:ext cx="780287" cy="31851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90560" y="5064252"/>
              <a:ext cx="262127" cy="31851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932420" y="5324856"/>
              <a:ext cx="964692" cy="58064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031480" y="5355336"/>
              <a:ext cx="780287" cy="31699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92084" y="5522976"/>
              <a:ext cx="257555" cy="31699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932420" y="5786628"/>
              <a:ext cx="964692" cy="580644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031480" y="5817108"/>
              <a:ext cx="780287" cy="31699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78368" y="5984748"/>
              <a:ext cx="284988" cy="316991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7932420" y="6248398"/>
              <a:ext cx="964692" cy="579120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031480" y="6277356"/>
              <a:ext cx="780287" cy="31851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78368" y="6444994"/>
              <a:ext cx="286511" cy="318516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7839456" y="3026664"/>
              <a:ext cx="966216" cy="58064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7940040" y="3057144"/>
              <a:ext cx="780288" cy="316991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189976" y="3224784"/>
              <a:ext cx="280416" cy="316991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839456" y="3485388"/>
              <a:ext cx="966216" cy="580644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940040" y="3514344"/>
              <a:ext cx="780288" cy="31851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96072" y="3681984"/>
              <a:ext cx="268224" cy="31851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7839456" y="3945636"/>
              <a:ext cx="966216" cy="58064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7940040" y="3976116"/>
              <a:ext cx="780288" cy="318516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189976" y="4143756"/>
              <a:ext cx="278892" cy="31851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7839456" y="4407408"/>
              <a:ext cx="966216" cy="580644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940040" y="4437888"/>
              <a:ext cx="780288" cy="31699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186928" y="4605528"/>
              <a:ext cx="286511" cy="31699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850124" y="4867656"/>
              <a:ext cx="964692" cy="57911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7950708" y="4896612"/>
              <a:ext cx="780288" cy="31851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8209788" y="5064252"/>
              <a:ext cx="262127" cy="31851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7850124" y="5324856"/>
              <a:ext cx="964692" cy="58064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7950708" y="5355336"/>
              <a:ext cx="780288" cy="31699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11312" y="5522976"/>
              <a:ext cx="257555" cy="31699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7850124" y="5786628"/>
              <a:ext cx="964692" cy="58064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950708" y="5817108"/>
              <a:ext cx="780288" cy="31699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197596" y="5984748"/>
              <a:ext cx="284988" cy="316991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7850124" y="6248398"/>
              <a:ext cx="964692" cy="579120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7950708" y="6277356"/>
              <a:ext cx="780288" cy="318516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97596" y="6444994"/>
              <a:ext cx="286511" cy="318516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7744968" y="3026664"/>
              <a:ext cx="964692" cy="580644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7844028" y="3057144"/>
              <a:ext cx="780287" cy="316991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093964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293" name="object 293"/>
          <p:cNvSpPr txBox="1"/>
          <p:nvPr/>
        </p:nvSpPr>
        <p:spPr>
          <a:xfrm>
            <a:off x="8171180" y="3254501"/>
            <a:ext cx="459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294" name="object 294"/>
          <p:cNvGrpSpPr/>
          <p:nvPr/>
        </p:nvGrpSpPr>
        <p:grpSpPr>
          <a:xfrm>
            <a:off x="7744968" y="3485388"/>
            <a:ext cx="965200" cy="581025"/>
            <a:chOff x="7744968" y="3485388"/>
            <a:chExt cx="965200" cy="581025"/>
          </a:xfrm>
        </p:grpSpPr>
        <p:pic>
          <p:nvPicPr>
            <p:cNvPr id="295" name="object 295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744968" y="3485388"/>
              <a:ext cx="964692" cy="580644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844028" y="3514344"/>
              <a:ext cx="780287" cy="31851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100060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298" name="object 298"/>
          <p:cNvSpPr txBox="1"/>
          <p:nvPr/>
        </p:nvSpPr>
        <p:spPr>
          <a:xfrm>
            <a:off x="8177276" y="3712845"/>
            <a:ext cx="4476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299" name="object 299"/>
          <p:cNvGrpSpPr/>
          <p:nvPr/>
        </p:nvGrpSpPr>
        <p:grpSpPr>
          <a:xfrm>
            <a:off x="7744968" y="3945635"/>
            <a:ext cx="965200" cy="581025"/>
            <a:chOff x="7744968" y="3945635"/>
            <a:chExt cx="965200" cy="581025"/>
          </a:xfrm>
        </p:grpSpPr>
        <p:pic>
          <p:nvPicPr>
            <p:cNvPr id="300" name="object 300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7744968" y="3945635"/>
              <a:ext cx="964692" cy="58064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7844028" y="3976115"/>
              <a:ext cx="780287" cy="318516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93964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303" name="object 303"/>
          <p:cNvSpPr txBox="1"/>
          <p:nvPr/>
        </p:nvSpPr>
        <p:spPr>
          <a:xfrm>
            <a:off x="8171180" y="4173982"/>
            <a:ext cx="4584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04" name="object 304"/>
          <p:cNvGrpSpPr/>
          <p:nvPr/>
        </p:nvGrpSpPr>
        <p:grpSpPr>
          <a:xfrm>
            <a:off x="7744968" y="4407408"/>
            <a:ext cx="965200" cy="581025"/>
            <a:chOff x="7744968" y="4407408"/>
            <a:chExt cx="965200" cy="581025"/>
          </a:xfrm>
        </p:grpSpPr>
        <p:pic>
          <p:nvPicPr>
            <p:cNvPr id="305" name="object 305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7744968" y="4407408"/>
              <a:ext cx="964692" cy="580644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7844028" y="4437888"/>
              <a:ext cx="780287" cy="316992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090916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308" name="object 308"/>
          <p:cNvSpPr txBox="1"/>
          <p:nvPr/>
        </p:nvSpPr>
        <p:spPr>
          <a:xfrm>
            <a:off x="8168131" y="4635500"/>
            <a:ext cx="4660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solidFill>
                  <a:srgbClr val="FFFFFF"/>
                </a:solidFill>
                <a:latin typeface="Segoe UI Light"/>
                <a:cs typeface="Segoe UI Light"/>
              </a:rPr>
              <a:t>DDDDD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7754111" y="4867655"/>
            <a:ext cx="966469" cy="579120"/>
            <a:chOff x="7754111" y="4867655"/>
            <a:chExt cx="966469" cy="579120"/>
          </a:xfrm>
        </p:grpSpPr>
        <p:pic>
          <p:nvPicPr>
            <p:cNvPr id="310" name="object 310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7754111" y="4867655"/>
              <a:ext cx="966216" cy="579119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7854695" y="4896611"/>
              <a:ext cx="780288" cy="318515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13775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313" name="object 313"/>
          <p:cNvSpPr txBox="1"/>
          <p:nvPr/>
        </p:nvSpPr>
        <p:spPr>
          <a:xfrm>
            <a:off x="8190356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14" name="object 314"/>
          <p:cNvGrpSpPr/>
          <p:nvPr/>
        </p:nvGrpSpPr>
        <p:grpSpPr>
          <a:xfrm>
            <a:off x="7754111" y="5324855"/>
            <a:ext cx="966469" cy="581025"/>
            <a:chOff x="7754111" y="5324855"/>
            <a:chExt cx="966469" cy="581025"/>
          </a:xfrm>
        </p:grpSpPr>
        <p:pic>
          <p:nvPicPr>
            <p:cNvPr id="315" name="object 315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7754111" y="5324855"/>
              <a:ext cx="966216" cy="580644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7854695" y="5355335"/>
              <a:ext cx="780288" cy="316991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115299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318" name="object 318"/>
          <p:cNvSpPr txBox="1"/>
          <p:nvPr/>
        </p:nvSpPr>
        <p:spPr>
          <a:xfrm>
            <a:off x="8191881" y="5553252"/>
            <a:ext cx="4362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19" name="object 319"/>
          <p:cNvGrpSpPr/>
          <p:nvPr/>
        </p:nvGrpSpPr>
        <p:grpSpPr>
          <a:xfrm>
            <a:off x="7754111" y="5786628"/>
            <a:ext cx="966469" cy="581025"/>
            <a:chOff x="7754111" y="5786628"/>
            <a:chExt cx="966469" cy="581025"/>
          </a:xfrm>
        </p:grpSpPr>
        <p:pic>
          <p:nvPicPr>
            <p:cNvPr id="320" name="object 320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7754111" y="5786628"/>
              <a:ext cx="966216" cy="580644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7854695" y="5817108"/>
              <a:ext cx="780288" cy="316992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8101583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323" name="object 323"/>
          <p:cNvSpPr txBox="1"/>
          <p:nvPr/>
        </p:nvSpPr>
        <p:spPr>
          <a:xfrm>
            <a:off x="8178165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7754111" y="6248398"/>
            <a:ext cx="966469" cy="579120"/>
            <a:chOff x="7754111" y="6248398"/>
            <a:chExt cx="966469" cy="579120"/>
          </a:xfrm>
        </p:grpSpPr>
        <p:pic>
          <p:nvPicPr>
            <p:cNvPr id="325" name="object 325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7754111" y="6248398"/>
              <a:ext cx="966216" cy="579120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7854695" y="6277356"/>
              <a:ext cx="780288" cy="318516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01583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328" name="object 328"/>
          <p:cNvSpPr txBox="1"/>
          <p:nvPr/>
        </p:nvSpPr>
        <p:spPr>
          <a:xfrm>
            <a:off x="8178165" y="6475577"/>
            <a:ext cx="4660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6295644" y="3026664"/>
            <a:ext cx="1321435" cy="3801110"/>
            <a:chOff x="6295644" y="3026664"/>
            <a:chExt cx="1321435" cy="3801110"/>
          </a:xfrm>
        </p:grpSpPr>
        <p:pic>
          <p:nvPicPr>
            <p:cNvPr id="330" name="object 330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6660507" y="3036182"/>
              <a:ext cx="936318" cy="51401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6740652" y="3057144"/>
              <a:ext cx="780288" cy="316991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6990588" y="3224784"/>
              <a:ext cx="280416" cy="316991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6641592" y="3485388"/>
              <a:ext cx="964692" cy="580644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6740652" y="3514344"/>
              <a:ext cx="780288" cy="31851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6996684" y="3681984"/>
              <a:ext cx="268224" cy="318515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641592" y="3945636"/>
              <a:ext cx="964692" cy="580644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740652" y="3976116"/>
              <a:ext cx="780288" cy="318516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90588" y="4143756"/>
              <a:ext cx="278892" cy="318515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6641592" y="4407408"/>
              <a:ext cx="964692" cy="580644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6740652" y="4437888"/>
              <a:ext cx="780288" cy="316992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6987540" y="4605528"/>
              <a:ext cx="286511" cy="31699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6650736" y="4867656"/>
              <a:ext cx="966216" cy="57911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6751320" y="4896612"/>
              <a:ext cx="780287" cy="318515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10400" y="5064252"/>
              <a:ext cx="262127" cy="318516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6650736" y="5324856"/>
              <a:ext cx="966216" cy="580644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6751320" y="5355336"/>
              <a:ext cx="780287" cy="316991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7011924" y="5522976"/>
              <a:ext cx="257555" cy="316992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6650736" y="5786628"/>
              <a:ext cx="966216" cy="580644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6751320" y="5817108"/>
              <a:ext cx="780287" cy="316992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6998208" y="5984748"/>
              <a:ext cx="284988" cy="316991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6650736" y="6248398"/>
              <a:ext cx="966216" cy="579120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6751320" y="6277356"/>
              <a:ext cx="780287" cy="318516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998208" y="6444994"/>
              <a:ext cx="286511" cy="31851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6559296" y="3026664"/>
              <a:ext cx="966216" cy="580644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6659880" y="3057144"/>
              <a:ext cx="780287" cy="316991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909816" y="3224784"/>
              <a:ext cx="280416" cy="316991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6559296" y="3485388"/>
              <a:ext cx="966216" cy="580644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6659880" y="3514344"/>
              <a:ext cx="780287" cy="31851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915912" y="3681984"/>
              <a:ext cx="268224" cy="31851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6559296" y="3945636"/>
              <a:ext cx="966216" cy="580644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6659880" y="3976116"/>
              <a:ext cx="780287" cy="318516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6909816" y="4143756"/>
              <a:ext cx="278892" cy="318515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6559296" y="4407408"/>
              <a:ext cx="966216" cy="580644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6659880" y="4437888"/>
              <a:ext cx="780287" cy="316992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906768" y="4605528"/>
              <a:ext cx="286511" cy="316992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6568440" y="4867656"/>
              <a:ext cx="966216" cy="579119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6669024" y="4896612"/>
              <a:ext cx="780287" cy="318515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6928104" y="5064252"/>
              <a:ext cx="262127" cy="318516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6568440" y="5324856"/>
              <a:ext cx="966216" cy="580644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6669024" y="5355336"/>
              <a:ext cx="780287" cy="316991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929627" y="5522976"/>
              <a:ext cx="257555" cy="316992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6568440" y="5786628"/>
              <a:ext cx="966216" cy="580644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6669024" y="5817108"/>
              <a:ext cx="780287" cy="316992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6915912" y="5984748"/>
              <a:ext cx="284988" cy="316991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6568440" y="6248398"/>
              <a:ext cx="966216" cy="579120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6669024" y="6277356"/>
              <a:ext cx="780287" cy="318516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915912" y="6444994"/>
              <a:ext cx="286511" cy="318516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6463284" y="3026664"/>
              <a:ext cx="966215" cy="580644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6563868" y="3057144"/>
              <a:ext cx="780287" cy="316991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6813804" y="3224784"/>
              <a:ext cx="280416" cy="316991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6463284" y="3485388"/>
              <a:ext cx="966215" cy="580644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6563868" y="3514344"/>
              <a:ext cx="780287" cy="318515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6819900" y="3681984"/>
              <a:ext cx="268224" cy="318515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6463284" y="3945636"/>
              <a:ext cx="966215" cy="580644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6563868" y="3976116"/>
              <a:ext cx="780287" cy="318516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6813804" y="4143756"/>
              <a:ext cx="278892" cy="318515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6463284" y="4407408"/>
              <a:ext cx="966215" cy="580644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6563868" y="4437888"/>
              <a:ext cx="780287" cy="316992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6810756" y="4605528"/>
              <a:ext cx="286511" cy="316992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6473952" y="4867656"/>
              <a:ext cx="964692" cy="579119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6573012" y="4896612"/>
              <a:ext cx="780288" cy="318515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832092" y="5064252"/>
              <a:ext cx="262127" cy="318516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6473952" y="5324856"/>
              <a:ext cx="964692" cy="580644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6573012" y="5355336"/>
              <a:ext cx="780288" cy="316991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33616" y="5522976"/>
              <a:ext cx="257555" cy="316992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6473952" y="5786628"/>
              <a:ext cx="964692" cy="580644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6573012" y="5817108"/>
              <a:ext cx="780288" cy="316992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6819900" y="5984748"/>
              <a:ext cx="284988" cy="316991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6473952" y="6248398"/>
              <a:ext cx="964692" cy="579120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6573012" y="6277356"/>
              <a:ext cx="780288" cy="318516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6819900" y="6444994"/>
              <a:ext cx="286511" cy="318516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6473952" y="3026664"/>
              <a:ext cx="966216" cy="580644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6574536" y="3057144"/>
              <a:ext cx="780287" cy="316991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6824472" y="3224784"/>
              <a:ext cx="280416" cy="316991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6473952" y="3485388"/>
              <a:ext cx="966216" cy="580644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6574536" y="3514344"/>
              <a:ext cx="780287" cy="318515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6830568" y="3681984"/>
              <a:ext cx="268224" cy="318515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6473952" y="3945636"/>
              <a:ext cx="966216" cy="580644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6574536" y="3976116"/>
              <a:ext cx="780287" cy="318516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6824472" y="4143756"/>
              <a:ext cx="278892" cy="318515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6473952" y="4407408"/>
              <a:ext cx="966216" cy="580644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6574536" y="4437888"/>
              <a:ext cx="780287" cy="316992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6821424" y="4605528"/>
              <a:ext cx="286511" cy="316992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6483096" y="4867656"/>
              <a:ext cx="966216" cy="579119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6583680" y="4896612"/>
              <a:ext cx="780287" cy="318515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6842760" y="5064252"/>
              <a:ext cx="262127" cy="318516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6483096" y="5324856"/>
              <a:ext cx="966216" cy="580644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6583680" y="5355336"/>
              <a:ext cx="780287" cy="316991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844284" y="5522976"/>
              <a:ext cx="257555" cy="316992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6483096" y="5786628"/>
              <a:ext cx="966216" cy="580644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6583680" y="5817108"/>
              <a:ext cx="780287" cy="316992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6830568" y="5984748"/>
              <a:ext cx="284988" cy="316991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6483096" y="6248398"/>
              <a:ext cx="966216" cy="579120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6583680" y="6277356"/>
              <a:ext cx="780287" cy="318516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830568" y="6444994"/>
              <a:ext cx="286511" cy="318516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6391656" y="3026664"/>
              <a:ext cx="966216" cy="580644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6492240" y="3057144"/>
              <a:ext cx="780288" cy="316991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6742176" y="3224784"/>
              <a:ext cx="280416" cy="316991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6391656" y="3485388"/>
              <a:ext cx="966216" cy="580644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6492240" y="3514344"/>
              <a:ext cx="780288" cy="318515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6748272" y="3681984"/>
              <a:ext cx="268224" cy="318515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6391656" y="3945636"/>
              <a:ext cx="966216" cy="580644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6492240" y="3976116"/>
              <a:ext cx="780288" cy="318516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6742176" y="4143756"/>
              <a:ext cx="278892" cy="318515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6391656" y="4407408"/>
              <a:ext cx="966216" cy="580644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6492240" y="4437888"/>
              <a:ext cx="780288" cy="316992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6739127" y="4605528"/>
              <a:ext cx="286511" cy="316992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6402324" y="4867656"/>
              <a:ext cx="964692" cy="579119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6501384" y="4896612"/>
              <a:ext cx="780288" cy="318515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60463" y="5064252"/>
              <a:ext cx="262127" cy="318516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6402324" y="5324856"/>
              <a:ext cx="964692" cy="580644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6501384" y="5355336"/>
              <a:ext cx="780288" cy="316991"/>
            </a:xfrm>
            <a:prstGeom prst="rect">
              <a:avLst/>
            </a:prstGeom>
          </p:spPr>
        </p:pic>
        <p:pic>
          <p:nvPicPr>
            <p:cNvPr id="443" name="object 443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6761988" y="5522976"/>
              <a:ext cx="257555" cy="316992"/>
            </a:xfrm>
            <a:prstGeom prst="rect">
              <a:avLst/>
            </a:prstGeom>
          </p:spPr>
        </p:pic>
        <p:pic>
          <p:nvPicPr>
            <p:cNvPr id="444" name="object 444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6402324" y="5786628"/>
              <a:ext cx="964692" cy="580644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6501384" y="5817108"/>
              <a:ext cx="780288" cy="316992"/>
            </a:xfrm>
            <a:prstGeom prst="rect">
              <a:avLst/>
            </a:prstGeom>
          </p:spPr>
        </p:pic>
        <p:pic>
          <p:nvPicPr>
            <p:cNvPr id="446" name="object 446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6748272" y="5984748"/>
              <a:ext cx="284988" cy="316991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6402324" y="6248398"/>
              <a:ext cx="964692" cy="579120"/>
            </a:xfrm>
            <a:prstGeom prst="rect">
              <a:avLst/>
            </a:prstGeom>
          </p:spPr>
        </p:pic>
        <p:pic>
          <p:nvPicPr>
            <p:cNvPr id="448" name="object 448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6501384" y="6277356"/>
              <a:ext cx="780288" cy="318516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6748272" y="6444994"/>
              <a:ext cx="286511" cy="318516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6295644" y="3026664"/>
              <a:ext cx="966216" cy="580644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6396228" y="3057144"/>
              <a:ext cx="780287" cy="316991"/>
            </a:xfrm>
            <a:prstGeom prst="rect">
              <a:avLst/>
            </a:prstGeom>
          </p:spPr>
        </p:pic>
        <p:pic>
          <p:nvPicPr>
            <p:cNvPr id="452" name="object 4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6164" y="3224784"/>
              <a:ext cx="280416" cy="316991"/>
            </a:xfrm>
            <a:prstGeom prst="rect">
              <a:avLst/>
            </a:prstGeom>
          </p:spPr>
        </p:pic>
      </p:grpSp>
      <p:sp>
        <p:nvSpPr>
          <p:cNvPr id="453" name="object 453"/>
          <p:cNvSpPr txBox="1"/>
          <p:nvPr/>
        </p:nvSpPr>
        <p:spPr>
          <a:xfrm>
            <a:off x="6722744" y="3254501"/>
            <a:ext cx="459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5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54" name="object 454"/>
          <p:cNvGrpSpPr/>
          <p:nvPr/>
        </p:nvGrpSpPr>
        <p:grpSpPr>
          <a:xfrm>
            <a:off x="6295644" y="3485388"/>
            <a:ext cx="966469" cy="581025"/>
            <a:chOff x="6295644" y="3485388"/>
            <a:chExt cx="966469" cy="581025"/>
          </a:xfrm>
        </p:grpSpPr>
        <p:pic>
          <p:nvPicPr>
            <p:cNvPr id="455" name="object 455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6295644" y="3485388"/>
              <a:ext cx="966216" cy="580644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6396228" y="3514344"/>
              <a:ext cx="780287" cy="318515"/>
            </a:xfrm>
            <a:prstGeom prst="rect">
              <a:avLst/>
            </a:prstGeom>
          </p:spPr>
        </p:pic>
        <p:pic>
          <p:nvPicPr>
            <p:cNvPr id="457" name="object 4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2260" y="3681984"/>
              <a:ext cx="268224" cy="318515"/>
            </a:xfrm>
            <a:prstGeom prst="rect">
              <a:avLst/>
            </a:prstGeom>
          </p:spPr>
        </p:pic>
      </p:grpSp>
      <p:sp>
        <p:nvSpPr>
          <p:cNvPr id="458" name="object 458"/>
          <p:cNvSpPr txBox="1"/>
          <p:nvPr/>
        </p:nvSpPr>
        <p:spPr>
          <a:xfrm>
            <a:off x="6728841" y="3712845"/>
            <a:ext cx="4470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1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7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4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59" name="object 459"/>
          <p:cNvGrpSpPr/>
          <p:nvPr/>
        </p:nvGrpSpPr>
        <p:grpSpPr>
          <a:xfrm>
            <a:off x="6295644" y="3945635"/>
            <a:ext cx="966469" cy="581025"/>
            <a:chOff x="6295644" y="3945635"/>
            <a:chExt cx="966469" cy="581025"/>
          </a:xfrm>
        </p:grpSpPr>
        <p:pic>
          <p:nvPicPr>
            <p:cNvPr id="460" name="object 460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6295644" y="3945635"/>
              <a:ext cx="966216" cy="580644"/>
            </a:xfrm>
            <a:prstGeom prst="rect">
              <a:avLst/>
            </a:prstGeom>
          </p:spPr>
        </p:pic>
        <p:pic>
          <p:nvPicPr>
            <p:cNvPr id="461" name="object 461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6396228" y="3976115"/>
              <a:ext cx="780287" cy="318516"/>
            </a:xfrm>
            <a:prstGeom prst="rect">
              <a:avLst/>
            </a:prstGeom>
          </p:spPr>
        </p:pic>
        <p:pic>
          <p:nvPicPr>
            <p:cNvPr id="462" name="object 4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6164" y="4143755"/>
              <a:ext cx="278892" cy="318515"/>
            </a:xfrm>
            <a:prstGeom prst="rect">
              <a:avLst/>
            </a:prstGeom>
          </p:spPr>
        </p:pic>
      </p:grpSp>
      <p:sp>
        <p:nvSpPr>
          <p:cNvPr id="463" name="object 463"/>
          <p:cNvSpPr txBox="1"/>
          <p:nvPr/>
        </p:nvSpPr>
        <p:spPr>
          <a:xfrm>
            <a:off x="6722744" y="4173982"/>
            <a:ext cx="4578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64" name="object 464"/>
          <p:cNvGrpSpPr/>
          <p:nvPr/>
        </p:nvGrpSpPr>
        <p:grpSpPr>
          <a:xfrm>
            <a:off x="6295644" y="4407408"/>
            <a:ext cx="966469" cy="581025"/>
            <a:chOff x="6295644" y="4407408"/>
            <a:chExt cx="966469" cy="581025"/>
          </a:xfrm>
        </p:grpSpPr>
        <p:pic>
          <p:nvPicPr>
            <p:cNvPr id="465" name="object 465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6295644" y="4407408"/>
              <a:ext cx="966216" cy="580644"/>
            </a:xfrm>
            <a:prstGeom prst="rect">
              <a:avLst/>
            </a:prstGeom>
          </p:spPr>
        </p:pic>
        <p:pic>
          <p:nvPicPr>
            <p:cNvPr id="466" name="object 466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6396228" y="4437888"/>
              <a:ext cx="780287" cy="316992"/>
            </a:xfrm>
            <a:prstGeom prst="rect">
              <a:avLst/>
            </a:prstGeom>
          </p:spPr>
        </p:pic>
        <p:pic>
          <p:nvPicPr>
            <p:cNvPr id="467" name="object 467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6643116" y="4605528"/>
              <a:ext cx="286511" cy="316992"/>
            </a:xfrm>
            <a:prstGeom prst="rect">
              <a:avLst/>
            </a:prstGeom>
          </p:spPr>
        </p:pic>
      </p:grpSp>
      <p:sp>
        <p:nvSpPr>
          <p:cNvPr id="468" name="object 468"/>
          <p:cNvSpPr txBox="1"/>
          <p:nvPr/>
        </p:nvSpPr>
        <p:spPr>
          <a:xfrm>
            <a:off x="6719696" y="4635500"/>
            <a:ext cx="4654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69" name="object 469"/>
          <p:cNvGrpSpPr/>
          <p:nvPr/>
        </p:nvGrpSpPr>
        <p:grpSpPr>
          <a:xfrm>
            <a:off x="6306311" y="4867655"/>
            <a:ext cx="965200" cy="579120"/>
            <a:chOff x="6306311" y="4867655"/>
            <a:chExt cx="965200" cy="579120"/>
          </a:xfrm>
        </p:grpSpPr>
        <p:pic>
          <p:nvPicPr>
            <p:cNvPr id="470" name="object 470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6306311" y="4867655"/>
              <a:ext cx="964691" cy="579119"/>
            </a:xfrm>
            <a:prstGeom prst="rect">
              <a:avLst/>
            </a:prstGeom>
          </p:spPr>
        </p:pic>
        <p:pic>
          <p:nvPicPr>
            <p:cNvPr id="471" name="object 4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5371" y="4896611"/>
              <a:ext cx="780287" cy="318515"/>
            </a:xfrm>
            <a:prstGeom prst="rect">
              <a:avLst/>
            </a:prstGeom>
          </p:spPr>
        </p:pic>
        <p:pic>
          <p:nvPicPr>
            <p:cNvPr id="472" name="object 4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4451" y="5064251"/>
              <a:ext cx="262127" cy="318516"/>
            </a:xfrm>
            <a:prstGeom prst="rect">
              <a:avLst/>
            </a:prstGeom>
          </p:spPr>
        </p:pic>
      </p:grpSp>
      <p:sp>
        <p:nvSpPr>
          <p:cNvPr id="473" name="object 473"/>
          <p:cNvSpPr txBox="1"/>
          <p:nvPr/>
        </p:nvSpPr>
        <p:spPr>
          <a:xfrm>
            <a:off x="6741668" y="5095113"/>
            <a:ext cx="441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9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74" name="object 474"/>
          <p:cNvGrpSpPr/>
          <p:nvPr/>
        </p:nvGrpSpPr>
        <p:grpSpPr>
          <a:xfrm>
            <a:off x="6306311" y="5324855"/>
            <a:ext cx="965200" cy="581025"/>
            <a:chOff x="6306311" y="5324855"/>
            <a:chExt cx="965200" cy="581025"/>
          </a:xfrm>
        </p:grpSpPr>
        <p:pic>
          <p:nvPicPr>
            <p:cNvPr id="475" name="object 475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6306311" y="5324855"/>
              <a:ext cx="964691" cy="580644"/>
            </a:xfrm>
            <a:prstGeom prst="rect">
              <a:avLst/>
            </a:prstGeom>
          </p:spPr>
        </p:pic>
        <p:pic>
          <p:nvPicPr>
            <p:cNvPr id="476" name="object 4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5371" y="5355335"/>
              <a:ext cx="780287" cy="316991"/>
            </a:xfrm>
            <a:prstGeom prst="rect">
              <a:avLst/>
            </a:prstGeom>
          </p:spPr>
        </p:pic>
        <p:pic>
          <p:nvPicPr>
            <p:cNvPr id="477" name="object 4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5975" y="5522975"/>
              <a:ext cx="257555" cy="316992"/>
            </a:xfrm>
            <a:prstGeom prst="rect">
              <a:avLst/>
            </a:prstGeom>
          </p:spPr>
        </p:pic>
      </p:grpSp>
      <p:sp>
        <p:nvSpPr>
          <p:cNvPr id="478" name="object 478"/>
          <p:cNvSpPr txBox="1"/>
          <p:nvPr/>
        </p:nvSpPr>
        <p:spPr>
          <a:xfrm>
            <a:off x="6743192" y="5553252"/>
            <a:ext cx="4368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6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1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100" spc="1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79" name="object 479"/>
          <p:cNvGrpSpPr/>
          <p:nvPr/>
        </p:nvGrpSpPr>
        <p:grpSpPr>
          <a:xfrm>
            <a:off x="6306311" y="5786628"/>
            <a:ext cx="965200" cy="581025"/>
            <a:chOff x="6306311" y="5786628"/>
            <a:chExt cx="965200" cy="581025"/>
          </a:xfrm>
        </p:grpSpPr>
        <p:pic>
          <p:nvPicPr>
            <p:cNvPr id="480" name="object 480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6306311" y="5786628"/>
              <a:ext cx="964691" cy="580644"/>
            </a:xfrm>
            <a:prstGeom prst="rect">
              <a:avLst/>
            </a:prstGeom>
          </p:spPr>
        </p:pic>
        <p:pic>
          <p:nvPicPr>
            <p:cNvPr id="481" name="object 4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05371" y="5817108"/>
              <a:ext cx="780287" cy="316992"/>
            </a:xfrm>
            <a:prstGeom prst="rect">
              <a:avLst/>
            </a:prstGeom>
          </p:spPr>
        </p:pic>
        <p:pic>
          <p:nvPicPr>
            <p:cNvPr id="482" name="object 4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52259" y="5984748"/>
              <a:ext cx="284988" cy="316991"/>
            </a:xfrm>
            <a:prstGeom prst="rect">
              <a:avLst/>
            </a:prstGeom>
          </p:spPr>
        </p:pic>
      </p:grpSp>
      <p:sp>
        <p:nvSpPr>
          <p:cNvPr id="483" name="object 483"/>
          <p:cNvSpPr txBox="1"/>
          <p:nvPr/>
        </p:nvSpPr>
        <p:spPr>
          <a:xfrm>
            <a:off x="6729476" y="6014720"/>
            <a:ext cx="464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5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7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9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484" name="object 484"/>
          <p:cNvGrpSpPr/>
          <p:nvPr/>
        </p:nvGrpSpPr>
        <p:grpSpPr>
          <a:xfrm>
            <a:off x="6306311" y="6248398"/>
            <a:ext cx="965200" cy="579120"/>
            <a:chOff x="6306311" y="6248398"/>
            <a:chExt cx="965200" cy="579120"/>
          </a:xfrm>
        </p:grpSpPr>
        <p:pic>
          <p:nvPicPr>
            <p:cNvPr id="485" name="object 485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6306311" y="6248398"/>
              <a:ext cx="964691" cy="579120"/>
            </a:xfrm>
            <a:prstGeom prst="rect">
              <a:avLst/>
            </a:prstGeom>
          </p:spPr>
        </p:pic>
        <p:pic>
          <p:nvPicPr>
            <p:cNvPr id="486" name="object 4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5371" y="6277356"/>
              <a:ext cx="780287" cy="318516"/>
            </a:xfrm>
            <a:prstGeom prst="rect">
              <a:avLst/>
            </a:prstGeom>
          </p:spPr>
        </p:pic>
        <p:pic>
          <p:nvPicPr>
            <p:cNvPr id="487" name="object 4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2259" y="6444994"/>
              <a:ext cx="286511" cy="318516"/>
            </a:xfrm>
            <a:prstGeom prst="rect">
              <a:avLst/>
            </a:prstGeom>
          </p:spPr>
        </p:pic>
      </p:grpSp>
      <p:sp>
        <p:nvSpPr>
          <p:cNvPr id="488" name="object 488"/>
          <p:cNvSpPr txBox="1"/>
          <p:nvPr/>
        </p:nvSpPr>
        <p:spPr>
          <a:xfrm>
            <a:off x="6729476" y="6475577"/>
            <a:ext cx="4667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8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105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endParaRPr sz="1100">
              <a:latin typeface="Segoe UI Light"/>
              <a:cs typeface="Segoe UI Light"/>
            </a:endParaRPr>
          </a:p>
        </p:txBody>
      </p:sp>
      <p:sp>
        <p:nvSpPr>
          <p:cNvPr id="489" name="object 489"/>
          <p:cNvSpPr txBox="1">
            <a:spLocks noGrp="1"/>
          </p:cNvSpPr>
          <p:nvPr>
            <p:ph type="title"/>
          </p:nvPr>
        </p:nvSpPr>
        <p:spPr>
          <a:xfrm>
            <a:off x="269240" y="267157"/>
            <a:ext cx="318516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0" spc="-65" dirty="0">
                <a:solidFill>
                  <a:srgbClr val="505050"/>
                </a:solidFill>
                <a:latin typeface="Segoe UI Light"/>
                <a:cs typeface="Segoe UI Light"/>
              </a:rPr>
              <a:t>D</a:t>
            </a:r>
            <a:r>
              <a:rPr sz="2900" b="0" spc="-305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2900" b="0" spc="-32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2900" b="0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2900" b="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900" b="0" spc="5" dirty="0">
                <a:solidFill>
                  <a:srgbClr val="505050"/>
                </a:solidFill>
                <a:latin typeface="Segoe UI Light"/>
                <a:cs typeface="Segoe UI Light"/>
              </a:rPr>
              <a:t>DI</a:t>
            </a:r>
            <a:r>
              <a:rPr sz="29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STRIB</a:t>
            </a:r>
            <a:r>
              <a:rPr sz="2900" b="0" spc="-20" dirty="0">
                <a:solidFill>
                  <a:srgbClr val="505050"/>
                </a:solidFill>
                <a:latin typeface="Segoe UI Light"/>
                <a:cs typeface="Segoe UI Light"/>
              </a:rPr>
              <a:t>U</a:t>
            </a:r>
            <a:r>
              <a:rPr sz="2900" b="0" spc="-5" dirty="0">
                <a:solidFill>
                  <a:srgbClr val="505050"/>
                </a:solidFill>
                <a:latin typeface="Segoe UI Light"/>
                <a:cs typeface="Segoe UI Light"/>
              </a:rPr>
              <a:t>TION</a:t>
            </a:r>
            <a:endParaRPr sz="2900">
              <a:latin typeface="Segoe UI Light"/>
              <a:cs typeface="Segoe UI Light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306324" y="832103"/>
            <a:ext cx="5549265" cy="5781040"/>
          </a:xfrm>
          <a:custGeom>
            <a:avLst/>
            <a:gdLst/>
            <a:ahLst/>
            <a:cxnLst/>
            <a:rect l="l" t="t" r="r" b="b"/>
            <a:pathLst>
              <a:path w="5549265" h="5781040">
                <a:moveTo>
                  <a:pt x="0" y="5780532"/>
                </a:moveTo>
                <a:lnTo>
                  <a:pt x="5548884" y="5780532"/>
                </a:lnTo>
                <a:lnTo>
                  <a:pt x="5548884" y="0"/>
                </a:lnTo>
                <a:lnTo>
                  <a:pt x="0" y="0"/>
                </a:lnTo>
                <a:lnTo>
                  <a:pt x="0" y="5780532"/>
                </a:lnTo>
                <a:close/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 txBox="1"/>
          <p:nvPr/>
        </p:nvSpPr>
        <p:spPr>
          <a:xfrm>
            <a:off x="354482" y="772769"/>
            <a:ext cx="178498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93700">
              <a:lnSpc>
                <a:spcPct val="110000"/>
              </a:lnSpc>
              <a:spcBef>
                <a:spcPts val="100"/>
              </a:spcBef>
            </a:pP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CR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165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14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AB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L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80" dirty="0">
                <a:solidFill>
                  <a:srgbClr val="505050"/>
                </a:solidFill>
                <a:latin typeface="Segoe UI Light"/>
                <a:cs typeface="Segoe UI Light"/>
              </a:rPr>
              <a:t>F</a:t>
            </a: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ctSa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les 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(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3348990" y="1242161"/>
            <a:ext cx="1127760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5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 </a:t>
            </a:r>
            <a:r>
              <a:rPr sz="1400" spc="-3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INT</a:t>
            </a:r>
            <a:r>
              <a:rPr sz="1400" spc="-7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NULL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4839394" y="1242161"/>
            <a:ext cx="65405" cy="21380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3348990" y="3375405"/>
            <a:ext cx="1938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VARCHAR(20)</a:t>
            </a:r>
            <a:r>
              <a:rPr sz="1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NOT</a:t>
            </a:r>
            <a:r>
              <a:rPr sz="1400" spc="-6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NULL,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747674" y="1242161"/>
            <a:ext cx="1431925" cy="260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ProductKey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OrderDateKey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DueDateKey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ShipDateKey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ResellerKey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EmployeeKey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PromotionKey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CurrencyKey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SalesTerritoryKey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S</a:t>
            </a:r>
            <a:r>
              <a:rPr sz="1400" spc="10" dirty="0">
                <a:solidFill>
                  <a:srgbClr val="505050"/>
                </a:solidFill>
                <a:latin typeface="Segoe UI Light"/>
                <a:cs typeface="Segoe UI Light"/>
              </a:rPr>
              <a:t>al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s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O</a:t>
            </a: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r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d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er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N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um</a:t>
            </a:r>
            <a:r>
              <a:rPr sz="1400" spc="-10" dirty="0">
                <a:solidFill>
                  <a:srgbClr val="505050"/>
                </a:solidFill>
                <a:latin typeface="Segoe UI Light"/>
                <a:cs typeface="Segoe UI Light"/>
              </a:rPr>
              <a:t>b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er</a:t>
            </a:r>
            <a:endParaRPr sz="1400">
              <a:latin typeface="Segoe UI Light"/>
              <a:cs typeface="Segoe UI Light"/>
            </a:endParaRPr>
          </a:p>
          <a:p>
            <a:pPr marL="14922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3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WITH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6" name="object 496"/>
          <p:cNvSpPr txBox="1"/>
          <p:nvPr/>
        </p:nvSpPr>
        <p:spPr>
          <a:xfrm>
            <a:off x="747674" y="3845178"/>
            <a:ext cx="50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(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7" name="object 497"/>
          <p:cNvSpPr txBox="1"/>
          <p:nvPr/>
        </p:nvSpPr>
        <p:spPr>
          <a:xfrm>
            <a:off x="794766" y="4254246"/>
            <a:ext cx="3837940" cy="3384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FFFFFF"/>
                </a:solidFill>
                <a:latin typeface="Segoe UI Light"/>
                <a:cs typeface="Segoe UI Light"/>
              </a:rPr>
              <a:t>DISTRIBUTION</a:t>
            </a:r>
            <a:r>
              <a:rPr sz="14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 Light"/>
                <a:cs typeface="Segoe UI Light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 Light"/>
                <a:cs typeface="Segoe UI Light"/>
              </a:rPr>
              <a:t>HASH(ProductKey),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498" name="object 498"/>
          <p:cNvSpPr txBox="1"/>
          <p:nvPr/>
        </p:nvSpPr>
        <p:spPr>
          <a:xfrm>
            <a:off x="734974" y="4783963"/>
            <a:ext cx="3806825" cy="1548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CLUSTERED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INDEX(OrderDateKey)</a:t>
            </a:r>
            <a:r>
              <a:rPr sz="1400" spc="37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,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ts val="1595"/>
              </a:lnSpc>
              <a:spcBef>
                <a:spcPts val="1575"/>
              </a:spcBef>
            </a:pPr>
            <a:r>
              <a:rPr sz="1400" spc="-20" dirty="0">
                <a:solidFill>
                  <a:srgbClr val="505050"/>
                </a:solidFill>
                <a:latin typeface="Segoe UI Light"/>
                <a:cs typeface="Segoe UI Light"/>
              </a:rPr>
              <a:t>PARTITION</a:t>
            </a:r>
            <a:endParaRPr sz="1400">
              <a:latin typeface="Segoe UI Light"/>
              <a:cs typeface="Segoe UI Light"/>
            </a:endParaRPr>
          </a:p>
          <a:p>
            <a:pPr marL="588645">
              <a:lnSpc>
                <a:spcPts val="1595"/>
              </a:lnSpc>
            </a:pPr>
            <a:r>
              <a:rPr sz="1400" spc="-5" dirty="0">
                <a:solidFill>
                  <a:srgbClr val="505050"/>
                </a:solidFill>
                <a:latin typeface="Segoe UI Light"/>
                <a:cs typeface="Segoe UI Light"/>
              </a:rPr>
              <a:t>(OrderDateKey</a:t>
            </a:r>
            <a:r>
              <a:rPr sz="1400" spc="-3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RANGE</a:t>
            </a:r>
            <a:r>
              <a:rPr sz="1400" spc="-4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RIGHT</a:t>
            </a:r>
            <a:r>
              <a:rPr sz="1400" spc="-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FOR</a:t>
            </a:r>
            <a:r>
              <a:rPr sz="1400" spc="-25" dirty="0">
                <a:solidFill>
                  <a:srgbClr val="505050"/>
                </a:solidFill>
                <a:latin typeface="Segoe UI Light"/>
                <a:cs typeface="Segoe UI Light"/>
              </a:rPr>
              <a:t> VALUES</a:t>
            </a:r>
            <a:endParaRPr sz="1400">
              <a:latin typeface="Segoe UI Light"/>
              <a:cs typeface="Segoe UI Light"/>
            </a:endParaRPr>
          </a:p>
          <a:p>
            <a:pPr marL="160845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(</a:t>
            </a:r>
            <a:r>
              <a:rPr sz="1400" spc="-3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20010601,</a:t>
            </a:r>
            <a:endParaRPr sz="1400">
              <a:latin typeface="Segoe UI Light"/>
              <a:cs typeface="Segoe UI Light"/>
            </a:endParaRPr>
          </a:p>
          <a:p>
            <a:pPr marL="160845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20010901,</a:t>
            </a:r>
            <a:endParaRPr sz="1400">
              <a:latin typeface="Segoe UI Light"/>
              <a:cs typeface="Segoe UI Light"/>
            </a:endParaRPr>
          </a:p>
          <a:p>
            <a:pPr marL="58864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35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Light"/>
                <a:cs typeface="Segoe UI Light"/>
              </a:rPr>
              <a:t>)</a:t>
            </a:r>
            <a:r>
              <a:rPr sz="1400" spc="-2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400" spc="5" dirty="0">
                <a:solidFill>
                  <a:srgbClr val="505050"/>
                </a:solidFill>
                <a:latin typeface="Segoe UI Light"/>
                <a:cs typeface="Segoe UI Light"/>
              </a:rPr>
              <a:t>);</a:t>
            </a:r>
            <a:endParaRPr sz="1400">
              <a:latin typeface="Segoe UI Light"/>
              <a:cs typeface="Segoe UI Light"/>
            </a:endParaRPr>
          </a:p>
        </p:txBody>
      </p:sp>
      <p:pic>
        <p:nvPicPr>
          <p:cNvPr id="499" name="object 499"/>
          <p:cNvPicPr/>
          <p:nvPr/>
        </p:nvPicPr>
        <p:blipFill>
          <a:blip r:embed="rId372" cstate="print"/>
          <a:stretch>
            <a:fillRect/>
          </a:stretch>
        </p:blipFill>
        <p:spPr>
          <a:xfrm>
            <a:off x="6626352" y="522731"/>
            <a:ext cx="1447800" cy="381000"/>
          </a:xfrm>
          <a:prstGeom prst="rect">
            <a:avLst/>
          </a:prstGeom>
        </p:spPr>
      </p:pic>
      <p:sp>
        <p:nvSpPr>
          <p:cNvPr id="500" name="object 500"/>
          <p:cNvSpPr txBox="1"/>
          <p:nvPr/>
        </p:nvSpPr>
        <p:spPr>
          <a:xfrm>
            <a:off x="6716268" y="588263"/>
            <a:ext cx="917575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Co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000" spc="-1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ol</a:t>
            </a:r>
            <a:r>
              <a:rPr sz="10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1000" spc="10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de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1" name="object 501"/>
          <p:cNvPicPr/>
          <p:nvPr/>
        </p:nvPicPr>
        <p:blipFill>
          <a:blip r:embed="rId373" cstate="print"/>
          <a:stretch>
            <a:fillRect/>
          </a:stretch>
        </p:blipFill>
        <p:spPr>
          <a:xfrm>
            <a:off x="8839200" y="2511551"/>
            <a:ext cx="608076" cy="679703"/>
          </a:xfrm>
          <a:prstGeom prst="rect">
            <a:avLst/>
          </a:prstGeom>
        </p:spPr>
      </p:pic>
      <p:sp>
        <p:nvSpPr>
          <p:cNvPr id="502" name="object 502"/>
          <p:cNvSpPr txBox="1"/>
          <p:nvPr/>
        </p:nvSpPr>
        <p:spPr>
          <a:xfrm>
            <a:off x="9018523" y="2590241"/>
            <a:ext cx="22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…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503" name="object 503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6268211" y="2564892"/>
            <a:ext cx="1298447" cy="3810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6297167" y="2630423"/>
            <a:ext cx="127000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1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5" name="object 505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7638288" y="2572511"/>
            <a:ext cx="1299972" cy="381000"/>
          </a:xfrm>
          <a:prstGeom prst="rect">
            <a:avLst/>
          </a:prstGeom>
        </p:spPr>
      </p:pic>
      <p:sp>
        <p:nvSpPr>
          <p:cNvPr id="506" name="object 506"/>
          <p:cNvSpPr txBox="1"/>
          <p:nvPr/>
        </p:nvSpPr>
        <p:spPr>
          <a:xfrm>
            <a:off x="7667243" y="2638044"/>
            <a:ext cx="127127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2</a:t>
            </a:r>
            <a:endParaRPr sz="1000">
              <a:latin typeface="Segoe UI Light"/>
              <a:cs typeface="Segoe UI Light"/>
            </a:endParaRPr>
          </a:p>
        </p:txBody>
      </p:sp>
      <p:pic>
        <p:nvPicPr>
          <p:cNvPr id="507" name="object 507"/>
          <p:cNvPicPr/>
          <p:nvPr/>
        </p:nvPicPr>
        <p:blipFill>
          <a:blip r:embed="rId374" cstate="print"/>
          <a:stretch>
            <a:fillRect/>
          </a:stretch>
        </p:blipFill>
        <p:spPr>
          <a:xfrm>
            <a:off x="9308592" y="2564892"/>
            <a:ext cx="1299972" cy="381000"/>
          </a:xfrm>
          <a:prstGeom prst="rect">
            <a:avLst/>
          </a:prstGeom>
        </p:spPr>
      </p:pic>
      <p:sp>
        <p:nvSpPr>
          <p:cNvPr id="508" name="object 508"/>
          <p:cNvSpPr txBox="1"/>
          <p:nvPr/>
        </p:nvSpPr>
        <p:spPr>
          <a:xfrm>
            <a:off x="9337547" y="2631948"/>
            <a:ext cx="1271270" cy="24384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000" spc="-5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r>
              <a:rPr sz="1000" spc="-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 Light"/>
                <a:cs typeface="Segoe UI Light"/>
              </a:rPr>
              <a:t>X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509" name="object 509"/>
          <p:cNvGrpSpPr/>
          <p:nvPr/>
        </p:nvGrpSpPr>
        <p:grpSpPr>
          <a:xfrm>
            <a:off x="6219444" y="1165860"/>
            <a:ext cx="4436745" cy="1324610"/>
            <a:chOff x="6219444" y="1165860"/>
            <a:chExt cx="4436745" cy="1324610"/>
          </a:xfrm>
        </p:grpSpPr>
        <p:pic>
          <p:nvPicPr>
            <p:cNvPr id="510" name="object 510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6219444" y="1165860"/>
              <a:ext cx="4436363" cy="1292352"/>
            </a:xfrm>
            <a:prstGeom prst="rect">
              <a:avLst/>
            </a:prstGeom>
          </p:spPr>
        </p:pic>
        <p:pic>
          <p:nvPicPr>
            <p:cNvPr id="511" name="object 511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6224016" y="1170432"/>
              <a:ext cx="3218688" cy="1319784"/>
            </a:xfrm>
            <a:prstGeom prst="rect">
              <a:avLst/>
            </a:prstGeom>
          </p:spPr>
        </p:pic>
        <p:sp>
          <p:nvSpPr>
            <p:cNvPr id="512" name="object 512"/>
            <p:cNvSpPr/>
            <p:nvPr/>
          </p:nvSpPr>
          <p:spPr>
            <a:xfrm>
              <a:off x="6266688" y="1193292"/>
              <a:ext cx="4342130" cy="1198245"/>
            </a:xfrm>
            <a:custGeom>
              <a:avLst/>
              <a:gdLst/>
              <a:ahLst/>
              <a:cxnLst/>
              <a:rect l="l" t="t" r="r" b="b"/>
              <a:pathLst>
                <a:path w="4342130" h="1198245">
                  <a:moveTo>
                    <a:pt x="4341875" y="0"/>
                  </a:moveTo>
                  <a:lnTo>
                    <a:pt x="0" y="0"/>
                  </a:lnTo>
                  <a:lnTo>
                    <a:pt x="0" y="1197864"/>
                  </a:lnTo>
                  <a:lnTo>
                    <a:pt x="4341875" y="1197864"/>
                  </a:lnTo>
                  <a:lnTo>
                    <a:pt x="43418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266688" y="1193292"/>
              <a:ext cx="4342130" cy="1198245"/>
            </a:xfrm>
            <a:custGeom>
              <a:avLst/>
              <a:gdLst/>
              <a:ahLst/>
              <a:cxnLst/>
              <a:rect l="l" t="t" r="r" b="b"/>
              <a:pathLst>
                <a:path w="4342130" h="1198245">
                  <a:moveTo>
                    <a:pt x="0" y="1197864"/>
                  </a:moveTo>
                  <a:lnTo>
                    <a:pt x="4341875" y="1197864"/>
                  </a:lnTo>
                  <a:lnTo>
                    <a:pt x="4341875" y="0"/>
                  </a:lnTo>
                  <a:lnTo>
                    <a:pt x="0" y="0"/>
                  </a:lnTo>
                  <a:lnTo>
                    <a:pt x="0" y="119786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4" name="object 514"/>
          <p:cNvSpPr txBox="1"/>
          <p:nvPr/>
        </p:nvSpPr>
        <p:spPr>
          <a:xfrm>
            <a:off x="6346697" y="1221740"/>
            <a:ext cx="2970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Send</a:t>
            </a:r>
            <a:r>
              <a:rPr sz="1200" spc="-5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Table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SQL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each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200">
              <a:latin typeface="Segoe UI Light"/>
              <a:cs typeface="Segoe UI Light"/>
            </a:endParaRPr>
          </a:p>
          <a:p>
            <a:pPr marL="1231900" marR="184785" algn="just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Create 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Table 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FactSales_A </a:t>
            </a:r>
            <a:r>
              <a:rPr sz="1200" spc="-3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te </a:t>
            </a:r>
            <a:r>
              <a:rPr sz="1200" spc="-19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ab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_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B  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200" spc="-3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te </a:t>
            </a:r>
            <a:r>
              <a:rPr sz="1200" spc="-19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ab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1200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Sa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200" spc="5" dirty="0">
                <a:solidFill>
                  <a:srgbClr val="FFFFFF"/>
                </a:solidFill>
                <a:latin typeface="Segoe UI Light"/>
                <a:cs typeface="Segoe UI Light"/>
              </a:rPr>
              <a:t>_</a:t>
            </a: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endParaRPr sz="1200">
              <a:latin typeface="Segoe UI Light"/>
              <a:cs typeface="Segoe UI Light"/>
            </a:endParaRPr>
          </a:p>
          <a:p>
            <a:pPr marL="12319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 Light"/>
                <a:cs typeface="Segoe UI Light"/>
              </a:rPr>
              <a:t>……</a:t>
            </a:r>
            <a:endParaRPr sz="1200">
              <a:latin typeface="Segoe UI Light"/>
              <a:cs typeface="Segoe UI Light"/>
            </a:endParaRPr>
          </a:p>
          <a:p>
            <a:pPr marL="12319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Segoe UI Light"/>
                <a:cs typeface="Segoe UI Light"/>
              </a:rPr>
              <a:t>Table</a:t>
            </a:r>
            <a:r>
              <a:rPr sz="120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/>
                <a:cs typeface="Segoe UI Light"/>
              </a:rPr>
              <a:t>FactSales_H</a:t>
            </a:r>
            <a:endParaRPr sz="1200">
              <a:latin typeface="Segoe UI Light"/>
              <a:cs typeface="Segoe UI Light"/>
            </a:endParaRPr>
          </a:p>
        </p:txBody>
      </p:sp>
      <p:grpSp>
        <p:nvGrpSpPr>
          <p:cNvPr id="515" name="object 515"/>
          <p:cNvGrpSpPr/>
          <p:nvPr/>
        </p:nvGrpSpPr>
        <p:grpSpPr>
          <a:xfrm>
            <a:off x="6222491" y="3005327"/>
            <a:ext cx="966469" cy="533400"/>
            <a:chOff x="6222491" y="3005327"/>
            <a:chExt cx="966469" cy="533400"/>
          </a:xfrm>
        </p:grpSpPr>
        <p:pic>
          <p:nvPicPr>
            <p:cNvPr id="516" name="object 516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6222491" y="3005327"/>
              <a:ext cx="966215" cy="533400"/>
            </a:xfrm>
            <a:prstGeom prst="rect">
              <a:avLst/>
            </a:prstGeom>
          </p:spPr>
        </p:pic>
        <p:pic>
          <p:nvPicPr>
            <p:cNvPr id="517" name="object 517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6307835" y="3119627"/>
              <a:ext cx="810767" cy="316991"/>
            </a:xfrm>
            <a:prstGeom prst="rect">
              <a:avLst/>
            </a:prstGeom>
          </p:spPr>
        </p:pic>
      </p:grpSp>
      <p:sp>
        <p:nvSpPr>
          <p:cNvPr id="518" name="object 518"/>
          <p:cNvSpPr txBox="1"/>
          <p:nvPr/>
        </p:nvSpPr>
        <p:spPr>
          <a:xfrm>
            <a:off x="6358763" y="3086862"/>
            <a:ext cx="10991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19" name="object 519"/>
          <p:cNvGrpSpPr/>
          <p:nvPr/>
        </p:nvGrpSpPr>
        <p:grpSpPr>
          <a:xfrm>
            <a:off x="6222491" y="3462528"/>
            <a:ext cx="966469" cy="535305"/>
            <a:chOff x="6222491" y="3462528"/>
            <a:chExt cx="966469" cy="535305"/>
          </a:xfrm>
        </p:grpSpPr>
        <p:pic>
          <p:nvPicPr>
            <p:cNvPr id="520" name="object 520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6222491" y="3462528"/>
              <a:ext cx="966215" cy="534924"/>
            </a:xfrm>
            <a:prstGeom prst="rect">
              <a:avLst/>
            </a:prstGeom>
          </p:spPr>
        </p:pic>
        <p:pic>
          <p:nvPicPr>
            <p:cNvPr id="521" name="object 521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6313931" y="3576828"/>
              <a:ext cx="798576" cy="318516"/>
            </a:xfrm>
            <a:prstGeom prst="rect">
              <a:avLst/>
            </a:prstGeom>
          </p:spPr>
        </p:pic>
      </p:grpSp>
      <p:sp>
        <p:nvSpPr>
          <p:cNvPr id="522" name="object 522"/>
          <p:cNvSpPr txBox="1"/>
          <p:nvPr/>
        </p:nvSpPr>
        <p:spPr>
          <a:xfrm>
            <a:off x="6365113" y="3544646"/>
            <a:ext cx="10922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cSaFt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aSFtl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caSeS</a:t>
            </a:r>
            <a:r>
              <a:rPr sz="1650" spc="-517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23" name="object 523"/>
          <p:cNvGrpSpPr/>
          <p:nvPr/>
        </p:nvGrpSpPr>
        <p:grpSpPr>
          <a:xfrm>
            <a:off x="6222491" y="3924300"/>
            <a:ext cx="966469" cy="535305"/>
            <a:chOff x="6222491" y="3924300"/>
            <a:chExt cx="966469" cy="535305"/>
          </a:xfrm>
        </p:grpSpPr>
        <p:pic>
          <p:nvPicPr>
            <p:cNvPr id="524" name="object 524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6222491" y="3924300"/>
              <a:ext cx="966215" cy="534924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6307835" y="4038600"/>
              <a:ext cx="809243" cy="316992"/>
            </a:xfrm>
            <a:prstGeom prst="rect">
              <a:avLst/>
            </a:prstGeom>
          </p:spPr>
        </p:pic>
      </p:grpSp>
      <p:sp>
        <p:nvSpPr>
          <p:cNvPr id="526" name="object 526"/>
          <p:cNvSpPr txBox="1"/>
          <p:nvPr/>
        </p:nvSpPr>
        <p:spPr>
          <a:xfrm>
            <a:off x="6358763" y="4006341"/>
            <a:ext cx="10991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27" name="object 527"/>
          <p:cNvGrpSpPr/>
          <p:nvPr/>
        </p:nvGrpSpPr>
        <p:grpSpPr>
          <a:xfrm>
            <a:off x="6222491" y="4386071"/>
            <a:ext cx="966469" cy="533400"/>
            <a:chOff x="6222491" y="4386071"/>
            <a:chExt cx="966469" cy="533400"/>
          </a:xfrm>
        </p:grpSpPr>
        <p:pic>
          <p:nvPicPr>
            <p:cNvPr id="528" name="object 528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6222491" y="4386071"/>
              <a:ext cx="966215" cy="533400"/>
            </a:xfrm>
            <a:prstGeom prst="rect">
              <a:avLst/>
            </a:prstGeom>
          </p:spPr>
        </p:pic>
        <p:pic>
          <p:nvPicPr>
            <p:cNvPr id="529" name="object 529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6304787" y="4498847"/>
              <a:ext cx="816863" cy="318515"/>
            </a:xfrm>
            <a:prstGeom prst="rect">
              <a:avLst/>
            </a:prstGeom>
          </p:spPr>
        </p:pic>
      </p:grpSp>
      <p:sp>
        <p:nvSpPr>
          <p:cNvPr id="530" name="object 530"/>
          <p:cNvSpPr txBox="1"/>
          <p:nvPr/>
        </p:nvSpPr>
        <p:spPr>
          <a:xfrm>
            <a:off x="6355715" y="4467555"/>
            <a:ext cx="11017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1" name="object 531"/>
          <p:cNvGrpSpPr/>
          <p:nvPr/>
        </p:nvGrpSpPr>
        <p:grpSpPr>
          <a:xfrm>
            <a:off x="6231635" y="4844796"/>
            <a:ext cx="966469" cy="535305"/>
            <a:chOff x="6231635" y="4844796"/>
            <a:chExt cx="966469" cy="535305"/>
          </a:xfrm>
        </p:grpSpPr>
        <p:pic>
          <p:nvPicPr>
            <p:cNvPr id="532" name="object 532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6231635" y="4844796"/>
              <a:ext cx="966215" cy="534924"/>
            </a:xfrm>
            <a:prstGeom prst="rect">
              <a:avLst/>
            </a:prstGeom>
          </p:spPr>
        </p:pic>
        <p:pic>
          <p:nvPicPr>
            <p:cNvPr id="533" name="object 533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6326123" y="4959096"/>
              <a:ext cx="792479" cy="316992"/>
            </a:xfrm>
            <a:prstGeom prst="rect">
              <a:avLst/>
            </a:prstGeom>
          </p:spPr>
        </p:pic>
      </p:grpSp>
      <p:sp>
        <p:nvSpPr>
          <p:cNvPr id="534" name="object 534"/>
          <p:cNvSpPr txBox="1"/>
          <p:nvPr/>
        </p:nvSpPr>
        <p:spPr>
          <a:xfrm>
            <a:off x="6377304" y="4926913"/>
            <a:ext cx="10902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cSaFt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aSFtl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caeS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5" name="object 535"/>
          <p:cNvGrpSpPr/>
          <p:nvPr/>
        </p:nvGrpSpPr>
        <p:grpSpPr>
          <a:xfrm>
            <a:off x="6231635" y="5303520"/>
            <a:ext cx="966469" cy="535305"/>
            <a:chOff x="6231635" y="5303520"/>
            <a:chExt cx="966469" cy="535305"/>
          </a:xfrm>
        </p:grpSpPr>
        <p:pic>
          <p:nvPicPr>
            <p:cNvPr id="536" name="object 536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6231635" y="5303520"/>
              <a:ext cx="966215" cy="534924"/>
            </a:xfrm>
            <a:prstGeom prst="rect">
              <a:avLst/>
            </a:prstGeom>
          </p:spPr>
        </p:pic>
        <p:pic>
          <p:nvPicPr>
            <p:cNvPr id="537" name="object 537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6327647" y="5417820"/>
              <a:ext cx="787907" cy="316992"/>
            </a:xfrm>
            <a:prstGeom prst="rect">
              <a:avLst/>
            </a:prstGeom>
          </p:spPr>
        </p:pic>
      </p:grpSp>
      <p:sp>
        <p:nvSpPr>
          <p:cNvPr id="538" name="object 538"/>
          <p:cNvSpPr txBox="1"/>
          <p:nvPr/>
        </p:nvSpPr>
        <p:spPr>
          <a:xfrm>
            <a:off x="6378575" y="5385561"/>
            <a:ext cx="10890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39" name="object 539"/>
          <p:cNvGrpSpPr/>
          <p:nvPr/>
        </p:nvGrpSpPr>
        <p:grpSpPr>
          <a:xfrm>
            <a:off x="6231635" y="5765291"/>
            <a:ext cx="966469" cy="533400"/>
            <a:chOff x="6231635" y="5765291"/>
            <a:chExt cx="966469" cy="533400"/>
          </a:xfrm>
        </p:grpSpPr>
        <p:pic>
          <p:nvPicPr>
            <p:cNvPr id="540" name="object 540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6231635" y="5765291"/>
              <a:ext cx="966215" cy="533399"/>
            </a:xfrm>
            <a:prstGeom prst="rect">
              <a:avLst/>
            </a:prstGeom>
          </p:spPr>
        </p:pic>
        <p:pic>
          <p:nvPicPr>
            <p:cNvPr id="541" name="object 541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6313931" y="5878067"/>
              <a:ext cx="815339" cy="318516"/>
            </a:xfrm>
            <a:prstGeom prst="rect">
              <a:avLst/>
            </a:prstGeom>
          </p:spPr>
        </p:pic>
      </p:grpSp>
      <p:sp>
        <p:nvSpPr>
          <p:cNvPr id="542" name="object 542"/>
          <p:cNvSpPr txBox="1"/>
          <p:nvPr/>
        </p:nvSpPr>
        <p:spPr>
          <a:xfrm>
            <a:off x="6364859" y="5847079"/>
            <a:ext cx="1102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43" name="object 543"/>
          <p:cNvGrpSpPr/>
          <p:nvPr/>
        </p:nvGrpSpPr>
        <p:grpSpPr>
          <a:xfrm>
            <a:off x="6231635" y="6225538"/>
            <a:ext cx="966469" cy="535305"/>
            <a:chOff x="6231635" y="6225538"/>
            <a:chExt cx="966469" cy="535305"/>
          </a:xfrm>
        </p:grpSpPr>
        <p:pic>
          <p:nvPicPr>
            <p:cNvPr id="544" name="object 544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6231635" y="6225538"/>
              <a:ext cx="966215" cy="534924"/>
            </a:xfrm>
            <a:prstGeom prst="rect">
              <a:avLst/>
            </a:prstGeom>
          </p:spPr>
        </p:pic>
        <p:pic>
          <p:nvPicPr>
            <p:cNvPr id="545" name="object 545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6313931" y="6339839"/>
              <a:ext cx="816863" cy="316991"/>
            </a:xfrm>
            <a:prstGeom prst="rect">
              <a:avLst/>
            </a:prstGeom>
          </p:spPr>
        </p:pic>
      </p:grpSp>
      <p:sp>
        <p:nvSpPr>
          <p:cNvPr id="546" name="object 546"/>
          <p:cNvSpPr txBox="1"/>
          <p:nvPr/>
        </p:nvSpPr>
        <p:spPr>
          <a:xfrm>
            <a:off x="6365113" y="6308242"/>
            <a:ext cx="1102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aSFttl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25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5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47" name="object 547"/>
          <p:cNvGrpSpPr/>
          <p:nvPr/>
        </p:nvGrpSpPr>
        <p:grpSpPr>
          <a:xfrm>
            <a:off x="7639811" y="3005327"/>
            <a:ext cx="965200" cy="533400"/>
            <a:chOff x="7639811" y="3005327"/>
            <a:chExt cx="965200" cy="533400"/>
          </a:xfrm>
        </p:grpSpPr>
        <p:pic>
          <p:nvPicPr>
            <p:cNvPr id="548" name="object 548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7639811" y="3005327"/>
              <a:ext cx="964692" cy="533400"/>
            </a:xfrm>
            <a:prstGeom prst="rect">
              <a:avLst/>
            </a:prstGeom>
          </p:spPr>
        </p:pic>
        <p:pic>
          <p:nvPicPr>
            <p:cNvPr id="549" name="object 549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7723631" y="3118103"/>
              <a:ext cx="810768" cy="318515"/>
            </a:xfrm>
            <a:prstGeom prst="rect">
              <a:avLst/>
            </a:prstGeom>
          </p:spPr>
        </p:pic>
      </p:grpSp>
      <p:sp>
        <p:nvSpPr>
          <p:cNvPr id="550" name="object 550"/>
          <p:cNvSpPr txBox="1"/>
          <p:nvPr/>
        </p:nvSpPr>
        <p:spPr>
          <a:xfrm>
            <a:off x="7775447" y="3086862"/>
            <a:ext cx="11309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1" name="object 551"/>
          <p:cNvGrpSpPr/>
          <p:nvPr/>
        </p:nvGrpSpPr>
        <p:grpSpPr>
          <a:xfrm>
            <a:off x="7639811" y="3462528"/>
            <a:ext cx="965200" cy="535305"/>
            <a:chOff x="7639811" y="3462528"/>
            <a:chExt cx="965200" cy="535305"/>
          </a:xfrm>
        </p:grpSpPr>
        <p:pic>
          <p:nvPicPr>
            <p:cNvPr id="552" name="object 552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7639811" y="3462528"/>
              <a:ext cx="964692" cy="534924"/>
            </a:xfrm>
            <a:prstGeom prst="rect">
              <a:avLst/>
            </a:prstGeom>
          </p:spPr>
        </p:pic>
        <p:pic>
          <p:nvPicPr>
            <p:cNvPr id="553" name="object 553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7729727" y="3576828"/>
              <a:ext cx="798576" cy="318516"/>
            </a:xfrm>
            <a:prstGeom prst="rect">
              <a:avLst/>
            </a:prstGeom>
          </p:spPr>
        </p:pic>
      </p:grpSp>
      <p:sp>
        <p:nvSpPr>
          <p:cNvPr id="554" name="object 554"/>
          <p:cNvSpPr txBox="1"/>
          <p:nvPr/>
        </p:nvSpPr>
        <p:spPr>
          <a:xfrm>
            <a:off x="7781797" y="3544646"/>
            <a:ext cx="11239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tcacaSF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tlcaeS</a:t>
            </a:r>
            <a:r>
              <a:rPr sz="1650" spc="-502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5" name="object 555"/>
          <p:cNvGrpSpPr/>
          <p:nvPr/>
        </p:nvGrpSpPr>
        <p:grpSpPr>
          <a:xfrm>
            <a:off x="7639811" y="3924300"/>
            <a:ext cx="965200" cy="535305"/>
            <a:chOff x="7639811" y="3924300"/>
            <a:chExt cx="965200" cy="535305"/>
          </a:xfrm>
        </p:grpSpPr>
        <p:pic>
          <p:nvPicPr>
            <p:cNvPr id="556" name="object 556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7639811" y="3924300"/>
              <a:ext cx="964692" cy="534924"/>
            </a:xfrm>
            <a:prstGeom prst="rect">
              <a:avLst/>
            </a:prstGeom>
          </p:spPr>
        </p:pic>
        <p:pic>
          <p:nvPicPr>
            <p:cNvPr id="557" name="object 557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7723631" y="4038600"/>
              <a:ext cx="809244" cy="316992"/>
            </a:xfrm>
            <a:prstGeom prst="rect">
              <a:avLst/>
            </a:prstGeom>
          </p:spPr>
        </p:pic>
      </p:grpSp>
      <p:sp>
        <p:nvSpPr>
          <p:cNvPr id="558" name="object 558"/>
          <p:cNvSpPr txBox="1"/>
          <p:nvPr/>
        </p:nvSpPr>
        <p:spPr>
          <a:xfrm>
            <a:off x="7775447" y="4006341"/>
            <a:ext cx="11309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59" name="object 559"/>
          <p:cNvGrpSpPr/>
          <p:nvPr/>
        </p:nvGrpSpPr>
        <p:grpSpPr>
          <a:xfrm>
            <a:off x="7639811" y="4386071"/>
            <a:ext cx="965200" cy="533400"/>
            <a:chOff x="7639811" y="4386071"/>
            <a:chExt cx="965200" cy="533400"/>
          </a:xfrm>
        </p:grpSpPr>
        <p:pic>
          <p:nvPicPr>
            <p:cNvPr id="560" name="object 560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7639811" y="4386071"/>
              <a:ext cx="964692" cy="533400"/>
            </a:xfrm>
            <a:prstGeom prst="rect">
              <a:avLst/>
            </a:prstGeom>
          </p:spPr>
        </p:pic>
        <p:pic>
          <p:nvPicPr>
            <p:cNvPr id="561" name="object 561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7720583" y="4498847"/>
              <a:ext cx="816864" cy="318515"/>
            </a:xfrm>
            <a:prstGeom prst="rect">
              <a:avLst/>
            </a:prstGeom>
          </p:spPr>
        </p:pic>
      </p:grpSp>
      <p:sp>
        <p:nvSpPr>
          <p:cNvPr id="562" name="object 562"/>
          <p:cNvSpPr txBox="1"/>
          <p:nvPr/>
        </p:nvSpPr>
        <p:spPr>
          <a:xfrm>
            <a:off x="7772400" y="4467555"/>
            <a:ext cx="1133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63" name="object 563"/>
          <p:cNvGrpSpPr/>
          <p:nvPr/>
        </p:nvGrpSpPr>
        <p:grpSpPr>
          <a:xfrm>
            <a:off x="7648956" y="4844796"/>
            <a:ext cx="965200" cy="535305"/>
            <a:chOff x="7648956" y="4844796"/>
            <a:chExt cx="965200" cy="535305"/>
          </a:xfrm>
        </p:grpSpPr>
        <p:pic>
          <p:nvPicPr>
            <p:cNvPr id="564" name="object 564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7648956" y="4844796"/>
              <a:ext cx="964692" cy="534924"/>
            </a:xfrm>
            <a:prstGeom prst="rect">
              <a:avLst/>
            </a:prstGeom>
          </p:spPr>
        </p:pic>
        <p:pic>
          <p:nvPicPr>
            <p:cNvPr id="565" name="object 565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7741920" y="4959096"/>
              <a:ext cx="792479" cy="316992"/>
            </a:xfrm>
            <a:prstGeom prst="rect">
              <a:avLst/>
            </a:prstGeom>
          </p:spPr>
        </p:pic>
      </p:grpSp>
      <p:sp>
        <p:nvSpPr>
          <p:cNvPr id="566" name="object 566"/>
          <p:cNvSpPr txBox="1"/>
          <p:nvPr/>
        </p:nvSpPr>
        <p:spPr>
          <a:xfrm>
            <a:off x="7793990" y="4926913"/>
            <a:ext cx="11220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tlcaSeS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tlascaSe_tlaseS_lsase_lse_s_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67" name="object 567"/>
          <p:cNvGrpSpPr/>
          <p:nvPr/>
        </p:nvGrpSpPr>
        <p:grpSpPr>
          <a:xfrm>
            <a:off x="7648956" y="5303520"/>
            <a:ext cx="965200" cy="535305"/>
            <a:chOff x="7648956" y="5303520"/>
            <a:chExt cx="965200" cy="535305"/>
          </a:xfrm>
        </p:grpSpPr>
        <p:pic>
          <p:nvPicPr>
            <p:cNvPr id="568" name="object 568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7648956" y="5303520"/>
              <a:ext cx="964692" cy="534924"/>
            </a:xfrm>
            <a:prstGeom prst="rect">
              <a:avLst/>
            </a:prstGeom>
          </p:spPr>
        </p:pic>
        <p:pic>
          <p:nvPicPr>
            <p:cNvPr id="569" name="object 569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7743444" y="5417820"/>
              <a:ext cx="787907" cy="316992"/>
            </a:xfrm>
            <a:prstGeom prst="rect">
              <a:avLst/>
            </a:prstGeom>
          </p:spPr>
        </p:pic>
      </p:grpSp>
      <p:sp>
        <p:nvSpPr>
          <p:cNvPr id="570" name="object 570"/>
          <p:cNvSpPr txBox="1"/>
          <p:nvPr/>
        </p:nvSpPr>
        <p:spPr>
          <a:xfrm>
            <a:off x="7795259" y="5385561"/>
            <a:ext cx="1120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1" name="object 571"/>
          <p:cNvGrpSpPr/>
          <p:nvPr/>
        </p:nvGrpSpPr>
        <p:grpSpPr>
          <a:xfrm>
            <a:off x="7648956" y="5765291"/>
            <a:ext cx="965200" cy="533400"/>
            <a:chOff x="7648956" y="5765291"/>
            <a:chExt cx="965200" cy="533400"/>
          </a:xfrm>
        </p:grpSpPr>
        <p:pic>
          <p:nvPicPr>
            <p:cNvPr id="572" name="object 572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7648956" y="5765291"/>
              <a:ext cx="964692" cy="533399"/>
            </a:xfrm>
            <a:prstGeom prst="rect">
              <a:avLst/>
            </a:prstGeom>
          </p:spPr>
        </p:pic>
        <p:pic>
          <p:nvPicPr>
            <p:cNvPr id="573" name="object 573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7729728" y="5878067"/>
              <a:ext cx="815340" cy="318516"/>
            </a:xfrm>
            <a:prstGeom prst="rect">
              <a:avLst/>
            </a:prstGeom>
          </p:spPr>
        </p:pic>
      </p:grpSp>
      <p:sp>
        <p:nvSpPr>
          <p:cNvPr id="574" name="object 574"/>
          <p:cNvSpPr txBox="1"/>
          <p:nvPr/>
        </p:nvSpPr>
        <p:spPr>
          <a:xfrm>
            <a:off x="7781543" y="5847079"/>
            <a:ext cx="1134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5" name="object 575"/>
          <p:cNvGrpSpPr/>
          <p:nvPr/>
        </p:nvGrpSpPr>
        <p:grpSpPr>
          <a:xfrm>
            <a:off x="7648956" y="6225538"/>
            <a:ext cx="965200" cy="535305"/>
            <a:chOff x="7648956" y="6225538"/>
            <a:chExt cx="965200" cy="535305"/>
          </a:xfrm>
        </p:grpSpPr>
        <p:pic>
          <p:nvPicPr>
            <p:cNvPr id="576" name="object 576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7648956" y="6225538"/>
              <a:ext cx="964692" cy="534924"/>
            </a:xfrm>
            <a:prstGeom prst="rect">
              <a:avLst/>
            </a:prstGeom>
          </p:spPr>
        </p:pic>
        <p:pic>
          <p:nvPicPr>
            <p:cNvPr id="577" name="object 577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7729728" y="6339839"/>
              <a:ext cx="816864" cy="316991"/>
            </a:xfrm>
            <a:prstGeom prst="rect">
              <a:avLst/>
            </a:prstGeom>
          </p:spPr>
        </p:pic>
      </p:grpSp>
      <p:sp>
        <p:nvSpPr>
          <p:cNvPr id="578" name="object 578"/>
          <p:cNvSpPr txBox="1"/>
          <p:nvPr/>
        </p:nvSpPr>
        <p:spPr>
          <a:xfrm>
            <a:off x="7781797" y="6308242"/>
            <a:ext cx="11341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tcSa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tacaSF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tlcaSe</a:t>
            </a:r>
            <a:r>
              <a:rPr sz="1650" spc="-509" baseline="-2525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aStlascaSe_tlasSe_lsase_lse_s_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79" name="object 579"/>
          <p:cNvGrpSpPr/>
          <p:nvPr/>
        </p:nvGrpSpPr>
        <p:grpSpPr>
          <a:xfrm>
            <a:off x="9345168" y="3020567"/>
            <a:ext cx="966469" cy="533400"/>
            <a:chOff x="9345168" y="3020567"/>
            <a:chExt cx="966469" cy="533400"/>
          </a:xfrm>
        </p:grpSpPr>
        <p:pic>
          <p:nvPicPr>
            <p:cNvPr id="580" name="object 580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9345168" y="3020567"/>
              <a:ext cx="966216" cy="533400"/>
            </a:xfrm>
            <a:prstGeom prst="rect">
              <a:avLst/>
            </a:prstGeom>
          </p:spPr>
        </p:pic>
        <p:pic>
          <p:nvPicPr>
            <p:cNvPr id="581" name="object 581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9430512" y="3134867"/>
              <a:ext cx="810768" cy="316991"/>
            </a:xfrm>
            <a:prstGeom prst="rect">
              <a:avLst/>
            </a:prstGeom>
          </p:spPr>
        </p:pic>
      </p:grpSp>
      <p:sp>
        <p:nvSpPr>
          <p:cNvPr id="582" name="object 582"/>
          <p:cNvSpPr txBox="1"/>
          <p:nvPr/>
        </p:nvSpPr>
        <p:spPr>
          <a:xfrm>
            <a:off x="9481693" y="3086862"/>
            <a:ext cx="11182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83" name="object 583"/>
          <p:cNvGrpSpPr/>
          <p:nvPr/>
        </p:nvGrpSpPr>
        <p:grpSpPr>
          <a:xfrm>
            <a:off x="9345168" y="3479291"/>
            <a:ext cx="966469" cy="533400"/>
            <a:chOff x="9345168" y="3479291"/>
            <a:chExt cx="966469" cy="533400"/>
          </a:xfrm>
        </p:grpSpPr>
        <p:pic>
          <p:nvPicPr>
            <p:cNvPr id="584" name="object 584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9345168" y="3479291"/>
              <a:ext cx="966216" cy="533399"/>
            </a:xfrm>
            <a:prstGeom prst="rect">
              <a:avLst/>
            </a:prstGeom>
          </p:spPr>
        </p:pic>
        <p:pic>
          <p:nvPicPr>
            <p:cNvPr id="585" name="object 585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9445752" y="3592067"/>
              <a:ext cx="667511" cy="318516"/>
            </a:xfrm>
            <a:prstGeom prst="rect">
              <a:avLst/>
            </a:prstGeom>
          </p:spPr>
        </p:pic>
        <p:pic>
          <p:nvPicPr>
            <p:cNvPr id="586" name="object 586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9956292" y="3592067"/>
              <a:ext cx="268224" cy="318516"/>
            </a:xfrm>
            <a:prstGeom prst="rect">
              <a:avLst/>
            </a:prstGeom>
          </p:spPr>
        </p:pic>
      </p:grpSp>
      <p:sp>
        <p:nvSpPr>
          <p:cNvPr id="587" name="object 587"/>
          <p:cNvSpPr txBox="1"/>
          <p:nvPr/>
        </p:nvSpPr>
        <p:spPr>
          <a:xfrm>
            <a:off x="9496932" y="3544646"/>
            <a:ext cx="110236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tcac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aSFtlcaeS</a:t>
            </a:r>
            <a:r>
              <a:rPr sz="1650" spc="-502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100" spc="-335" dirty="0">
                <a:solidFill>
                  <a:srgbClr val="FFFFFF"/>
                </a:solidFill>
                <a:latin typeface="Segoe UI Light"/>
                <a:cs typeface="Segoe UI Light"/>
              </a:rPr>
              <a:t>tlscaeS_tlasSe_lsase_lse_s_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88" name="object 588"/>
          <p:cNvGrpSpPr/>
          <p:nvPr/>
        </p:nvGrpSpPr>
        <p:grpSpPr>
          <a:xfrm>
            <a:off x="9345168" y="3939540"/>
            <a:ext cx="966469" cy="535305"/>
            <a:chOff x="9345168" y="3939540"/>
            <a:chExt cx="966469" cy="535305"/>
          </a:xfrm>
        </p:grpSpPr>
        <p:pic>
          <p:nvPicPr>
            <p:cNvPr id="589" name="object 589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9345168" y="3939540"/>
              <a:ext cx="966216" cy="534924"/>
            </a:xfrm>
            <a:prstGeom prst="rect">
              <a:avLst/>
            </a:prstGeom>
          </p:spPr>
        </p:pic>
        <p:pic>
          <p:nvPicPr>
            <p:cNvPr id="590" name="object 590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9430512" y="4053840"/>
              <a:ext cx="809244" cy="316992"/>
            </a:xfrm>
            <a:prstGeom prst="rect">
              <a:avLst/>
            </a:prstGeom>
          </p:spPr>
        </p:pic>
      </p:grpSp>
      <p:sp>
        <p:nvSpPr>
          <p:cNvPr id="591" name="object 591"/>
          <p:cNvSpPr txBox="1"/>
          <p:nvPr/>
        </p:nvSpPr>
        <p:spPr>
          <a:xfrm>
            <a:off x="9481693" y="4006341"/>
            <a:ext cx="11182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92" name="object 592"/>
          <p:cNvGrpSpPr/>
          <p:nvPr/>
        </p:nvGrpSpPr>
        <p:grpSpPr>
          <a:xfrm>
            <a:off x="9345168" y="4401311"/>
            <a:ext cx="966469" cy="533400"/>
            <a:chOff x="9345168" y="4401311"/>
            <a:chExt cx="966469" cy="533400"/>
          </a:xfrm>
        </p:grpSpPr>
        <p:pic>
          <p:nvPicPr>
            <p:cNvPr id="593" name="object 593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9345168" y="4401311"/>
              <a:ext cx="966216" cy="533400"/>
            </a:xfrm>
            <a:prstGeom prst="rect">
              <a:avLst/>
            </a:prstGeom>
          </p:spPr>
        </p:pic>
        <p:pic>
          <p:nvPicPr>
            <p:cNvPr id="594" name="object 594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9427464" y="4515611"/>
              <a:ext cx="816864" cy="316992"/>
            </a:xfrm>
            <a:prstGeom prst="rect">
              <a:avLst/>
            </a:prstGeom>
          </p:spPr>
        </p:pic>
      </p:grpSp>
      <p:sp>
        <p:nvSpPr>
          <p:cNvPr id="595" name="object 595"/>
          <p:cNvSpPr txBox="1"/>
          <p:nvPr/>
        </p:nvSpPr>
        <p:spPr>
          <a:xfrm>
            <a:off x="9478644" y="4467859"/>
            <a:ext cx="1120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596" name="object 596"/>
          <p:cNvGrpSpPr/>
          <p:nvPr/>
        </p:nvGrpSpPr>
        <p:grpSpPr>
          <a:xfrm>
            <a:off x="9354311" y="4860035"/>
            <a:ext cx="966469" cy="535305"/>
            <a:chOff x="9354311" y="4860035"/>
            <a:chExt cx="966469" cy="535305"/>
          </a:xfrm>
        </p:grpSpPr>
        <p:pic>
          <p:nvPicPr>
            <p:cNvPr id="597" name="object 597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9354311" y="4860035"/>
              <a:ext cx="966216" cy="534923"/>
            </a:xfrm>
            <a:prstGeom prst="rect">
              <a:avLst/>
            </a:prstGeom>
          </p:spPr>
        </p:pic>
        <p:pic>
          <p:nvPicPr>
            <p:cNvPr id="598" name="object 598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9448799" y="4974335"/>
              <a:ext cx="792479" cy="318516"/>
            </a:xfrm>
            <a:prstGeom prst="rect">
              <a:avLst/>
            </a:prstGeom>
          </p:spPr>
        </p:pic>
      </p:grpSp>
      <p:sp>
        <p:nvSpPr>
          <p:cNvPr id="599" name="object 599"/>
          <p:cNvSpPr txBox="1"/>
          <p:nvPr/>
        </p:nvSpPr>
        <p:spPr>
          <a:xfrm>
            <a:off x="9499981" y="4926913"/>
            <a:ext cx="11093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cSaF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tc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acaSFt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lcaSeS</a:t>
            </a:r>
            <a:r>
              <a:rPr sz="1650" spc="-509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0" dirty="0">
                <a:solidFill>
                  <a:srgbClr val="FFFFFF"/>
                </a:solidFill>
                <a:latin typeface="Segoe UI Light"/>
                <a:cs typeface="Segoe UI Light"/>
              </a:rPr>
              <a:t>tlascaSe_tlaseS_lsase_lse_s_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0" name="object 600"/>
          <p:cNvGrpSpPr/>
          <p:nvPr/>
        </p:nvGrpSpPr>
        <p:grpSpPr>
          <a:xfrm>
            <a:off x="9354311" y="5318759"/>
            <a:ext cx="966469" cy="535305"/>
            <a:chOff x="9354311" y="5318759"/>
            <a:chExt cx="966469" cy="535305"/>
          </a:xfrm>
        </p:grpSpPr>
        <p:pic>
          <p:nvPicPr>
            <p:cNvPr id="601" name="object 601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9354311" y="5318759"/>
              <a:ext cx="966216" cy="534923"/>
            </a:xfrm>
            <a:prstGeom prst="rect">
              <a:avLst/>
            </a:prstGeom>
          </p:spPr>
        </p:pic>
        <p:pic>
          <p:nvPicPr>
            <p:cNvPr id="602" name="object 602"/>
            <p:cNvPicPr/>
            <p:nvPr/>
          </p:nvPicPr>
          <p:blipFill>
            <a:blip r:embed="rId421" cstate="print"/>
            <a:stretch>
              <a:fillRect/>
            </a:stretch>
          </p:blipFill>
          <p:spPr>
            <a:xfrm>
              <a:off x="9450323" y="5433059"/>
              <a:ext cx="787907" cy="316991"/>
            </a:xfrm>
            <a:prstGeom prst="rect">
              <a:avLst/>
            </a:prstGeom>
          </p:spPr>
        </p:pic>
      </p:grpSp>
      <p:sp>
        <p:nvSpPr>
          <p:cNvPr id="603" name="object 603"/>
          <p:cNvSpPr txBox="1"/>
          <p:nvPr/>
        </p:nvSpPr>
        <p:spPr>
          <a:xfrm>
            <a:off x="9501505" y="5385561"/>
            <a:ext cx="11080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aFt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caSFttl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4" name="object 604"/>
          <p:cNvGrpSpPr/>
          <p:nvPr/>
        </p:nvGrpSpPr>
        <p:grpSpPr>
          <a:xfrm>
            <a:off x="9354311" y="5780532"/>
            <a:ext cx="966469" cy="533400"/>
            <a:chOff x="9354311" y="5780532"/>
            <a:chExt cx="966469" cy="533400"/>
          </a:xfrm>
        </p:grpSpPr>
        <p:pic>
          <p:nvPicPr>
            <p:cNvPr id="605" name="object 605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9354311" y="5780532"/>
              <a:ext cx="966216" cy="533400"/>
            </a:xfrm>
            <a:prstGeom prst="rect">
              <a:avLst/>
            </a:prstGeom>
          </p:spPr>
        </p:pic>
        <p:pic>
          <p:nvPicPr>
            <p:cNvPr id="606" name="object 606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9436607" y="5893308"/>
              <a:ext cx="815340" cy="318516"/>
            </a:xfrm>
            <a:prstGeom prst="rect">
              <a:avLst/>
            </a:prstGeom>
          </p:spPr>
        </p:pic>
      </p:grpSp>
      <p:sp>
        <p:nvSpPr>
          <p:cNvPr id="607" name="object 607"/>
          <p:cNvSpPr txBox="1"/>
          <p:nvPr/>
        </p:nvSpPr>
        <p:spPr>
          <a:xfrm>
            <a:off x="9487789" y="5847079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08" name="object 608"/>
          <p:cNvGrpSpPr/>
          <p:nvPr/>
        </p:nvGrpSpPr>
        <p:grpSpPr>
          <a:xfrm>
            <a:off x="9354311" y="6240779"/>
            <a:ext cx="966469" cy="535305"/>
            <a:chOff x="9354311" y="6240779"/>
            <a:chExt cx="966469" cy="535305"/>
          </a:xfrm>
        </p:grpSpPr>
        <p:pic>
          <p:nvPicPr>
            <p:cNvPr id="609" name="object 609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9354311" y="6240779"/>
              <a:ext cx="966216" cy="534923"/>
            </a:xfrm>
            <a:prstGeom prst="rect">
              <a:avLst/>
            </a:prstGeom>
          </p:spPr>
        </p:pic>
        <p:pic>
          <p:nvPicPr>
            <p:cNvPr id="610" name="object 610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9436607" y="6355079"/>
              <a:ext cx="816863" cy="318515"/>
            </a:xfrm>
            <a:prstGeom prst="rect">
              <a:avLst/>
            </a:prstGeom>
          </p:spPr>
        </p:pic>
      </p:grpSp>
      <p:sp>
        <p:nvSpPr>
          <p:cNvPr id="611" name="object 611"/>
          <p:cNvSpPr txBox="1"/>
          <p:nvPr/>
        </p:nvSpPr>
        <p:spPr>
          <a:xfrm>
            <a:off x="9487789" y="6308242"/>
            <a:ext cx="1122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Fa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caF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tcSaF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acaSF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tlcaSeaS</a:t>
            </a:r>
            <a:r>
              <a:rPr sz="1650" spc="-517" baseline="-30303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1100" spc="-345" dirty="0">
                <a:solidFill>
                  <a:srgbClr val="FFFFFF"/>
                </a:solidFill>
                <a:latin typeface="Segoe UI Light"/>
                <a:cs typeface="Segoe UI Light"/>
              </a:rPr>
              <a:t>tlascaSe_tlasSe_lsase_lse_s_</a:t>
            </a:r>
            <a:endParaRPr sz="1100">
              <a:latin typeface="Segoe UI Light"/>
              <a:cs typeface="Segoe UI Light"/>
            </a:endParaRPr>
          </a:p>
        </p:txBody>
      </p:sp>
      <p:grpSp>
        <p:nvGrpSpPr>
          <p:cNvPr id="612" name="object 612"/>
          <p:cNvGrpSpPr/>
          <p:nvPr/>
        </p:nvGrpSpPr>
        <p:grpSpPr>
          <a:xfrm>
            <a:off x="5948171" y="432816"/>
            <a:ext cx="4750435" cy="641985"/>
            <a:chOff x="5948171" y="432816"/>
            <a:chExt cx="4750435" cy="641985"/>
          </a:xfrm>
        </p:grpSpPr>
        <p:pic>
          <p:nvPicPr>
            <p:cNvPr id="613" name="object 613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5948171" y="585216"/>
              <a:ext cx="696468" cy="326136"/>
            </a:xfrm>
            <a:prstGeom prst="rect">
              <a:avLst/>
            </a:prstGeom>
          </p:spPr>
        </p:pic>
        <p:pic>
          <p:nvPicPr>
            <p:cNvPr id="614" name="object 614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8557259" y="432816"/>
              <a:ext cx="2098548" cy="594360"/>
            </a:xfrm>
            <a:prstGeom prst="rect">
              <a:avLst/>
            </a:prstGeom>
          </p:spPr>
        </p:pic>
        <p:pic>
          <p:nvPicPr>
            <p:cNvPr id="615" name="object 615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8551163" y="432816"/>
              <a:ext cx="2147316" cy="641603"/>
            </a:xfrm>
            <a:prstGeom prst="rect">
              <a:avLst/>
            </a:prstGeom>
          </p:spPr>
        </p:pic>
      </p:grpSp>
      <p:sp>
        <p:nvSpPr>
          <p:cNvPr id="616" name="object 616"/>
          <p:cNvSpPr txBox="1"/>
          <p:nvPr/>
        </p:nvSpPr>
        <p:spPr>
          <a:xfrm>
            <a:off x="8604504" y="460248"/>
            <a:ext cx="2004060" cy="500380"/>
          </a:xfrm>
          <a:prstGeom prst="rect">
            <a:avLst/>
          </a:prstGeom>
          <a:solidFill>
            <a:srgbClr val="006FC0"/>
          </a:solidFill>
          <a:ln w="9144">
            <a:solidFill>
              <a:srgbClr val="FFFF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 marR="90805">
              <a:lnSpc>
                <a:spcPct val="102299"/>
              </a:lnSpc>
              <a:spcBef>
                <a:spcPts val="315"/>
              </a:spcBef>
            </a:pPr>
            <a:r>
              <a:rPr sz="1300" spc="10" dirty="0">
                <a:solidFill>
                  <a:srgbClr val="FFFFFF"/>
                </a:solidFill>
                <a:latin typeface="Segoe UI Light"/>
                <a:cs typeface="Segoe UI Light"/>
              </a:rPr>
              <a:t>Create</a:t>
            </a:r>
            <a:r>
              <a:rPr sz="1300" spc="-2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Segoe UI Light"/>
                <a:cs typeface="Segoe UI Light"/>
              </a:rPr>
              <a:t>table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Segoe UI Light"/>
                <a:cs typeface="Segoe UI Light"/>
              </a:rPr>
              <a:t>metadata on </a:t>
            </a:r>
            <a:r>
              <a:rPr sz="1300" spc="-3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Segoe UI Light"/>
                <a:cs typeface="Segoe UI Light"/>
              </a:rPr>
              <a:t>Control </a:t>
            </a:r>
            <a:r>
              <a:rPr sz="1300" spc="15" dirty="0">
                <a:solidFill>
                  <a:srgbClr val="FFFFFF"/>
                </a:solidFill>
                <a:latin typeface="Segoe UI Light"/>
                <a:cs typeface="Segoe UI Light"/>
              </a:rPr>
              <a:t>Node</a:t>
            </a:r>
            <a:endParaRPr sz="1300">
              <a:latin typeface="Segoe UI Light"/>
              <a:cs typeface="Segoe UI Light"/>
            </a:endParaRPr>
          </a:p>
        </p:txBody>
      </p:sp>
      <p:grpSp>
        <p:nvGrpSpPr>
          <p:cNvPr id="617" name="object 617"/>
          <p:cNvGrpSpPr/>
          <p:nvPr/>
        </p:nvGrpSpPr>
        <p:grpSpPr>
          <a:xfrm>
            <a:off x="6873240" y="566927"/>
            <a:ext cx="2885440" cy="2056130"/>
            <a:chOff x="6873240" y="566927"/>
            <a:chExt cx="2885440" cy="2056130"/>
          </a:xfrm>
        </p:grpSpPr>
        <p:pic>
          <p:nvPicPr>
            <p:cNvPr id="618" name="object 618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8087868" y="566927"/>
              <a:ext cx="534924" cy="256032"/>
            </a:xfrm>
            <a:prstGeom prst="rect">
              <a:avLst/>
            </a:prstGeom>
          </p:spPr>
        </p:pic>
        <p:sp>
          <p:nvSpPr>
            <p:cNvPr id="619" name="object 619"/>
            <p:cNvSpPr/>
            <p:nvPr/>
          </p:nvSpPr>
          <p:spPr>
            <a:xfrm>
              <a:off x="8135112" y="600455"/>
              <a:ext cx="439420" cy="149860"/>
            </a:xfrm>
            <a:custGeom>
              <a:avLst/>
              <a:gdLst/>
              <a:ahLst/>
              <a:cxnLst/>
              <a:rect l="l" t="t" r="r" b="b"/>
              <a:pathLst>
                <a:path w="439420" h="149859">
                  <a:moveTo>
                    <a:pt x="364236" y="0"/>
                  </a:moveTo>
                  <a:lnTo>
                    <a:pt x="364236" y="37338"/>
                  </a:lnTo>
                  <a:lnTo>
                    <a:pt x="0" y="37338"/>
                  </a:lnTo>
                  <a:lnTo>
                    <a:pt x="0" y="112014"/>
                  </a:lnTo>
                  <a:lnTo>
                    <a:pt x="364236" y="112014"/>
                  </a:lnTo>
                  <a:lnTo>
                    <a:pt x="364236" y="149352"/>
                  </a:lnTo>
                  <a:lnTo>
                    <a:pt x="438912" y="74676"/>
                  </a:lnTo>
                  <a:lnTo>
                    <a:pt x="3642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8135112" y="600455"/>
              <a:ext cx="439420" cy="149860"/>
            </a:xfrm>
            <a:custGeom>
              <a:avLst/>
              <a:gdLst/>
              <a:ahLst/>
              <a:cxnLst/>
              <a:rect l="l" t="t" r="r" b="b"/>
              <a:pathLst>
                <a:path w="439420" h="149859">
                  <a:moveTo>
                    <a:pt x="0" y="37338"/>
                  </a:moveTo>
                  <a:lnTo>
                    <a:pt x="364236" y="37338"/>
                  </a:lnTo>
                  <a:lnTo>
                    <a:pt x="364236" y="0"/>
                  </a:lnTo>
                  <a:lnTo>
                    <a:pt x="438912" y="74676"/>
                  </a:lnTo>
                  <a:lnTo>
                    <a:pt x="364236" y="149352"/>
                  </a:lnTo>
                  <a:lnTo>
                    <a:pt x="364236" y="112014"/>
                  </a:lnTo>
                  <a:lnTo>
                    <a:pt x="0" y="112014"/>
                  </a:lnTo>
                  <a:lnTo>
                    <a:pt x="0" y="3733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1" name="object 621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7155180" y="900684"/>
              <a:ext cx="239268" cy="373379"/>
            </a:xfrm>
            <a:prstGeom prst="rect">
              <a:avLst/>
            </a:prstGeom>
          </p:spPr>
        </p:pic>
        <p:pic>
          <p:nvPicPr>
            <p:cNvPr id="622" name="object 622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6873240" y="2249423"/>
              <a:ext cx="239268" cy="373379"/>
            </a:xfrm>
            <a:prstGeom prst="rect">
              <a:avLst/>
            </a:prstGeom>
          </p:spPr>
        </p:pic>
        <p:pic>
          <p:nvPicPr>
            <p:cNvPr id="623" name="object 623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9518904" y="2232660"/>
              <a:ext cx="239268" cy="373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14" y="449326"/>
            <a:ext cx="6939838" cy="5372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7795" y="1178052"/>
            <a:ext cx="7400925" cy="10306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29"/>
              </a:spcBef>
            </a:pP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ALTER</a:t>
            </a:r>
            <a:r>
              <a:rPr sz="27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DATABASE</a:t>
            </a:r>
            <a:r>
              <a:rPr sz="275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latin typeface="Consolas"/>
                <a:cs typeface="Consolas"/>
              </a:rPr>
              <a:t>ContosoDW</a:t>
            </a:r>
            <a:r>
              <a:rPr sz="2750" spc="-10" dirty="0"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0000FF"/>
                </a:solidFill>
                <a:latin typeface="Consolas"/>
                <a:cs typeface="Consolas"/>
              </a:rPr>
              <a:t>MODIFY</a:t>
            </a:r>
            <a:endParaRPr sz="2750">
              <a:latin typeface="Consolas"/>
              <a:cs typeface="Consolas"/>
            </a:endParaRPr>
          </a:p>
          <a:p>
            <a:pPr marL="146050">
              <a:lnSpc>
                <a:spcPct val="100000"/>
              </a:lnSpc>
              <a:spcBef>
                <a:spcPts val="325"/>
              </a:spcBef>
            </a:pP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(</a:t>
            </a:r>
            <a:r>
              <a:rPr sz="2750" spc="-5" dirty="0">
                <a:latin typeface="Consolas"/>
                <a:cs typeface="Consolas"/>
              </a:rPr>
              <a:t>service_objective</a:t>
            </a:r>
            <a:r>
              <a:rPr sz="2750" spc="10" dirty="0"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=</a:t>
            </a:r>
            <a:r>
              <a:rPr sz="275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750" spc="-5" dirty="0">
                <a:solidFill>
                  <a:srgbClr val="FF0000"/>
                </a:solidFill>
                <a:latin typeface="Consolas"/>
                <a:cs typeface="Consolas"/>
              </a:rPr>
              <a:t>'DW1000'</a:t>
            </a:r>
            <a:r>
              <a:rPr sz="2750" spc="-5" dirty="0">
                <a:solidFill>
                  <a:srgbClr val="808080"/>
                </a:solidFill>
                <a:latin typeface="Consolas"/>
                <a:cs typeface="Consolas"/>
              </a:rPr>
              <a:t>);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55352" y="888491"/>
            <a:ext cx="1765300" cy="1765300"/>
            <a:chOff x="10055352" y="888491"/>
            <a:chExt cx="1765300" cy="1765300"/>
          </a:xfrm>
        </p:grpSpPr>
        <p:sp>
          <p:nvSpPr>
            <p:cNvPr id="6" name="object 6"/>
            <p:cNvSpPr/>
            <p:nvPr/>
          </p:nvSpPr>
          <p:spPr>
            <a:xfrm>
              <a:off x="10055352" y="888491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1"/>
                  </a:lnTo>
                  <a:lnTo>
                    <a:pt x="1764792" y="1764791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D73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5661" y="1572513"/>
              <a:ext cx="864870" cy="3605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055352" y="2842260"/>
            <a:ext cx="1765300" cy="1765300"/>
            <a:chOff x="10055352" y="2842260"/>
            <a:chExt cx="1765300" cy="1765300"/>
          </a:xfrm>
        </p:grpSpPr>
        <p:sp>
          <p:nvSpPr>
            <p:cNvPr id="9" name="object 9"/>
            <p:cNvSpPr/>
            <p:nvPr/>
          </p:nvSpPr>
          <p:spPr>
            <a:xfrm>
              <a:off x="10055352" y="284226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2"/>
                  </a:lnTo>
                  <a:lnTo>
                    <a:pt x="1764792" y="176479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8417" y="3532124"/>
              <a:ext cx="976122" cy="34899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055352" y="4796028"/>
            <a:ext cx="1765300" cy="1765300"/>
            <a:chOff x="10055352" y="4796028"/>
            <a:chExt cx="1765300" cy="1765300"/>
          </a:xfrm>
        </p:grpSpPr>
        <p:sp>
          <p:nvSpPr>
            <p:cNvPr id="12" name="object 12"/>
            <p:cNvSpPr/>
            <p:nvPr/>
          </p:nvSpPr>
          <p:spPr>
            <a:xfrm>
              <a:off x="10055352" y="4796028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764792" y="0"/>
                  </a:moveTo>
                  <a:lnTo>
                    <a:pt x="0" y="0"/>
                  </a:lnTo>
                  <a:lnTo>
                    <a:pt x="0" y="1764792"/>
                  </a:lnTo>
                  <a:lnTo>
                    <a:pt x="1764792" y="1764792"/>
                  </a:lnTo>
                  <a:lnTo>
                    <a:pt x="1764792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297" y="5480177"/>
              <a:ext cx="633222" cy="412661"/>
            </a:xfrm>
            <a:prstGeom prst="rect">
              <a:avLst/>
            </a:prstGeom>
          </p:spPr>
        </p:pic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60565" y="1172336"/>
          <a:ext cx="1545590" cy="5555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652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DWU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27635" marB="0">
                    <a:solidFill>
                      <a:srgbClr val="FF8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9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DW400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72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DW2500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848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DW5000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DW6000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75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DW7500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82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DW10000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822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DW15000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780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DW30000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8B00"/>
                      </a:solidFill>
                      <a:prstDash val="solid"/>
                    </a:lnL>
                    <a:lnR w="12700">
                      <a:solidFill>
                        <a:srgbClr val="FF8B00"/>
                      </a:solidFill>
                      <a:prstDash val="solid"/>
                    </a:lnR>
                    <a:lnT w="12700">
                      <a:solidFill>
                        <a:srgbClr val="FF8B00"/>
                      </a:solidFill>
                      <a:prstDash val="solid"/>
                    </a:lnT>
                    <a:lnB w="12700">
                      <a:solidFill>
                        <a:srgbClr val="FF8B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5292" y="2741676"/>
            <a:ext cx="7179564" cy="25024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88719"/>
            <a:ext cx="12192000" cy="5669280"/>
          </a:xfrm>
          <a:custGeom>
            <a:avLst/>
            <a:gdLst/>
            <a:ahLst/>
            <a:cxnLst/>
            <a:rect l="l" t="t" r="r" b="b"/>
            <a:pathLst>
              <a:path w="12192000" h="5669280">
                <a:moveTo>
                  <a:pt x="12192000" y="0"/>
                </a:moveTo>
                <a:lnTo>
                  <a:pt x="0" y="0"/>
                </a:lnTo>
                <a:lnTo>
                  <a:pt x="0" y="5669280"/>
                </a:lnTo>
                <a:lnTo>
                  <a:pt x="12192000" y="56692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11" y="452755"/>
            <a:ext cx="6199949" cy="51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307" y="1624583"/>
            <a:ext cx="3425952" cy="46588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6212" y="1744217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Azure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SQL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Warehouse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854" y="3876294"/>
            <a:ext cx="1015365" cy="449580"/>
          </a:xfrm>
          <a:prstGeom prst="rect">
            <a:avLst/>
          </a:prstGeom>
          <a:solidFill>
            <a:srgbClr val="001F50"/>
          </a:solidFill>
          <a:ln w="10668">
            <a:solidFill>
              <a:srgbClr val="D2D2D2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40"/>
              </a:spcBef>
            </a:pPr>
            <a:r>
              <a:rPr sz="1800" b="1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8057" y="3876294"/>
            <a:ext cx="1100455" cy="449580"/>
          </a:xfrm>
          <a:custGeom>
            <a:avLst/>
            <a:gdLst/>
            <a:ahLst/>
            <a:cxnLst/>
            <a:rect l="l" t="t" r="r" b="b"/>
            <a:pathLst>
              <a:path w="1100455" h="449579">
                <a:moveTo>
                  <a:pt x="1100328" y="0"/>
                </a:moveTo>
                <a:lnTo>
                  <a:pt x="0" y="0"/>
                </a:lnTo>
                <a:lnTo>
                  <a:pt x="0" y="449579"/>
                </a:lnTo>
                <a:lnTo>
                  <a:pt x="1100328" y="449579"/>
                </a:lnTo>
                <a:lnTo>
                  <a:pt x="110032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8057" y="3876294"/>
            <a:ext cx="1100455" cy="449580"/>
          </a:xfrm>
          <a:prstGeom prst="rect">
            <a:avLst/>
          </a:prstGeom>
          <a:ln w="10667">
            <a:solidFill>
              <a:srgbClr val="D2D2D2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0"/>
              </a:spcBef>
            </a:pPr>
            <a:r>
              <a:rPr sz="1600" b="1" spc="-5" dirty="0">
                <a:latin typeface="Segoe UI"/>
                <a:cs typeface="Segoe UI"/>
              </a:rPr>
              <a:t>Worker1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4132" y="1621536"/>
            <a:ext cx="7912608" cy="466648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35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35" dirty="0"/>
              <a:t> </a:t>
            </a:r>
            <a:r>
              <a:rPr spc="-5" dirty="0"/>
              <a:t>Storage</a:t>
            </a:r>
            <a:r>
              <a:rPr spc="-30" dirty="0"/>
              <a:t> </a:t>
            </a:r>
            <a:r>
              <a:rPr spc="-5" dirty="0"/>
              <a:t>Blob(s)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404296" y="2020760"/>
            <a:ext cx="7374890" cy="4104640"/>
            <a:chOff x="4404296" y="2020760"/>
            <a:chExt cx="7374890" cy="4104640"/>
          </a:xfrm>
        </p:grpSpPr>
        <p:sp>
          <p:nvSpPr>
            <p:cNvPr id="13" name="object 13"/>
            <p:cNvSpPr/>
            <p:nvPr/>
          </p:nvSpPr>
          <p:spPr>
            <a:xfrm>
              <a:off x="4409694" y="2026158"/>
              <a:ext cx="7364095" cy="4093845"/>
            </a:xfrm>
            <a:custGeom>
              <a:avLst/>
              <a:gdLst/>
              <a:ahLst/>
              <a:cxnLst/>
              <a:rect l="l" t="t" r="r" b="b"/>
              <a:pathLst>
                <a:path w="7364095" h="4093845">
                  <a:moveTo>
                    <a:pt x="6681724" y="0"/>
                  </a:moveTo>
                  <a:lnTo>
                    <a:pt x="682243" y="0"/>
                  </a:lnTo>
                  <a:lnTo>
                    <a:pt x="633519" y="1712"/>
                  </a:lnTo>
                  <a:lnTo>
                    <a:pt x="585718" y="6774"/>
                  </a:lnTo>
                  <a:lnTo>
                    <a:pt x="538959" y="15069"/>
                  </a:lnTo>
                  <a:lnTo>
                    <a:pt x="493355" y="26483"/>
                  </a:lnTo>
                  <a:lnTo>
                    <a:pt x="449022" y="40898"/>
                  </a:lnTo>
                  <a:lnTo>
                    <a:pt x="406076" y="58201"/>
                  </a:lnTo>
                  <a:lnTo>
                    <a:pt x="364633" y="78276"/>
                  </a:lnTo>
                  <a:lnTo>
                    <a:pt x="324806" y="101007"/>
                  </a:lnTo>
                  <a:lnTo>
                    <a:pt x="286713" y="126279"/>
                  </a:lnTo>
                  <a:lnTo>
                    <a:pt x="250468" y="153977"/>
                  </a:lnTo>
                  <a:lnTo>
                    <a:pt x="216186" y="183984"/>
                  </a:lnTo>
                  <a:lnTo>
                    <a:pt x="183984" y="216186"/>
                  </a:lnTo>
                  <a:lnTo>
                    <a:pt x="153977" y="250468"/>
                  </a:lnTo>
                  <a:lnTo>
                    <a:pt x="126279" y="286713"/>
                  </a:lnTo>
                  <a:lnTo>
                    <a:pt x="101007" y="324806"/>
                  </a:lnTo>
                  <a:lnTo>
                    <a:pt x="78276" y="364633"/>
                  </a:lnTo>
                  <a:lnTo>
                    <a:pt x="58201" y="406076"/>
                  </a:lnTo>
                  <a:lnTo>
                    <a:pt x="40898" y="449022"/>
                  </a:lnTo>
                  <a:lnTo>
                    <a:pt x="26483" y="493355"/>
                  </a:lnTo>
                  <a:lnTo>
                    <a:pt x="15069" y="538959"/>
                  </a:lnTo>
                  <a:lnTo>
                    <a:pt x="6774" y="585718"/>
                  </a:lnTo>
                  <a:lnTo>
                    <a:pt x="1712" y="633519"/>
                  </a:lnTo>
                  <a:lnTo>
                    <a:pt x="0" y="682243"/>
                  </a:lnTo>
                  <a:lnTo>
                    <a:pt x="0" y="3411219"/>
                  </a:lnTo>
                  <a:lnTo>
                    <a:pt x="1712" y="3459941"/>
                  </a:lnTo>
                  <a:lnTo>
                    <a:pt x="6774" y="3507739"/>
                  </a:lnTo>
                  <a:lnTo>
                    <a:pt x="15069" y="3554497"/>
                  </a:lnTo>
                  <a:lnTo>
                    <a:pt x="26483" y="3600099"/>
                  </a:lnTo>
                  <a:lnTo>
                    <a:pt x="40898" y="3644430"/>
                  </a:lnTo>
                  <a:lnTo>
                    <a:pt x="58201" y="3687376"/>
                  </a:lnTo>
                  <a:lnTo>
                    <a:pt x="78276" y="3728819"/>
                  </a:lnTo>
                  <a:lnTo>
                    <a:pt x="101007" y="3768646"/>
                  </a:lnTo>
                  <a:lnTo>
                    <a:pt x="126279" y="3806739"/>
                  </a:lnTo>
                  <a:lnTo>
                    <a:pt x="153977" y="3842985"/>
                  </a:lnTo>
                  <a:lnTo>
                    <a:pt x="183984" y="3877267"/>
                  </a:lnTo>
                  <a:lnTo>
                    <a:pt x="216186" y="3909470"/>
                  </a:lnTo>
                  <a:lnTo>
                    <a:pt x="250468" y="3939478"/>
                  </a:lnTo>
                  <a:lnTo>
                    <a:pt x="286713" y="3967177"/>
                  </a:lnTo>
                  <a:lnTo>
                    <a:pt x="324806" y="3992450"/>
                  </a:lnTo>
                  <a:lnTo>
                    <a:pt x="364633" y="4015182"/>
                  </a:lnTo>
                  <a:lnTo>
                    <a:pt x="406076" y="4035258"/>
                  </a:lnTo>
                  <a:lnTo>
                    <a:pt x="449022" y="4052562"/>
                  </a:lnTo>
                  <a:lnTo>
                    <a:pt x="493355" y="4066978"/>
                  </a:lnTo>
                  <a:lnTo>
                    <a:pt x="538959" y="4078392"/>
                  </a:lnTo>
                  <a:lnTo>
                    <a:pt x="585718" y="4086688"/>
                  </a:lnTo>
                  <a:lnTo>
                    <a:pt x="633519" y="4091750"/>
                  </a:lnTo>
                  <a:lnTo>
                    <a:pt x="682243" y="4093464"/>
                  </a:lnTo>
                  <a:lnTo>
                    <a:pt x="6681724" y="4093464"/>
                  </a:lnTo>
                  <a:lnTo>
                    <a:pt x="6730448" y="4091750"/>
                  </a:lnTo>
                  <a:lnTo>
                    <a:pt x="6778249" y="4086688"/>
                  </a:lnTo>
                  <a:lnTo>
                    <a:pt x="6825008" y="4078392"/>
                  </a:lnTo>
                  <a:lnTo>
                    <a:pt x="6870612" y="4066978"/>
                  </a:lnTo>
                  <a:lnTo>
                    <a:pt x="6914945" y="4052562"/>
                  </a:lnTo>
                  <a:lnTo>
                    <a:pt x="6957891" y="4035258"/>
                  </a:lnTo>
                  <a:lnTo>
                    <a:pt x="6999334" y="4015182"/>
                  </a:lnTo>
                  <a:lnTo>
                    <a:pt x="7039161" y="3992450"/>
                  </a:lnTo>
                  <a:lnTo>
                    <a:pt x="7077254" y="3967177"/>
                  </a:lnTo>
                  <a:lnTo>
                    <a:pt x="7113499" y="3939478"/>
                  </a:lnTo>
                  <a:lnTo>
                    <a:pt x="7147781" y="3909470"/>
                  </a:lnTo>
                  <a:lnTo>
                    <a:pt x="7179983" y="3877267"/>
                  </a:lnTo>
                  <a:lnTo>
                    <a:pt x="7209990" y="3842985"/>
                  </a:lnTo>
                  <a:lnTo>
                    <a:pt x="7237688" y="3806739"/>
                  </a:lnTo>
                  <a:lnTo>
                    <a:pt x="7262960" y="3768646"/>
                  </a:lnTo>
                  <a:lnTo>
                    <a:pt x="7285691" y="3728819"/>
                  </a:lnTo>
                  <a:lnTo>
                    <a:pt x="7305766" y="3687376"/>
                  </a:lnTo>
                  <a:lnTo>
                    <a:pt x="7323069" y="3644430"/>
                  </a:lnTo>
                  <a:lnTo>
                    <a:pt x="7337484" y="3600099"/>
                  </a:lnTo>
                  <a:lnTo>
                    <a:pt x="7348898" y="3554497"/>
                  </a:lnTo>
                  <a:lnTo>
                    <a:pt x="7357193" y="3507739"/>
                  </a:lnTo>
                  <a:lnTo>
                    <a:pt x="7362255" y="3459941"/>
                  </a:lnTo>
                  <a:lnTo>
                    <a:pt x="7363967" y="3411219"/>
                  </a:lnTo>
                  <a:lnTo>
                    <a:pt x="7363967" y="682243"/>
                  </a:lnTo>
                  <a:lnTo>
                    <a:pt x="7362255" y="633519"/>
                  </a:lnTo>
                  <a:lnTo>
                    <a:pt x="7357193" y="585718"/>
                  </a:lnTo>
                  <a:lnTo>
                    <a:pt x="7348898" y="538959"/>
                  </a:lnTo>
                  <a:lnTo>
                    <a:pt x="7337484" y="493355"/>
                  </a:lnTo>
                  <a:lnTo>
                    <a:pt x="7323069" y="449022"/>
                  </a:lnTo>
                  <a:lnTo>
                    <a:pt x="7305766" y="406076"/>
                  </a:lnTo>
                  <a:lnTo>
                    <a:pt x="7285691" y="364633"/>
                  </a:lnTo>
                  <a:lnTo>
                    <a:pt x="7262960" y="324806"/>
                  </a:lnTo>
                  <a:lnTo>
                    <a:pt x="7237688" y="286713"/>
                  </a:lnTo>
                  <a:lnTo>
                    <a:pt x="7209990" y="250468"/>
                  </a:lnTo>
                  <a:lnTo>
                    <a:pt x="7179983" y="216186"/>
                  </a:lnTo>
                  <a:lnTo>
                    <a:pt x="7147781" y="183984"/>
                  </a:lnTo>
                  <a:lnTo>
                    <a:pt x="7113499" y="153977"/>
                  </a:lnTo>
                  <a:lnTo>
                    <a:pt x="7077254" y="126279"/>
                  </a:lnTo>
                  <a:lnTo>
                    <a:pt x="7039161" y="101007"/>
                  </a:lnTo>
                  <a:lnTo>
                    <a:pt x="6999334" y="78276"/>
                  </a:lnTo>
                  <a:lnTo>
                    <a:pt x="6957891" y="58201"/>
                  </a:lnTo>
                  <a:lnTo>
                    <a:pt x="6914945" y="40898"/>
                  </a:lnTo>
                  <a:lnTo>
                    <a:pt x="6870612" y="26483"/>
                  </a:lnTo>
                  <a:lnTo>
                    <a:pt x="6825008" y="15069"/>
                  </a:lnTo>
                  <a:lnTo>
                    <a:pt x="6778249" y="6774"/>
                  </a:lnTo>
                  <a:lnTo>
                    <a:pt x="6730448" y="1712"/>
                  </a:lnTo>
                  <a:lnTo>
                    <a:pt x="668172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09694" y="2026158"/>
              <a:ext cx="7364095" cy="4093845"/>
            </a:xfrm>
            <a:custGeom>
              <a:avLst/>
              <a:gdLst/>
              <a:ahLst/>
              <a:cxnLst/>
              <a:rect l="l" t="t" r="r" b="b"/>
              <a:pathLst>
                <a:path w="7364095" h="4093845">
                  <a:moveTo>
                    <a:pt x="0" y="682243"/>
                  </a:moveTo>
                  <a:lnTo>
                    <a:pt x="1712" y="633519"/>
                  </a:lnTo>
                  <a:lnTo>
                    <a:pt x="6774" y="585718"/>
                  </a:lnTo>
                  <a:lnTo>
                    <a:pt x="15069" y="538959"/>
                  </a:lnTo>
                  <a:lnTo>
                    <a:pt x="26483" y="493355"/>
                  </a:lnTo>
                  <a:lnTo>
                    <a:pt x="40898" y="449022"/>
                  </a:lnTo>
                  <a:lnTo>
                    <a:pt x="58201" y="406076"/>
                  </a:lnTo>
                  <a:lnTo>
                    <a:pt x="78276" y="364633"/>
                  </a:lnTo>
                  <a:lnTo>
                    <a:pt x="101007" y="324806"/>
                  </a:lnTo>
                  <a:lnTo>
                    <a:pt x="126279" y="286713"/>
                  </a:lnTo>
                  <a:lnTo>
                    <a:pt x="153977" y="250468"/>
                  </a:lnTo>
                  <a:lnTo>
                    <a:pt x="183984" y="216186"/>
                  </a:lnTo>
                  <a:lnTo>
                    <a:pt x="216186" y="183984"/>
                  </a:lnTo>
                  <a:lnTo>
                    <a:pt x="250468" y="153977"/>
                  </a:lnTo>
                  <a:lnTo>
                    <a:pt x="286713" y="126279"/>
                  </a:lnTo>
                  <a:lnTo>
                    <a:pt x="324806" y="101007"/>
                  </a:lnTo>
                  <a:lnTo>
                    <a:pt x="364633" y="78276"/>
                  </a:lnTo>
                  <a:lnTo>
                    <a:pt x="406076" y="58201"/>
                  </a:lnTo>
                  <a:lnTo>
                    <a:pt x="449022" y="40898"/>
                  </a:lnTo>
                  <a:lnTo>
                    <a:pt x="493355" y="26483"/>
                  </a:lnTo>
                  <a:lnTo>
                    <a:pt x="538959" y="15069"/>
                  </a:lnTo>
                  <a:lnTo>
                    <a:pt x="585718" y="6774"/>
                  </a:lnTo>
                  <a:lnTo>
                    <a:pt x="633519" y="1712"/>
                  </a:lnTo>
                  <a:lnTo>
                    <a:pt x="682243" y="0"/>
                  </a:lnTo>
                  <a:lnTo>
                    <a:pt x="6681724" y="0"/>
                  </a:lnTo>
                  <a:lnTo>
                    <a:pt x="6730448" y="1712"/>
                  </a:lnTo>
                  <a:lnTo>
                    <a:pt x="6778249" y="6774"/>
                  </a:lnTo>
                  <a:lnTo>
                    <a:pt x="6825008" y="15069"/>
                  </a:lnTo>
                  <a:lnTo>
                    <a:pt x="6870612" y="26483"/>
                  </a:lnTo>
                  <a:lnTo>
                    <a:pt x="6914945" y="40898"/>
                  </a:lnTo>
                  <a:lnTo>
                    <a:pt x="6957891" y="58201"/>
                  </a:lnTo>
                  <a:lnTo>
                    <a:pt x="6999334" y="78276"/>
                  </a:lnTo>
                  <a:lnTo>
                    <a:pt x="7039161" y="101007"/>
                  </a:lnTo>
                  <a:lnTo>
                    <a:pt x="7077254" y="126279"/>
                  </a:lnTo>
                  <a:lnTo>
                    <a:pt x="7113499" y="153977"/>
                  </a:lnTo>
                  <a:lnTo>
                    <a:pt x="7147781" y="183984"/>
                  </a:lnTo>
                  <a:lnTo>
                    <a:pt x="7179983" y="216186"/>
                  </a:lnTo>
                  <a:lnTo>
                    <a:pt x="7209990" y="250468"/>
                  </a:lnTo>
                  <a:lnTo>
                    <a:pt x="7237688" y="286713"/>
                  </a:lnTo>
                  <a:lnTo>
                    <a:pt x="7262960" y="324806"/>
                  </a:lnTo>
                  <a:lnTo>
                    <a:pt x="7285691" y="364633"/>
                  </a:lnTo>
                  <a:lnTo>
                    <a:pt x="7305766" y="406076"/>
                  </a:lnTo>
                  <a:lnTo>
                    <a:pt x="7323069" y="449022"/>
                  </a:lnTo>
                  <a:lnTo>
                    <a:pt x="7337484" y="493355"/>
                  </a:lnTo>
                  <a:lnTo>
                    <a:pt x="7348898" y="538959"/>
                  </a:lnTo>
                  <a:lnTo>
                    <a:pt x="7357193" y="585718"/>
                  </a:lnTo>
                  <a:lnTo>
                    <a:pt x="7362255" y="633519"/>
                  </a:lnTo>
                  <a:lnTo>
                    <a:pt x="7363967" y="682243"/>
                  </a:lnTo>
                  <a:lnTo>
                    <a:pt x="7363967" y="3411219"/>
                  </a:lnTo>
                  <a:lnTo>
                    <a:pt x="7362255" y="3459941"/>
                  </a:lnTo>
                  <a:lnTo>
                    <a:pt x="7357193" y="3507739"/>
                  </a:lnTo>
                  <a:lnTo>
                    <a:pt x="7348898" y="3554497"/>
                  </a:lnTo>
                  <a:lnTo>
                    <a:pt x="7337484" y="3600099"/>
                  </a:lnTo>
                  <a:lnTo>
                    <a:pt x="7323069" y="3644430"/>
                  </a:lnTo>
                  <a:lnTo>
                    <a:pt x="7305766" y="3687376"/>
                  </a:lnTo>
                  <a:lnTo>
                    <a:pt x="7285691" y="3728819"/>
                  </a:lnTo>
                  <a:lnTo>
                    <a:pt x="7262960" y="3768646"/>
                  </a:lnTo>
                  <a:lnTo>
                    <a:pt x="7237688" y="3806739"/>
                  </a:lnTo>
                  <a:lnTo>
                    <a:pt x="7209990" y="3842985"/>
                  </a:lnTo>
                  <a:lnTo>
                    <a:pt x="7179983" y="3877267"/>
                  </a:lnTo>
                  <a:lnTo>
                    <a:pt x="7147781" y="3909470"/>
                  </a:lnTo>
                  <a:lnTo>
                    <a:pt x="7113499" y="3939478"/>
                  </a:lnTo>
                  <a:lnTo>
                    <a:pt x="7077254" y="3967177"/>
                  </a:lnTo>
                  <a:lnTo>
                    <a:pt x="7039161" y="3992450"/>
                  </a:lnTo>
                  <a:lnTo>
                    <a:pt x="6999334" y="4015182"/>
                  </a:lnTo>
                  <a:lnTo>
                    <a:pt x="6957891" y="4035258"/>
                  </a:lnTo>
                  <a:lnTo>
                    <a:pt x="6914945" y="4052562"/>
                  </a:lnTo>
                  <a:lnTo>
                    <a:pt x="6870612" y="4066978"/>
                  </a:lnTo>
                  <a:lnTo>
                    <a:pt x="6825008" y="4078392"/>
                  </a:lnTo>
                  <a:lnTo>
                    <a:pt x="6778249" y="4086688"/>
                  </a:lnTo>
                  <a:lnTo>
                    <a:pt x="6730448" y="4091750"/>
                  </a:lnTo>
                  <a:lnTo>
                    <a:pt x="6681724" y="4093464"/>
                  </a:lnTo>
                  <a:lnTo>
                    <a:pt x="682243" y="4093464"/>
                  </a:lnTo>
                  <a:lnTo>
                    <a:pt x="633519" y="4091750"/>
                  </a:lnTo>
                  <a:lnTo>
                    <a:pt x="585718" y="4086688"/>
                  </a:lnTo>
                  <a:lnTo>
                    <a:pt x="538959" y="4078392"/>
                  </a:lnTo>
                  <a:lnTo>
                    <a:pt x="493355" y="4066978"/>
                  </a:lnTo>
                  <a:lnTo>
                    <a:pt x="449022" y="4052562"/>
                  </a:lnTo>
                  <a:lnTo>
                    <a:pt x="406076" y="4035258"/>
                  </a:lnTo>
                  <a:lnTo>
                    <a:pt x="364633" y="4015182"/>
                  </a:lnTo>
                  <a:lnTo>
                    <a:pt x="324806" y="3992450"/>
                  </a:lnTo>
                  <a:lnTo>
                    <a:pt x="286713" y="3967177"/>
                  </a:lnTo>
                  <a:lnTo>
                    <a:pt x="250468" y="3939478"/>
                  </a:lnTo>
                  <a:lnTo>
                    <a:pt x="216186" y="3909470"/>
                  </a:lnTo>
                  <a:lnTo>
                    <a:pt x="183984" y="3877267"/>
                  </a:lnTo>
                  <a:lnTo>
                    <a:pt x="153977" y="3842985"/>
                  </a:lnTo>
                  <a:lnTo>
                    <a:pt x="126279" y="3806739"/>
                  </a:lnTo>
                  <a:lnTo>
                    <a:pt x="101007" y="3768646"/>
                  </a:lnTo>
                  <a:lnTo>
                    <a:pt x="78276" y="3728819"/>
                  </a:lnTo>
                  <a:lnTo>
                    <a:pt x="58201" y="3687376"/>
                  </a:lnTo>
                  <a:lnTo>
                    <a:pt x="40898" y="3644430"/>
                  </a:lnTo>
                  <a:lnTo>
                    <a:pt x="26483" y="3600099"/>
                  </a:lnTo>
                  <a:lnTo>
                    <a:pt x="15069" y="3554497"/>
                  </a:lnTo>
                  <a:lnTo>
                    <a:pt x="6774" y="3507739"/>
                  </a:lnTo>
                  <a:lnTo>
                    <a:pt x="1712" y="3459941"/>
                  </a:lnTo>
                  <a:lnTo>
                    <a:pt x="0" y="3411219"/>
                  </a:lnTo>
                  <a:lnTo>
                    <a:pt x="0" y="68224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9438" y="2830829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35829" y="2830829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15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360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5690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9297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346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71381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582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62309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9438" y="3502914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35829" y="3502914"/>
            <a:ext cx="579120" cy="494030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815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360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5690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99297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4346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71381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582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62309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09438" y="4176521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35829" y="4176521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815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360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5690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099297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4346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71381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582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62309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9438" y="484860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35829" y="4848605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815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360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5690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99297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4346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71381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1582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862309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09438" y="5520690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5829" y="5520690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815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5360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25690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9297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4346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71381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582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2309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360932" y="3800855"/>
            <a:ext cx="3319779" cy="541020"/>
            <a:chOff x="1360932" y="3800855"/>
            <a:chExt cx="3319779" cy="541020"/>
          </a:xfrm>
        </p:grpSpPr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3908" y="3800855"/>
              <a:ext cx="1606295" cy="54101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932" y="3934967"/>
              <a:ext cx="790956" cy="33070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5409438" y="215874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35829" y="2158745"/>
            <a:ext cx="579120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0815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5360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425690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099297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44346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771381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1582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862309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D10</a:t>
            </a:r>
            <a:endParaRPr sz="13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88719"/>
            <a:ext cx="12192000" cy="5669280"/>
          </a:xfrm>
          <a:custGeom>
            <a:avLst/>
            <a:gdLst/>
            <a:ahLst/>
            <a:cxnLst/>
            <a:rect l="l" t="t" r="r" b="b"/>
            <a:pathLst>
              <a:path w="12192000" h="5669280">
                <a:moveTo>
                  <a:pt x="12192000" y="0"/>
                </a:moveTo>
                <a:lnTo>
                  <a:pt x="0" y="0"/>
                </a:lnTo>
                <a:lnTo>
                  <a:pt x="0" y="5669280"/>
                </a:lnTo>
                <a:lnTo>
                  <a:pt x="12192000" y="56692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11" y="452755"/>
            <a:ext cx="6306629" cy="51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" y="1621536"/>
            <a:ext cx="3432048" cy="4666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6212" y="1744217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"/>
                <a:cs typeface="Segoe UI"/>
              </a:rPr>
              <a:t>Azure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SQL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spc="-5" dirty="0">
                <a:latin typeface="Segoe UI"/>
                <a:cs typeface="Segoe UI"/>
              </a:rPr>
              <a:t>Data</a:t>
            </a:r>
            <a:r>
              <a:rPr sz="1800" b="1" spc="-3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Warehouse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854" y="3504438"/>
            <a:ext cx="943610" cy="451484"/>
          </a:xfrm>
          <a:prstGeom prst="rect">
            <a:avLst/>
          </a:prstGeom>
          <a:solidFill>
            <a:srgbClr val="001F50"/>
          </a:solidFill>
          <a:ln w="10668">
            <a:solidFill>
              <a:srgbClr val="D2D2D2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645"/>
              </a:spcBef>
            </a:pPr>
            <a:r>
              <a:rPr sz="1800" b="1" spc="-5" dirty="0">
                <a:latin typeface="Segoe UI"/>
                <a:cs typeface="Segoe UI"/>
              </a:rPr>
              <a:t>Engine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95436" y="4169600"/>
            <a:ext cx="1167765" cy="460375"/>
            <a:chOff x="2095436" y="4169600"/>
            <a:chExt cx="1167765" cy="460375"/>
          </a:xfrm>
        </p:grpSpPr>
        <p:sp>
          <p:nvSpPr>
            <p:cNvPr id="9" name="object 9"/>
            <p:cNvSpPr/>
            <p:nvPr/>
          </p:nvSpPr>
          <p:spPr>
            <a:xfrm>
              <a:off x="2100833" y="4174998"/>
              <a:ext cx="1156970" cy="449580"/>
            </a:xfrm>
            <a:custGeom>
              <a:avLst/>
              <a:gdLst/>
              <a:ahLst/>
              <a:cxnLst/>
              <a:rect l="l" t="t" r="r" b="b"/>
              <a:pathLst>
                <a:path w="1156970" h="449579">
                  <a:moveTo>
                    <a:pt x="1156716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156716" y="449579"/>
                  </a:lnTo>
                  <a:lnTo>
                    <a:pt x="11567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0833" y="4174998"/>
              <a:ext cx="1156970" cy="449580"/>
            </a:xfrm>
            <a:custGeom>
              <a:avLst/>
              <a:gdLst/>
              <a:ahLst/>
              <a:cxnLst/>
              <a:rect l="l" t="t" r="r" b="b"/>
              <a:pathLst>
                <a:path w="1156970" h="449579">
                  <a:moveTo>
                    <a:pt x="0" y="449579"/>
                  </a:moveTo>
                  <a:lnTo>
                    <a:pt x="1156716" y="449579"/>
                  </a:lnTo>
                  <a:lnTo>
                    <a:pt x="1156716" y="0"/>
                  </a:lnTo>
                  <a:lnTo>
                    <a:pt x="0" y="0"/>
                  </a:lnTo>
                  <a:lnTo>
                    <a:pt x="0" y="449579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1329" y="4260596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Worker4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04132" y="1621536"/>
            <a:ext cx="7912608" cy="466648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35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Azure</a:t>
            </a:r>
            <a:r>
              <a:rPr spc="-35" dirty="0"/>
              <a:t> </a:t>
            </a:r>
            <a:r>
              <a:rPr spc="-5" dirty="0"/>
              <a:t>Storage</a:t>
            </a:r>
            <a:r>
              <a:rPr spc="-30" dirty="0"/>
              <a:t> </a:t>
            </a:r>
            <a:r>
              <a:rPr spc="-5" dirty="0"/>
              <a:t>Blob(s)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090166" y="2160270"/>
            <a:ext cx="9539605" cy="3914775"/>
            <a:chOff x="2090166" y="2160270"/>
            <a:chExt cx="9539605" cy="3914775"/>
          </a:xfrm>
        </p:grpSpPr>
        <p:sp>
          <p:nvSpPr>
            <p:cNvPr id="15" name="object 15"/>
            <p:cNvSpPr/>
            <p:nvPr/>
          </p:nvSpPr>
          <p:spPr>
            <a:xfrm>
              <a:off x="2090166" y="2160269"/>
              <a:ext cx="9534525" cy="3909060"/>
            </a:xfrm>
            <a:custGeom>
              <a:avLst/>
              <a:gdLst/>
              <a:ahLst/>
              <a:cxnLst/>
              <a:rect l="l" t="t" r="r" b="b"/>
              <a:pathLst>
                <a:path w="9534525" h="3909060">
                  <a:moveTo>
                    <a:pt x="1167384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1167384" y="449580"/>
                  </a:lnTo>
                  <a:lnTo>
                    <a:pt x="1167384" y="0"/>
                  </a:lnTo>
                  <a:close/>
                </a:path>
                <a:path w="9534525" h="3909060">
                  <a:moveTo>
                    <a:pt x="9534144" y="3393440"/>
                  </a:moveTo>
                  <a:lnTo>
                    <a:pt x="9526029" y="3353333"/>
                  </a:lnTo>
                  <a:lnTo>
                    <a:pt x="9503918" y="3320542"/>
                  </a:lnTo>
                  <a:lnTo>
                    <a:pt x="9471127" y="3298431"/>
                  </a:lnTo>
                  <a:lnTo>
                    <a:pt x="9431020" y="3290316"/>
                  </a:lnTo>
                  <a:lnTo>
                    <a:pt x="2541524" y="3290316"/>
                  </a:lnTo>
                  <a:lnTo>
                    <a:pt x="2501404" y="3298431"/>
                  </a:lnTo>
                  <a:lnTo>
                    <a:pt x="2468626" y="3320542"/>
                  </a:lnTo>
                  <a:lnTo>
                    <a:pt x="2446502" y="3353333"/>
                  </a:lnTo>
                  <a:lnTo>
                    <a:pt x="2438400" y="3393440"/>
                  </a:lnTo>
                  <a:lnTo>
                    <a:pt x="2438400" y="3805936"/>
                  </a:lnTo>
                  <a:lnTo>
                    <a:pt x="2446502" y="3846080"/>
                  </a:lnTo>
                  <a:lnTo>
                    <a:pt x="2468626" y="3878859"/>
                  </a:lnTo>
                  <a:lnTo>
                    <a:pt x="2501404" y="3900957"/>
                  </a:lnTo>
                  <a:lnTo>
                    <a:pt x="2541524" y="3909060"/>
                  </a:lnTo>
                  <a:lnTo>
                    <a:pt x="9431020" y="3909060"/>
                  </a:lnTo>
                  <a:lnTo>
                    <a:pt x="9471127" y="3900957"/>
                  </a:lnTo>
                  <a:lnTo>
                    <a:pt x="9503918" y="3878859"/>
                  </a:lnTo>
                  <a:lnTo>
                    <a:pt x="9526029" y="3846080"/>
                  </a:lnTo>
                  <a:lnTo>
                    <a:pt x="9534144" y="3805936"/>
                  </a:lnTo>
                  <a:lnTo>
                    <a:pt x="9534144" y="339344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8566" y="5450585"/>
              <a:ext cx="7096125" cy="619125"/>
            </a:xfrm>
            <a:custGeom>
              <a:avLst/>
              <a:gdLst/>
              <a:ahLst/>
              <a:cxnLst/>
              <a:rect l="l" t="t" r="r" b="b"/>
              <a:pathLst>
                <a:path w="7096125" h="619125">
                  <a:moveTo>
                    <a:pt x="0" y="103123"/>
                  </a:moveTo>
                  <a:lnTo>
                    <a:pt x="8112" y="63007"/>
                  </a:lnTo>
                  <a:lnTo>
                    <a:pt x="30226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2619" y="0"/>
                  </a:lnTo>
                  <a:lnTo>
                    <a:pt x="7032736" y="8112"/>
                  </a:lnTo>
                  <a:lnTo>
                    <a:pt x="7065517" y="30225"/>
                  </a:lnTo>
                  <a:lnTo>
                    <a:pt x="7087631" y="63007"/>
                  </a:lnTo>
                  <a:lnTo>
                    <a:pt x="7095744" y="103123"/>
                  </a:lnTo>
                  <a:lnTo>
                    <a:pt x="7095744" y="515619"/>
                  </a:lnTo>
                  <a:lnTo>
                    <a:pt x="7087631" y="555762"/>
                  </a:lnTo>
                  <a:lnTo>
                    <a:pt x="7065517" y="588541"/>
                  </a:lnTo>
                  <a:lnTo>
                    <a:pt x="7032736" y="610640"/>
                  </a:lnTo>
                  <a:lnTo>
                    <a:pt x="6992619" y="618743"/>
                  </a:lnTo>
                  <a:lnTo>
                    <a:pt x="103124" y="618743"/>
                  </a:lnTo>
                  <a:lnTo>
                    <a:pt x="63007" y="610640"/>
                  </a:lnTo>
                  <a:lnTo>
                    <a:pt x="30225" y="588541"/>
                  </a:lnTo>
                  <a:lnTo>
                    <a:pt x="8112" y="555762"/>
                  </a:lnTo>
                  <a:lnTo>
                    <a:pt x="0" y="515619"/>
                  </a:lnTo>
                  <a:lnTo>
                    <a:pt x="0" y="10312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90166" y="2160270"/>
            <a:ext cx="1167765" cy="449580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765"/>
              </a:spcBef>
            </a:pPr>
            <a:r>
              <a:rPr sz="1600" b="1" spc="-5" dirty="0">
                <a:latin typeface="Segoe UI"/>
                <a:cs typeface="Segoe UI"/>
              </a:rPr>
              <a:t>Worker1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056" y="4841684"/>
            <a:ext cx="1160145" cy="460375"/>
            <a:chOff x="2103056" y="4841684"/>
            <a:chExt cx="1160145" cy="460375"/>
          </a:xfrm>
        </p:grpSpPr>
        <p:sp>
          <p:nvSpPr>
            <p:cNvPr id="19" name="object 19"/>
            <p:cNvSpPr/>
            <p:nvPr/>
          </p:nvSpPr>
          <p:spPr>
            <a:xfrm>
              <a:off x="2108454" y="4847081"/>
              <a:ext cx="1149350" cy="449580"/>
            </a:xfrm>
            <a:custGeom>
              <a:avLst/>
              <a:gdLst/>
              <a:ahLst/>
              <a:cxnLst/>
              <a:rect l="l" t="t" r="r" b="b"/>
              <a:pathLst>
                <a:path w="1149350" h="449579">
                  <a:moveTo>
                    <a:pt x="1149095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1149095" y="449580"/>
                  </a:lnTo>
                  <a:lnTo>
                    <a:pt x="11490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8454" y="4847081"/>
              <a:ext cx="1149350" cy="449580"/>
            </a:xfrm>
            <a:custGeom>
              <a:avLst/>
              <a:gdLst/>
              <a:ahLst/>
              <a:cxnLst/>
              <a:rect l="l" t="t" r="r" b="b"/>
              <a:pathLst>
                <a:path w="1149350" h="449579">
                  <a:moveTo>
                    <a:pt x="0" y="449580"/>
                  </a:moveTo>
                  <a:lnTo>
                    <a:pt x="1149095" y="449580"/>
                  </a:lnTo>
                  <a:lnTo>
                    <a:pt x="1149095" y="0"/>
                  </a:lnTo>
                  <a:lnTo>
                    <a:pt x="0" y="0"/>
                  </a:lnTo>
                  <a:lnTo>
                    <a:pt x="0" y="449580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55011" y="4933315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Worker5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00008" y="3499040"/>
            <a:ext cx="1163320" cy="462280"/>
            <a:chOff x="2100008" y="3499040"/>
            <a:chExt cx="1163320" cy="462280"/>
          </a:xfrm>
        </p:grpSpPr>
        <p:sp>
          <p:nvSpPr>
            <p:cNvPr id="23" name="object 23"/>
            <p:cNvSpPr/>
            <p:nvPr/>
          </p:nvSpPr>
          <p:spPr>
            <a:xfrm>
              <a:off x="2105405" y="3504438"/>
              <a:ext cx="1152525" cy="451484"/>
            </a:xfrm>
            <a:custGeom>
              <a:avLst/>
              <a:gdLst/>
              <a:ahLst/>
              <a:cxnLst/>
              <a:rect l="l" t="t" r="r" b="b"/>
              <a:pathLst>
                <a:path w="1152525" h="451485">
                  <a:moveTo>
                    <a:pt x="1152144" y="0"/>
                  </a:moveTo>
                  <a:lnTo>
                    <a:pt x="0" y="0"/>
                  </a:lnTo>
                  <a:lnTo>
                    <a:pt x="0" y="451104"/>
                  </a:lnTo>
                  <a:lnTo>
                    <a:pt x="1152144" y="451104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05405" y="3504438"/>
              <a:ext cx="1152525" cy="451484"/>
            </a:xfrm>
            <a:custGeom>
              <a:avLst/>
              <a:gdLst/>
              <a:ahLst/>
              <a:cxnLst/>
              <a:rect l="l" t="t" r="r" b="b"/>
              <a:pathLst>
                <a:path w="1152525" h="451485">
                  <a:moveTo>
                    <a:pt x="0" y="451104"/>
                  </a:moveTo>
                  <a:lnTo>
                    <a:pt x="1152144" y="451104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45110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53233" y="3589985"/>
            <a:ext cx="854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</a:t>
            </a:r>
            <a:r>
              <a:rPr sz="1600" b="1" spc="-15" dirty="0">
                <a:latin typeface="Segoe UI"/>
                <a:cs typeface="Segoe UI"/>
              </a:rPr>
              <a:t>k</a:t>
            </a:r>
            <a:r>
              <a:rPr sz="1600" b="1" spc="-5" dirty="0">
                <a:latin typeface="Segoe UI"/>
                <a:cs typeface="Segoe UI"/>
              </a:rPr>
              <a:t>er3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84768" y="2826956"/>
            <a:ext cx="1178560" cy="460375"/>
            <a:chOff x="2084768" y="2826956"/>
            <a:chExt cx="1178560" cy="460375"/>
          </a:xfrm>
        </p:grpSpPr>
        <p:sp>
          <p:nvSpPr>
            <p:cNvPr id="27" name="object 27"/>
            <p:cNvSpPr/>
            <p:nvPr/>
          </p:nvSpPr>
          <p:spPr>
            <a:xfrm>
              <a:off x="2090165" y="2832354"/>
              <a:ext cx="1167765" cy="449580"/>
            </a:xfrm>
            <a:custGeom>
              <a:avLst/>
              <a:gdLst/>
              <a:ahLst/>
              <a:cxnLst/>
              <a:rect l="l" t="t" r="r" b="b"/>
              <a:pathLst>
                <a:path w="1167764" h="449579">
                  <a:moveTo>
                    <a:pt x="1167383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167383" y="449579"/>
                  </a:lnTo>
                  <a:lnTo>
                    <a:pt x="1167383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90165" y="2832354"/>
              <a:ext cx="1167765" cy="449580"/>
            </a:xfrm>
            <a:custGeom>
              <a:avLst/>
              <a:gdLst/>
              <a:ahLst/>
              <a:cxnLst/>
              <a:rect l="l" t="t" r="r" b="b"/>
              <a:pathLst>
                <a:path w="1167764" h="449579">
                  <a:moveTo>
                    <a:pt x="0" y="449579"/>
                  </a:moveTo>
                  <a:lnTo>
                    <a:pt x="1167383" y="449579"/>
                  </a:lnTo>
                  <a:lnTo>
                    <a:pt x="1167383" y="0"/>
                  </a:lnTo>
                  <a:lnTo>
                    <a:pt x="0" y="0"/>
                  </a:lnTo>
                  <a:lnTo>
                    <a:pt x="0" y="449579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46757" y="2917951"/>
            <a:ext cx="854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Segoe UI"/>
                <a:cs typeface="Segoe UI"/>
              </a:rPr>
              <a:t>Worker2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3882" y="5519165"/>
            <a:ext cx="1153795" cy="451484"/>
          </a:xfrm>
          <a:custGeom>
            <a:avLst/>
            <a:gdLst/>
            <a:ahLst/>
            <a:cxnLst/>
            <a:rect l="l" t="t" r="r" b="b"/>
            <a:pathLst>
              <a:path w="1153795" h="451485">
                <a:moveTo>
                  <a:pt x="1153668" y="0"/>
                </a:moveTo>
                <a:lnTo>
                  <a:pt x="0" y="0"/>
                </a:lnTo>
                <a:lnTo>
                  <a:pt x="0" y="451104"/>
                </a:lnTo>
                <a:lnTo>
                  <a:pt x="1153668" y="451104"/>
                </a:lnTo>
                <a:lnTo>
                  <a:pt x="115366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103882" y="5519165"/>
            <a:ext cx="1153795" cy="451484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775"/>
              </a:spcBef>
            </a:pPr>
            <a:r>
              <a:rPr sz="1600" b="1" spc="-5" dirty="0">
                <a:latin typeface="Segoe UI"/>
                <a:cs typeface="Segoe UI"/>
              </a:rPr>
              <a:t>Worker6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09438" y="5520690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35829" y="5520690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2"/>
                </a:lnTo>
                <a:lnTo>
                  <a:pt x="579120" y="492252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35829" y="5520690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815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5360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25690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9297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43466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71381" y="5520690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58221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62309" y="5520690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532312" y="2080196"/>
            <a:ext cx="7120255" cy="3328670"/>
            <a:chOff x="4532312" y="2080196"/>
            <a:chExt cx="7120255" cy="3328670"/>
          </a:xfrm>
        </p:grpSpPr>
        <p:sp>
          <p:nvSpPr>
            <p:cNvPr id="44" name="object 44"/>
            <p:cNvSpPr/>
            <p:nvPr/>
          </p:nvSpPr>
          <p:spPr>
            <a:xfrm>
              <a:off x="4549901" y="2085593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3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3"/>
                  </a:lnTo>
                  <a:lnTo>
                    <a:pt x="6994144" y="618743"/>
                  </a:lnTo>
                  <a:lnTo>
                    <a:pt x="7034260" y="610631"/>
                  </a:lnTo>
                  <a:lnTo>
                    <a:pt x="7067042" y="588517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3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49901" y="2085593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3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3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7"/>
                  </a:lnTo>
                  <a:lnTo>
                    <a:pt x="7034260" y="610631"/>
                  </a:lnTo>
                  <a:lnTo>
                    <a:pt x="6994144" y="618743"/>
                  </a:lnTo>
                  <a:lnTo>
                    <a:pt x="103124" y="618743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3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49901" y="2757677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12" y="555736"/>
                  </a:lnTo>
                  <a:lnTo>
                    <a:pt x="30225" y="588518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20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49901" y="2757677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20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8"/>
                  </a:lnTo>
                  <a:lnTo>
                    <a:pt x="8112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49901" y="3446525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8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49901" y="3446525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8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49901" y="4115561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4"/>
                  </a:lnTo>
                  <a:lnTo>
                    <a:pt x="6994144" y="618744"/>
                  </a:lnTo>
                  <a:lnTo>
                    <a:pt x="7034260" y="610631"/>
                  </a:lnTo>
                  <a:lnTo>
                    <a:pt x="7067042" y="588518"/>
                  </a:lnTo>
                  <a:lnTo>
                    <a:pt x="7089155" y="555736"/>
                  </a:lnTo>
                  <a:lnTo>
                    <a:pt x="7097268" y="515619"/>
                  </a:lnTo>
                  <a:lnTo>
                    <a:pt x="7097268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49901" y="4115561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8" y="103124"/>
                  </a:lnTo>
                  <a:lnTo>
                    <a:pt x="7097268" y="515619"/>
                  </a:lnTo>
                  <a:lnTo>
                    <a:pt x="7089155" y="555736"/>
                  </a:lnTo>
                  <a:lnTo>
                    <a:pt x="7067042" y="588518"/>
                  </a:lnTo>
                  <a:lnTo>
                    <a:pt x="7034260" y="610631"/>
                  </a:lnTo>
                  <a:lnTo>
                    <a:pt x="6994144" y="618744"/>
                  </a:lnTo>
                  <a:lnTo>
                    <a:pt x="103124" y="618744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37710" y="4784598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6994144" y="0"/>
                  </a:moveTo>
                  <a:lnTo>
                    <a:pt x="103124" y="0"/>
                  </a:lnTo>
                  <a:lnTo>
                    <a:pt x="63007" y="8112"/>
                  </a:lnTo>
                  <a:lnTo>
                    <a:pt x="30225" y="30225"/>
                  </a:lnTo>
                  <a:lnTo>
                    <a:pt x="8112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12" y="555736"/>
                  </a:lnTo>
                  <a:lnTo>
                    <a:pt x="30225" y="588517"/>
                  </a:lnTo>
                  <a:lnTo>
                    <a:pt x="63007" y="610631"/>
                  </a:lnTo>
                  <a:lnTo>
                    <a:pt x="103124" y="618743"/>
                  </a:lnTo>
                  <a:lnTo>
                    <a:pt x="6994144" y="618743"/>
                  </a:lnTo>
                  <a:lnTo>
                    <a:pt x="7034260" y="610631"/>
                  </a:lnTo>
                  <a:lnTo>
                    <a:pt x="7067042" y="588517"/>
                  </a:lnTo>
                  <a:lnTo>
                    <a:pt x="7089155" y="555736"/>
                  </a:lnTo>
                  <a:lnTo>
                    <a:pt x="7097267" y="515619"/>
                  </a:lnTo>
                  <a:lnTo>
                    <a:pt x="7097267" y="103124"/>
                  </a:lnTo>
                  <a:lnTo>
                    <a:pt x="7089155" y="63007"/>
                  </a:lnTo>
                  <a:lnTo>
                    <a:pt x="7067042" y="30225"/>
                  </a:lnTo>
                  <a:lnTo>
                    <a:pt x="7034260" y="8112"/>
                  </a:lnTo>
                  <a:lnTo>
                    <a:pt x="699414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37710" y="4784598"/>
              <a:ext cx="7097395" cy="619125"/>
            </a:xfrm>
            <a:custGeom>
              <a:avLst/>
              <a:gdLst/>
              <a:ahLst/>
              <a:cxnLst/>
              <a:rect l="l" t="t" r="r" b="b"/>
              <a:pathLst>
                <a:path w="7097395" h="619125">
                  <a:moveTo>
                    <a:pt x="0" y="103124"/>
                  </a:moveTo>
                  <a:lnTo>
                    <a:pt x="8112" y="63007"/>
                  </a:lnTo>
                  <a:lnTo>
                    <a:pt x="30225" y="30225"/>
                  </a:lnTo>
                  <a:lnTo>
                    <a:pt x="63007" y="8112"/>
                  </a:lnTo>
                  <a:lnTo>
                    <a:pt x="103124" y="0"/>
                  </a:lnTo>
                  <a:lnTo>
                    <a:pt x="6994144" y="0"/>
                  </a:lnTo>
                  <a:lnTo>
                    <a:pt x="7034260" y="8112"/>
                  </a:lnTo>
                  <a:lnTo>
                    <a:pt x="7067042" y="30225"/>
                  </a:lnTo>
                  <a:lnTo>
                    <a:pt x="7089155" y="63007"/>
                  </a:lnTo>
                  <a:lnTo>
                    <a:pt x="7097267" y="103124"/>
                  </a:lnTo>
                  <a:lnTo>
                    <a:pt x="7097267" y="515619"/>
                  </a:lnTo>
                  <a:lnTo>
                    <a:pt x="7089155" y="555736"/>
                  </a:lnTo>
                  <a:lnTo>
                    <a:pt x="7067042" y="588517"/>
                  </a:lnTo>
                  <a:lnTo>
                    <a:pt x="7034260" y="610631"/>
                  </a:lnTo>
                  <a:lnTo>
                    <a:pt x="6994144" y="618743"/>
                  </a:lnTo>
                  <a:lnTo>
                    <a:pt x="103124" y="618743"/>
                  </a:lnTo>
                  <a:lnTo>
                    <a:pt x="63007" y="610631"/>
                  </a:lnTo>
                  <a:lnTo>
                    <a:pt x="30225" y="588517"/>
                  </a:lnTo>
                  <a:lnTo>
                    <a:pt x="8112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10668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409438" y="2830829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35829" y="2830829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735829" y="2830829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815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5360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425690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9297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443466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71381" y="2830829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58221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2309" y="2830829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09438" y="3502914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35829" y="3502914"/>
            <a:ext cx="579120" cy="494030"/>
          </a:xfrm>
          <a:custGeom>
            <a:avLst/>
            <a:gdLst/>
            <a:ahLst/>
            <a:cxnLst/>
            <a:rect l="l" t="t" r="r" b="b"/>
            <a:pathLst>
              <a:path w="579120" h="494029">
                <a:moveTo>
                  <a:pt x="579120" y="0"/>
                </a:moveTo>
                <a:lnTo>
                  <a:pt x="0" y="0"/>
                </a:lnTo>
                <a:lnTo>
                  <a:pt x="0" y="493775"/>
                </a:lnTo>
                <a:lnTo>
                  <a:pt x="579120" y="493775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735829" y="3502914"/>
            <a:ext cx="579120" cy="494030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815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5360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425690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99297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443466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771381" y="3502914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158221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862309" y="3502914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09438" y="4176521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35829" y="4176521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735829" y="4176521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815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5360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25690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099297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43466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771381" y="4176521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158221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0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862309" y="4176521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09438" y="484860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735829" y="4848605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2"/>
                </a:lnTo>
                <a:lnTo>
                  <a:pt x="579120" y="492252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735829" y="4848605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0815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75360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425690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099297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443466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771381" y="484860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158221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862309" y="484860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D50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409438" y="2158745"/>
            <a:ext cx="581025" cy="492759"/>
          </a:xfrm>
          <a:prstGeom prst="rect">
            <a:avLst/>
          </a:prstGeom>
          <a:solidFill>
            <a:srgbClr val="FFB800"/>
          </a:solidFill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D2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735829" y="2158745"/>
            <a:ext cx="579120" cy="492759"/>
          </a:xfrm>
          <a:custGeom>
            <a:avLst/>
            <a:gdLst/>
            <a:ahLst/>
            <a:cxnLst/>
            <a:rect l="l" t="t" r="r" b="b"/>
            <a:pathLst>
              <a:path w="579120" h="492760">
                <a:moveTo>
                  <a:pt x="579120" y="0"/>
                </a:moveTo>
                <a:lnTo>
                  <a:pt x="0" y="0"/>
                </a:lnTo>
                <a:lnTo>
                  <a:pt x="0" y="492251"/>
                </a:lnTo>
                <a:lnTo>
                  <a:pt x="579120" y="492251"/>
                </a:lnTo>
                <a:lnTo>
                  <a:pt x="579120" y="0"/>
                </a:lnTo>
                <a:close/>
              </a:path>
            </a:pathLst>
          </a:custGeom>
          <a:solidFill>
            <a:srgbClr val="FF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735829" y="2158745"/>
            <a:ext cx="579120" cy="492759"/>
          </a:xfrm>
          <a:prstGeom prst="rect">
            <a:avLst/>
          </a:prstGeom>
          <a:ln w="10668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0815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D3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75360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D4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425690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D5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099297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D6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443466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D8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771381" y="2158745"/>
            <a:ext cx="579120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D7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158221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D9</a:t>
            </a:r>
            <a:endParaRPr sz="135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862309" y="2158745"/>
            <a:ext cx="581025" cy="492759"/>
          </a:xfrm>
          <a:prstGeom prst="rect">
            <a:avLst/>
          </a:prstGeom>
          <a:solidFill>
            <a:srgbClr val="FFB800"/>
          </a:solidFill>
          <a:ln w="10667">
            <a:solidFill>
              <a:srgbClr val="D2D2D2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95"/>
              </a:spcBef>
            </a:pPr>
            <a:r>
              <a:rPr sz="1350" b="1" spc="5" dirty="0">
                <a:solidFill>
                  <a:srgbClr val="FFFFFF"/>
                </a:solidFill>
                <a:latin typeface="Segoe UI"/>
                <a:cs typeface="Segoe UI"/>
              </a:rPr>
              <a:t>D10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271016" y="2122932"/>
            <a:ext cx="3549650" cy="3907790"/>
            <a:chOff x="1271016" y="2122932"/>
            <a:chExt cx="3549650" cy="3907790"/>
          </a:xfrm>
        </p:grpSpPr>
        <p:pic>
          <p:nvPicPr>
            <p:cNvPr id="110" name="object 1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540" y="2218944"/>
              <a:ext cx="981456" cy="15300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588" y="2891028"/>
              <a:ext cx="978408" cy="86258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80" y="3564636"/>
              <a:ext cx="982980" cy="32918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5588" y="3704844"/>
              <a:ext cx="989076" cy="85953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540" y="3709416"/>
              <a:ext cx="999744" cy="152704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016" y="3712464"/>
              <a:ext cx="996696" cy="219608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2122932"/>
              <a:ext cx="1577339" cy="54254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2795016"/>
              <a:ext cx="1577339" cy="54254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483864"/>
              <a:ext cx="1577339" cy="54254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3072" y="4152900"/>
              <a:ext cx="1577339" cy="54254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43072" y="4821936"/>
              <a:ext cx="1565148" cy="54254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43072" y="5487923"/>
              <a:ext cx="1556003" cy="542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Studio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775714" cy="1487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70091" y="4146803"/>
              <a:ext cx="594360" cy="30937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070847" y="3128771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6384" y="3220211"/>
              <a:ext cx="1926463" cy="1485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5" y="3384803"/>
              <a:ext cx="1683003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9272" y="3790187"/>
              <a:ext cx="957175" cy="1485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81463" y="3788536"/>
              <a:ext cx="636904" cy="1502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1194" y="3855772"/>
              <a:ext cx="40629" cy="95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0504" y="3788536"/>
              <a:ext cx="488061" cy="1287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3" y="3954779"/>
              <a:ext cx="2126234" cy="1485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74733" y="4120769"/>
              <a:ext cx="697484" cy="1471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69272" y="4360163"/>
              <a:ext cx="400938" cy="1478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5932" y="4358512"/>
              <a:ext cx="1857756" cy="15024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4" y="4524755"/>
              <a:ext cx="1680083" cy="14858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68" name="object 68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66750" y="2122170"/>
            <a:ext cx="7927975" cy="4699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944"/>
              </a:spcBef>
              <a:tabLst>
                <a:tab pos="3149600" algn="l"/>
              </a:tabLst>
            </a:pPr>
            <a:r>
              <a:rPr sz="1650" spc="-7" baseline="2525" dirty="0">
                <a:latin typeface="Segoe UI Semibold"/>
                <a:cs typeface="Segoe UI Semibold"/>
              </a:rPr>
              <a:t>Experience	</a:t>
            </a: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79" name="object 79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087879" y="4534280"/>
            <a:ext cx="16129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11944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934592"/>
            <a:ext cx="9921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single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place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Engineers,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Scientists,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collaborate</a:t>
            </a:r>
            <a:r>
              <a:rPr sz="1800" dirty="0">
                <a:latin typeface="Segoe UI"/>
                <a:cs typeface="Segoe UI"/>
              </a:rPr>
              <a:t> on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enterprise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59" y="1266442"/>
            <a:ext cx="10268712" cy="54940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49826" y="536194"/>
            <a:ext cx="295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4"/>
              </a:rPr>
              <a:t>https://web.azuresynapse.net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7628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4885"/>
            <a:ext cx="639064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spc="-10" dirty="0">
                <a:latin typeface="Segoe UI"/>
                <a:cs typeface="Segoe UI"/>
              </a:rPr>
              <a:t>Synapse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Studio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divided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into </a:t>
            </a:r>
            <a:r>
              <a:rPr sz="1800" b="1" spc="-5" dirty="0">
                <a:latin typeface="Segoe UI"/>
                <a:cs typeface="Segoe UI"/>
              </a:rPr>
              <a:t>Activity hubs</a:t>
            </a:r>
            <a:r>
              <a:rPr sz="1800" spc="-5" dirty="0">
                <a:latin typeface="Segoe UI"/>
                <a:cs typeface="Segoe UI"/>
              </a:rPr>
              <a:t>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latin typeface="Segoe UI"/>
                <a:cs typeface="Segoe UI"/>
              </a:rPr>
              <a:t>These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organize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5" dirty="0">
                <a:latin typeface="Segoe UI"/>
                <a:cs typeface="Segoe UI"/>
              </a:rPr>
              <a:t> tasks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needed</a:t>
            </a:r>
            <a:r>
              <a:rPr sz="1800" dirty="0">
                <a:latin typeface="Segoe UI"/>
                <a:cs typeface="Segoe UI"/>
              </a:rPr>
              <a:t> for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building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analytics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solution.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0708" y="2218941"/>
            <a:ext cx="11861800" cy="4639310"/>
            <a:chOff x="330708" y="2218941"/>
            <a:chExt cx="11861800" cy="4639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2218941"/>
              <a:ext cx="7446264" cy="4515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1" y="2383536"/>
              <a:ext cx="9627108" cy="44744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33700" y="2752344"/>
              <a:ext cx="9052560" cy="3931920"/>
            </a:xfrm>
            <a:custGeom>
              <a:avLst/>
              <a:gdLst/>
              <a:ahLst/>
              <a:cxnLst/>
              <a:rect l="l" t="t" r="r" b="b"/>
              <a:pathLst>
                <a:path w="9052560" h="3931920">
                  <a:moveTo>
                    <a:pt x="9052560" y="0"/>
                  </a:moveTo>
                  <a:lnTo>
                    <a:pt x="0" y="0"/>
                  </a:lnTo>
                  <a:lnTo>
                    <a:pt x="0" y="3931920"/>
                  </a:lnTo>
                  <a:lnTo>
                    <a:pt x="9052560" y="3931920"/>
                  </a:lnTo>
                  <a:lnTo>
                    <a:pt x="9052560" y="0"/>
                  </a:lnTo>
                  <a:close/>
                </a:path>
              </a:pathLst>
            </a:custGeom>
            <a:solidFill>
              <a:srgbClr val="F8F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4811" y="4998720"/>
              <a:ext cx="388620" cy="3688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4260" y="3011424"/>
              <a:ext cx="397763" cy="323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5784" y="5021580"/>
              <a:ext cx="352043" cy="3596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7755" y="2974848"/>
              <a:ext cx="332232" cy="3413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8464" y="2897124"/>
              <a:ext cx="443483" cy="377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2672" y="2916999"/>
              <a:ext cx="196596" cy="35045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80205" y="3276424"/>
            <a:ext cx="1623695" cy="9791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5" dirty="0">
                <a:latin typeface="Segoe UI"/>
                <a:cs typeface="Segoe UI"/>
              </a:rPr>
              <a:t>Overview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Quick-access</a:t>
            </a:r>
            <a:r>
              <a:rPr sz="1000" spc="3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common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 gestures, most-recently used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items,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links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 tutorials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documentation.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4209" y="3276424"/>
            <a:ext cx="1278255" cy="673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latin typeface="Segoe UI"/>
                <a:cs typeface="Segoe UI"/>
              </a:rPr>
              <a:t>Data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Explore structured and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unstructured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0205" y="5328461"/>
            <a:ext cx="1746885" cy="8261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latin typeface="Segoe UI"/>
                <a:cs typeface="Segoe UI"/>
              </a:rPr>
              <a:t>Monitor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Centralized view of all resource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usage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activities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in</a:t>
            </a:r>
            <a:r>
              <a:rPr sz="1000" spc="-2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the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workspace.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89929" y="5347325"/>
            <a:ext cx="1762760" cy="69723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latin typeface="Segoe UI"/>
                <a:cs typeface="Segoe UI"/>
              </a:rPr>
              <a:t>Manage</a:t>
            </a:r>
            <a:endParaRPr sz="1400">
              <a:latin typeface="Segoe UI"/>
              <a:cs typeface="Segoe UI"/>
            </a:endParaRPr>
          </a:p>
          <a:p>
            <a:pPr marL="9525" marR="5080">
              <a:lnSpc>
                <a:spcPct val="100000"/>
              </a:lnSpc>
              <a:spcBef>
                <a:spcPts val="500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Configure the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workspace,</a:t>
            </a:r>
            <a:r>
              <a:rPr sz="1000" spc="2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pool,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access</a:t>
            </a:r>
            <a:r>
              <a:rPr sz="1000" spc="2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to artifacts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63560" y="3249251"/>
            <a:ext cx="1635760" cy="9779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1400" spc="-5" dirty="0">
                <a:latin typeface="Segoe UI"/>
                <a:cs typeface="Segoe UI"/>
              </a:rPr>
              <a:t>Develop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Write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code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the define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business logic of the pipeline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via</a:t>
            </a:r>
            <a:r>
              <a:rPr sz="1000" spc="-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notebooks,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SQL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scripts, 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Data</a:t>
            </a:r>
            <a:r>
              <a:rPr sz="1000" spc="1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flows,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etc.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4597" y="3228216"/>
            <a:ext cx="1459230" cy="673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latin typeface="Segoe UI"/>
                <a:cs typeface="Segoe UI"/>
              </a:rPr>
              <a:t>Orchestrate</a:t>
            </a:r>
            <a:endParaRPr sz="14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  <a:spcBef>
                <a:spcPts val="420"/>
              </a:spcBef>
            </a:pP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Design</a:t>
            </a:r>
            <a:r>
              <a:rPr sz="1000" spc="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pipelines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that</a:t>
            </a:r>
            <a:r>
              <a:rPr sz="1000" spc="5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that </a:t>
            </a:r>
            <a:r>
              <a:rPr sz="1000" spc="-26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move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and</a:t>
            </a:r>
            <a:r>
              <a:rPr sz="1000" spc="-1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transform</a:t>
            </a:r>
            <a:r>
              <a:rPr sz="1000" dirty="0">
                <a:solidFill>
                  <a:srgbClr val="44536A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44536A"/>
                </a:solidFill>
                <a:latin typeface="Segoe UI"/>
                <a:cs typeface="Segoe UI"/>
              </a:rPr>
              <a:t>data.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2420" y="2563367"/>
            <a:ext cx="2622550" cy="1790700"/>
            <a:chOff x="312420" y="2563367"/>
            <a:chExt cx="2622550" cy="1790700"/>
          </a:xfrm>
        </p:grpSpPr>
        <p:sp>
          <p:nvSpPr>
            <p:cNvPr id="24" name="object 24"/>
            <p:cNvSpPr/>
            <p:nvPr/>
          </p:nvSpPr>
          <p:spPr>
            <a:xfrm>
              <a:off x="331470" y="2582417"/>
              <a:ext cx="1484630" cy="1752600"/>
            </a:xfrm>
            <a:custGeom>
              <a:avLst/>
              <a:gdLst/>
              <a:ahLst/>
              <a:cxnLst/>
              <a:rect l="l" t="t" r="r" b="b"/>
              <a:pathLst>
                <a:path w="1484630" h="1752600">
                  <a:moveTo>
                    <a:pt x="0" y="1752599"/>
                  </a:moveTo>
                  <a:lnTo>
                    <a:pt x="1484376" y="1752599"/>
                  </a:lnTo>
                  <a:lnTo>
                    <a:pt x="1484376" y="0"/>
                  </a:lnTo>
                  <a:lnTo>
                    <a:pt x="0" y="0"/>
                  </a:lnTo>
                  <a:lnTo>
                    <a:pt x="0" y="175259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5845" y="3390900"/>
              <a:ext cx="1118870" cy="86995"/>
            </a:xfrm>
            <a:custGeom>
              <a:avLst/>
              <a:gdLst/>
              <a:ahLst/>
              <a:cxnLst/>
              <a:rect l="l" t="t" r="r" b="b"/>
              <a:pathLst>
                <a:path w="1118870" h="86995">
                  <a:moveTo>
                    <a:pt x="1031748" y="0"/>
                  </a:moveTo>
                  <a:lnTo>
                    <a:pt x="1031748" y="86867"/>
                  </a:lnTo>
                  <a:lnTo>
                    <a:pt x="1089660" y="57912"/>
                  </a:lnTo>
                  <a:lnTo>
                    <a:pt x="1046226" y="57912"/>
                  </a:lnTo>
                  <a:lnTo>
                    <a:pt x="1046226" y="28955"/>
                  </a:lnTo>
                  <a:lnTo>
                    <a:pt x="1089659" y="28955"/>
                  </a:lnTo>
                  <a:lnTo>
                    <a:pt x="1031748" y="0"/>
                  </a:lnTo>
                  <a:close/>
                </a:path>
                <a:path w="1118870" h="86995">
                  <a:moveTo>
                    <a:pt x="1031748" y="28955"/>
                  </a:moveTo>
                  <a:lnTo>
                    <a:pt x="0" y="28955"/>
                  </a:lnTo>
                  <a:lnTo>
                    <a:pt x="0" y="57912"/>
                  </a:lnTo>
                  <a:lnTo>
                    <a:pt x="1031748" y="57912"/>
                  </a:lnTo>
                  <a:lnTo>
                    <a:pt x="1031748" y="28955"/>
                  </a:lnTo>
                  <a:close/>
                </a:path>
                <a:path w="1118870" h="86995">
                  <a:moveTo>
                    <a:pt x="1089659" y="28955"/>
                  </a:moveTo>
                  <a:lnTo>
                    <a:pt x="1046226" y="28955"/>
                  </a:lnTo>
                  <a:lnTo>
                    <a:pt x="1046226" y="57912"/>
                  </a:lnTo>
                  <a:lnTo>
                    <a:pt x="1089660" y="57912"/>
                  </a:lnTo>
                  <a:lnTo>
                    <a:pt x="1118616" y="43434"/>
                  </a:lnTo>
                  <a:lnTo>
                    <a:pt x="1089659" y="289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6388" y="2624454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spc="6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540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1619"/>
            <a:ext cx="322021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98830"/>
            <a:ext cx="152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7E7E7E"/>
                </a:solidFill>
                <a:latin typeface="Segoe UI Light"/>
                <a:cs typeface="Segoe UI Light"/>
              </a:rPr>
              <a:t>Agenda</a:t>
            </a:r>
            <a:endParaRPr sz="36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939" y="1387919"/>
            <a:ext cx="130175" cy="2989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755" y="1405508"/>
            <a:ext cx="4371340" cy="298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0875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I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n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Segoe UI Light"/>
                <a:cs typeface="Segoe UI Light"/>
              </a:rPr>
              <a:t>r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oduc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ion  Studio</a:t>
            </a:r>
            <a:endParaRPr sz="1800">
              <a:latin typeface="Segoe UI Light"/>
              <a:cs typeface="Segoe UI Light"/>
            </a:endParaRPr>
          </a:p>
          <a:p>
            <a:pPr marL="12700" marR="2800350">
              <a:lnSpc>
                <a:spcPct val="120000"/>
              </a:lnSpc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sz="1800" spc="-7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Integration </a:t>
            </a:r>
            <a:r>
              <a:rPr sz="1800" spc="-48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SQL</a:t>
            </a:r>
            <a:r>
              <a:rPr sz="1800" spc="-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Analytics</a:t>
            </a:r>
            <a:endParaRPr sz="1800">
              <a:latin typeface="Segoe UI Light"/>
              <a:cs typeface="Segoe UI Light"/>
            </a:endParaRPr>
          </a:p>
          <a:p>
            <a:pPr marL="12700" marR="5080">
              <a:lnSpc>
                <a:spcPts val="2590"/>
              </a:lnSpc>
              <a:spcBef>
                <a:spcPts val="160"/>
              </a:spcBef>
            </a:pP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Storage</a:t>
            </a:r>
            <a:r>
              <a:rPr sz="180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1800" spc="-10" dirty="0">
                <a:solidFill>
                  <a:srgbClr val="7E7E7E"/>
                </a:solidFill>
                <a:latin typeface="Segoe UI Light"/>
                <a:cs typeface="Segoe UI Light"/>
              </a:rPr>
              <a:t>Performance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Optimizations </a:t>
            </a:r>
            <a:r>
              <a:rPr sz="1800" spc="-47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SQL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On-Demand</a:t>
            </a:r>
            <a:endParaRPr sz="1800">
              <a:latin typeface="Segoe UI Light"/>
              <a:cs typeface="Segoe UI Light"/>
            </a:endParaRPr>
          </a:p>
          <a:p>
            <a:pPr marL="12700" marR="3601085">
              <a:lnSpc>
                <a:spcPts val="2590"/>
              </a:lnSpc>
              <a:spcBef>
                <a:spcPts val="5"/>
              </a:spcBef>
            </a:pP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Spark 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S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e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cu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r</a:t>
            </a: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i</a:t>
            </a:r>
            <a:r>
              <a:rPr sz="1800" spc="5" dirty="0">
                <a:solidFill>
                  <a:srgbClr val="7E7E7E"/>
                </a:solidFill>
                <a:latin typeface="Segoe UI Light"/>
                <a:cs typeface="Segoe UI Light"/>
              </a:rPr>
              <a:t>t</a:t>
            </a:r>
            <a:r>
              <a:rPr sz="1800" dirty="0">
                <a:solidFill>
                  <a:srgbClr val="7E7E7E"/>
                </a:solidFill>
                <a:latin typeface="Segoe UI Light"/>
                <a:cs typeface="Segoe UI Light"/>
              </a:rPr>
              <a:t>y</a:t>
            </a:r>
            <a:endParaRPr sz="18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solidFill>
                  <a:srgbClr val="7E7E7E"/>
                </a:solidFill>
                <a:latin typeface="Segoe UI Light"/>
                <a:cs typeface="Segoe UI Light"/>
              </a:rPr>
              <a:t>Connected</a:t>
            </a:r>
            <a:r>
              <a:rPr sz="1800" spc="-2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Segoe UI Light"/>
                <a:cs typeface="Segoe UI Light"/>
              </a:rPr>
              <a:t>Services</a:t>
            </a:r>
            <a:endParaRPr sz="1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1391" y="1533144"/>
            <a:ext cx="8867140" cy="5187950"/>
            <a:chOff x="1231391" y="1533144"/>
            <a:chExt cx="8867140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535" y="1542288"/>
              <a:ext cx="8848344" cy="51694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5963" y="1537716"/>
              <a:ext cx="8857615" cy="5179060"/>
            </a:xfrm>
            <a:custGeom>
              <a:avLst/>
              <a:gdLst/>
              <a:ahLst/>
              <a:cxnLst/>
              <a:rect l="l" t="t" r="r" b="b"/>
              <a:pathLst>
                <a:path w="8857615" h="5179059">
                  <a:moveTo>
                    <a:pt x="0" y="5178552"/>
                  </a:moveTo>
                  <a:lnTo>
                    <a:pt x="8857488" y="5178552"/>
                  </a:lnTo>
                  <a:lnTo>
                    <a:pt x="8857488" y="0"/>
                  </a:lnTo>
                  <a:lnTo>
                    <a:pt x="0" y="0"/>
                  </a:lnTo>
                  <a:lnTo>
                    <a:pt x="0" y="51785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4565" y="3073146"/>
              <a:ext cx="6971030" cy="2749550"/>
            </a:xfrm>
            <a:custGeom>
              <a:avLst/>
              <a:gdLst/>
              <a:ahLst/>
              <a:cxnLst/>
              <a:rect l="l" t="t" r="r" b="b"/>
              <a:pathLst>
                <a:path w="6971030" h="2749550">
                  <a:moveTo>
                    <a:pt x="0" y="923543"/>
                  </a:moveTo>
                  <a:lnTo>
                    <a:pt x="6970776" y="923543"/>
                  </a:lnTo>
                  <a:lnTo>
                    <a:pt x="6970776" y="0"/>
                  </a:lnTo>
                  <a:lnTo>
                    <a:pt x="0" y="0"/>
                  </a:lnTo>
                  <a:lnTo>
                    <a:pt x="0" y="923543"/>
                  </a:lnTo>
                  <a:close/>
                </a:path>
                <a:path w="6971030" h="2749550">
                  <a:moveTo>
                    <a:pt x="4096511" y="2749295"/>
                  </a:moveTo>
                  <a:lnTo>
                    <a:pt x="6783324" y="2749295"/>
                  </a:lnTo>
                  <a:lnTo>
                    <a:pt x="6783324" y="1135379"/>
                  </a:lnTo>
                  <a:lnTo>
                    <a:pt x="4096511" y="1135379"/>
                  </a:lnTo>
                  <a:lnTo>
                    <a:pt x="4096511" y="2749295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3715" y="312166"/>
            <a:ext cx="26092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3715" y="1088517"/>
            <a:ext cx="7856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starting </a:t>
            </a:r>
            <a:r>
              <a:rPr sz="1600" spc="-5" dirty="0">
                <a:latin typeface="Segoe UI"/>
                <a:cs typeface="Segoe UI"/>
              </a:rPr>
              <a:t>point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key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tasks,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artifacts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documentation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6092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624696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4240" y="1101090"/>
            <a:ext cx="3789679" cy="203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b="1" spc="-10" dirty="0">
                <a:latin typeface="Segoe UI"/>
                <a:cs typeface="Segoe UI"/>
              </a:rPr>
              <a:t>New</a:t>
            </a:r>
            <a:r>
              <a:rPr sz="1600" b="1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dropdown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offers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quickly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start </a:t>
            </a:r>
            <a:r>
              <a:rPr sz="1600" spc="-5" dirty="0">
                <a:latin typeface="Segoe UI"/>
                <a:cs typeface="Segoe UI"/>
              </a:rPr>
              <a:t>work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item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75565" algn="just">
              <a:lnSpc>
                <a:spcPts val="1730"/>
              </a:lnSpc>
            </a:pPr>
            <a:r>
              <a:rPr sz="1600" b="1" spc="-10" dirty="0">
                <a:latin typeface="Segoe UI"/>
                <a:cs typeface="Segoe UI"/>
              </a:rPr>
              <a:t>Recent </a:t>
            </a:r>
            <a:r>
              <a:rPr sz="1600" b="1" spc="-5" dirty="0">
                <a:latin typeface="Segoe UI"/>
                <a:cs typeface="Segoe UI"/>
              </a:rPr>
              <a:t>&amp; </a:t>
            </a:r>
            <a:r>
              <a:rPr sz="1600" b="1" spc="-10" dirty="0">
                <a:latin typeface="Segoe UI"/>
                <a:cs typeface="Segoe UI"/>
              </a:rPr>
              <a:t>Pinned </a:t>
            </a:r>
            <a:r>
              <a:rPr sz="1600" spc="-5" dirty="0">
                <a:latin typeface="Segoe UI"/>
                <a:cs typeface="Segoe UI"/>
              </a:rPr>
              <a:t>– Lists </a:t>
            </a:r>
            <a:r>
              <a:rPr sz="1600" spc="-10" dirty="0">
                <a:latin typeface="Segoe UI"/>
                <a:cs typeface="Segoe UI"/>
              </a:rPr>
              <a:t>recently </a:t>
            </a:r>
            <a:r>
              <a:rPr sz="1600" spc="-5" dirty="0">
                <a:latin typeface="Segoe UI"/>
                <a:cs typeface="Segoe UI"/>
              </a:rPr>
              <a:t>opened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dirty="0">
                <a:latin typeface="Segoe UI"/>
                <a:cs typeface="Segoe UI"/>
              </a:rPr>
              <a:t>artifacts. </a:t>
            </a:r>
            <a:r>
              <a:rPr sz="1600" spc="-10" dirty="0">
                <a:latin typeface="Segoe UI"/>
                <a:cs typeface="Segoe UI"/>
              </a:rPr>
              <a:t>Pin selected </a:t>
            </a:r>
            <a:r>
              <a:rPr sz="1600" spc="-5" dirty="0">
                <a:latin typeface="Segoe UI"/>
                <a:cs typeface="Segoe UI"/>
              </a:rPr>
              <a:t>ones </a:t>
            </a:r>
            <a:r>
              <a:rPr sz="1600" dirty="0">
                <a:latin typeface="Segoe UI"/>
                <a:cs typeface="Segoe UI"/>
              </a:rPr>
              <a:t>for </a:t>
            </a:r>
            <a:r>
              <a:rPr sz="1600" spc="-5" dirty="0">
                <a:latin typeface="Segoe UI"/>
                <a:cs typeface="Segoe UI"/>
              </a:rPr>
              <a:t>quick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access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9555" y="981455"/>
            <a:ext cx="5974080" cy="3080385"/>
            <a:chOff x="4829555" y="981455"/>
            <a:chExt cx="5974080" cy="30803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8699" y="1296771"/>
              <a:ext cx="2517648" cy="2755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34127" y="986027"/>
              <a:ext cx="2527300" cy="3070860"/>
            </a:xfrm>
            <a:custGeom>
              <a:avLst/>
              <a:gdLst/>
              <a:ahLst/>
              <a:cxnLst/>
              <a:rect l="l" t="t" r="r" b="b"/>
              <a:pathLst>
                <a:path w="2527300" h="3070860">
                  <a:moveTo>
                    <a:pt x="0" y="3070860"/>
                  </a:moveTo>
                  <a:lnTo>
                    <a:pt x="2526792" y="3070860"/>
                  </a:lnTo>
                  <a:lnTo>
                    <a:pt x="2526792" y="0"/>
                  </a:lnTo>
                  <a:lnTo>
                    <a:pt x="0" y="0"/>
                  </a:lnTo>
                  <a:lnTo>
                    <a:pt x="0" y="30708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6844" y="1290432"/>
              <a:ext cx="2517648" cy="27359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72271" y="986027"/>
              <a:ext cx="2527300" cy="3045460"/>
            </a:xfrm>
            <a:custGeom>
              <a:avLst/>
              <a:gdLst/>
              <a:ahLst/>
              <a:cxnLst/>
              <a:rect l="l" t="t" r="r" b="b"/>
              <a:pathLst>
                <a:path w="2527300" h="3045460">
                  <a:moveTo>
                    <a:pt x="0" y="3044952"/>
                  </a:moveTo>
                  <a:lnTo>
                    <a:pt x="2526792" y="3044952"/>
                  </a:lnTo>
                  <a:lnTo>
                    <a:pt x="2526792" y="0"/>
                  </a:lnTo>
                  <a:lnTo>
                    <a:pt x="0" y="0"/>
                  </a:lnTo>
                  <a:lnTo>
                    <a:pt x="0" y="30449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2461" y="2042922"/>
              <a:ext cx="2639060" cy="76200"/>
            </a:xfrm>
            <a:custGeom>
              <a:avLst/>
              <a:gdLst/>
              <a:ahLst/>
              <a:cxnLst/>
              <a:rect l="l" t="t" r="r" b="b"/>
              <a:pathLst>
                <a:path w="2639059" h="76200">
                  <a:moveTo>
                    <a:pt x="2562860" y="0"/>
                  </a:moveTo>
                  <a:lnTo>
                    <a:pt x="2562860" y="76200"/>
                  </a:lnTo>
                  <a:lnTo>
                    <a:pt x="2619248" y="48005"/>
                  </a:lnTo>
                  <a:lnTo>
                    <a:pt x="2575560" y="48005"/>
                  </a:lnTo>
                  <a:lnTo>
                    <a:pt x="2575560" y="28193"/>
                  </a:lnTo>
                  <a:lnTo>
                    <a:pt x="2619247" y="28193"/>
                  </a:lnTo>
                  <a:lnTo>
                    <a:pt x="2562860" y="0"/>
                  </a:lnTo>
                  <a:close/>
                </a:path>
                <a:path w="2639059" h="76200">
                  <a:moveTo>
                    <a:pt x="2562860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562860" y="48005"/>
                  </a:lnTo>
                  <a:lnTo>
                    <a:pt x="2562860" y="28193"/>
                  </a:lnTo>
                  <a:close/>
                </a:path>
                <a:path w="2639059" h="76200">
                  <a:moveTo>
                    <a:pt x="2619247" y="28193"/>
                  </a:moveTo>
                  <a:lnTo>
                    <a:pt x="2575560" y="28193"/>
                  </a:lnTo>
                  <a:lnTo>
                    <a:pt x="2575560" y="48005"/>
                  </a:lnTo>
                  <a:lnTo>
                    <a:pt x="2619248" y="48005"/>
                  </a:lnTo>
                  <a:lnTo>
                    <a:pt x="2639060" y="38100"/>
                  </a:lnTo>
                  <a:lnTo>
                    <a:pt x="2619247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2069" y="1913381"/>
              <a:ext cx="850900" cy="410209"/>
            </a:xfrm>
            <a:custGeom>
              <a:avLst/>
              <a:gdLst/>
              <a:ahLst/>
              <a:cxnLst/>
              <a:rect l="l" t="t" r="r" b="b"/>
              <a:pathLst>
                <a:path w="850900" h="410210">
                  <a:moveTo>
                    <a:pt x="0" y="409956"/>
                  </a:moveTo>
                  <a:lnTo>
                    <a:pt x="850391" y="409956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07491" y="4436364"/>
            <a:ext cx="5082540" cy="2208530"/>
            <a:chOff x="507491" y="4436364"/>
            <a:chExt cx="5082540" cy="220853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35" y="4522014"/>
              <a:ext cx="5035640" cy="19891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2063" y="4440936"/>
              <a:ext cx="5073650" cy="2199640"/>
            </a:xfrm>
            <a:custGeom>
              <a:avLst/>
              <a:gdLst/>
              <a:ahLst/>
              <a:cxnLst/>
              <a:rect l="l" t="t" r="r" b="b"/>
              <a:pathLst>
                <a:path w="5073650" h="2199640">
                  <a:moveTo>
                    <a:pt x="0" y="2199132"/>
                  </a:moveTo>
                  <a:lnTo>
                    <a:pt x="5073396" y="2199132"/>
                  </a:lnTo>
                  <a:lnTo>
                    <a:pt x="5073396" y="0"/>
                  </a:lnTo>
                  <a:lnTo>
                    <a:pt x="0" y="0"/>
                  </a:lnTo>
                  <a:lnTo>
                    <a:pt x="0" y="21991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972555" y="4436364"/>
            <a:ext cx="6024880" cy="2208530"/>
            <a:chOff x="5972555" y="4436364"/>
            <a:chExt cx="6024880" cy="220853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056" y="4547843"/>
              <a:ext cx="5883371" cy="10165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77127" y="4440936"/>
              <a:ext cx="6015355" cy="2199640"/>
            </a:xfrm>
            <a:custGeom>
              <a:avLst/>
              <a:gdLst/>
              <a:ahLst/>
              <a:cxnLst/>
              <a:rect l="l" t="t" r="r" b="b"/>
              <a:pathLst>
                <a:path w="6015355" h="2199640">
                  <a:moveTo>
                    <a:pt x="0" y="2199132"/>
                  </a:moveTo>
                  <a:lnTo>
                    <a:pt x="6015228" y="2199132"/>
                  </a:lnTo>
                  <a:lnTo>
                    <a:pt x="6015228" y="0"/>
                  </a:lnTo>
                  <a:lnTo>
                    <a:pt x="0" y="0"/>
                  </a:lnTo>
                  <a:lnTo>
                    <a:pt x="0" y="21991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56" y="345947"/>
            <a:ext cx="1629043" cy="3459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46629" y="2637535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20952"/>
            <a:ext cx="324764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17602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6561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Explore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inside</a:t>
            </a:r>
            <a:r>
              <a:rPr sz="1800" dirty="0">
                <a:latin typeface="Segoe UI"/>
                <a:cs typeface="Segoe UI"/>
              </a:rPr>
              <a:t> the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 </a:t>
            </a:r>
            <a:r>
              <a:rPr sz="1800" spc="-5" dirty="0">
                <a:latin typeface="Segoe UI"/>
                <a:cs typeface="Segoe UI"/>
              </a:rPr>
              <a:t>and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r>
              <a:rPr sz="1800" spc="-10" dirty="0">
                <a:latin typeface="Segoe UI"/>
                <a:cs typeface="Segoe UI"/>
              </a:rPr>
              <a:t> linked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storage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accounts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0660" y="1595627"/>
            <a:ext cx="95265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1030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Browse</a:t>
            </a:r>
            <a:r>
              <a:rPr sz="1800" spc="-5" dirty="0">
                <a:latin typeface="Segoe UI"/>
                <a:cs typeface="Segoe UI"/>
              </a:rPr>
              <a:t> Azure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Lake</a:t>
            </a:r>
            <a:r>
              <a:rPr sz="1800" spc="-15" dirty="0">
                <a:latin typeface="Segoe UI"/>
                <a:cs typeface="Segoe UI"/>
              </a:rPr>
              <a:t> Storage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Gen2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accounts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filesystems</a:t>
            </a:r>
            <a:r>
              <a:rPr sz="1800" spc="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–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navigate through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folders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to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see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1367" y="1732597"/>
            <a:ext cx="10109200" cy="4828540"/>
            <a:chOff x="1801367" y="1732597"/>
            <a:chExt cx="10109200" cy="48285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9967" y="1741932"/>
              <a:ext cx="9870948" cy="48097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5395" y="1737360"/>
              <a:ext cx="9880600" cy="4819015"/>
            </a:xfrm>
            <a:custGeom>
              <a:avLst/>
              <a:gdLst/>
              <a:ahLst/>
              <a:cxnLst/>
              <a:rect l="l" t="t" r="r" b="b"/>
              <a:pathLst>
                <a:path w="9880600" h="4819015">
                  <a:moveTo>
                    <a:pt x="0" y="4818888"/>
                  </a:moveTo>
                  <a:lnTo>
                    <a:pt x="9880092" y="4818888"/>
                  </a:lnTo>
                  <a:lnTo>
                    <a:pt x="9880092" y="0"/>
                  </a:lnTo>
                  <a:lnTo>
                    <a:pt x="0" y="0"/>
                  </a:lnTo>
                  <a:lnTo>
                    <a:pt x="0" y="48188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9861" y="3310890"/>
              <a:ext cx="1866900" cy="1298575"/>
            </a:xfrm>
            <a:custGeom>
              <a:avLst/>
              <a:gdLst/>
              <a:ahLst/>
              <a:cxnLst/>
              <a:rect l="l" t="t" r="r" b="b"/>
              <a:pathLst>
                <a:path w="1866900" h="1298575">
                  <a:moveTo>
                    <a:pt x="0" y="237743"/>
                  </a:moveTo>
                  <a:lnTo>
                    <a:pt x="1866900" y="237743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  <a:path w="1866900" h="1298575">
                  <a:moveTo>
                    <a:pt x="0" y="1298447"/>
                  </a:moveTo>
                  <a:lnTo>
                    <a:pt x="1866900" y="1298447"/>
                  </a:lnTo>
                  <a:lnTo>
                    <a:pt x="1866900" y="1060703"/>
                  </a:lnTo>
                  <a:lnTo>
                    <a:pt x="0" y="1060703"/>
                  </a:lnTo>
                  <a:lnTo>
                    <a:pt x="0" y="129844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1368" y="3390899"/>
              <a:ext cx="2427605" cy="1137285"/>
            </a:xfrm>
            <a:custGeom>
              <a:avLst/>
              <a:gdLst/>
              <a:ahLst/>
              <a:cxnLst/>
              <a:rect l="l" t="t" r="r" b="b"/>
              <a:pathLst>
                <a:path w="2427604" h="1137285">
                  <a:moveTo>
                    <a:pt x="2427478" y="38100"/>
                  </a:moveTo>
                  <a:lnTo>
                    <a:pt x="2414778" y="31750"/>
                  </a:lnTo>
                  <a:lnTo>
                    <a:pt x="2351278" y="0"/>
                  </a:lnTo>
                  <a:lnTo>
                    <a:pt x="235127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2351278" y="44450"/>
                  </a:lnTo>
                  <a:lnTo>
                    <a:pt x="2351278" y="76200"/>
                  </a:lnTo>
                  <a:lnTo>
                    <a:pt x="2414778" y="44450"/>
                  </a:lnTo>
                  <a:lnTo>
                    <a:pt x="2427478" y="38100"/>
                  </a:lnTo>
                  <a:close/>
                </a:path>
                <a:path w="2427604" h="1137285">
                  <a:moveTo>
                    <a:pt x="2427605" y="1098804"/>
                  </a:moveTo>
                  <a:lnTo>
                    <a:pt x="2414905" y="1092454"/>
                  </a:lnTo>
                  <a:lnTo>
                    <a:pt x="2351405" y="1060704"/>
                  </a:lnTo>
                  <a:lnTo>
                    <a:pt x="2351405" y="1092454"/>
                  </a:lnTo>
                  <a:lnTo>
                    <a:pt x="114300" y="1092454"/>
                  </a:lnTo>
                  <a:lnTo>
                    <a:pt x="114300" y="1105154"/>
                  </a:lnTo>
                  <a:lnTo>
                    <a:pt x="2351405" y="1105154"/>
                  </a:lnTo>
                  <a:lnTo>
                    <a:pt x="2351405" y="1136904"/>
                  </a:lnTo>
                  <a:lnTo>
                    <a:pt x="2414905" y="1105154"/>
                  </a:lnTo>
                  <a:lnTo>
                    <a:pt x="2427605" y="10988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6379" y="3309620"/>
            <a:ext cx="137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ADLS</a:t>
            </a:r>
            <a:r>
              <a:rPr sz="1200" spc="-5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Gen2</a:t>
            </a:r>
            <a:r>
              <a:rPr sz="1200" spc="-3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Account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56" y="4370323"/>
            <a:ext cx="1471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Container</a:t>
            </a:r>
            <a:r>
              <a:rPr sz="1200" spc="-6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(filesystem)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66581" y="2964941"/>
            <a:ext cx="556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Segoe UI"/>
                <a:cs typeface="Segoe UI"/>
              </a:rPr>
              <a:t>Fil</a:t>
            </a:r>
            <a:r>
              <a:rPr sz="1200" spc="-10" dirty="0">
                <a:solidFill>
                  <a:srgbClr val="FF0000"/>
                </a:solidFill>
                <a:latin typeface="Segoe UI"/>
                <a:cs typeface="Segoe UI"/>
              </a:rPr>
              <a:t>ep</a:t>
            </a:r>
            <a:r>
              <a:rPr sz="1200" dirty="0">
                <a:solidFill>
                  <a:srgbClr val="FF0000"/>
                </a:solidFill>
                <a:latin typeface="Segoe UI"/>
                <a:cs typeface="Segoe UI"/>
              </a:rPr>
              <a:t>ath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78218" y="2981705"/>
            <a:ext cx="1104900" cy="315595"/>
          </a:xfrm>
          <a:custGeom>
            <a:avLst/>
            <a:gdLst/>
            <a:ahLst/>
            <a:cxnLst/>
            <a:rect l="l" t="t" r="r" b="b"/>
            <a:pathLst>
              <a:path w="1104900" h="315595">
                <a:moveTo>
                  <a:pt x="0" y="315467"/>
                </a:moveTo>
                <a:lnTo>
                  <a:pt x="1104900" y="315467"/>
                </a:lnTo>
                <a:lnTo>
                  <a:pt x="110490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3038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Preview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sample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your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8388" y="1353311"/>
            <a:ext cx="10793095" cy="4998720"/>
            <a:chOff x="818388" y="1353311"/>
            <a:chExt cx="10793095" cy="4998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1675672"/>
              <a:ext cx="3959352" cy="37330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2960" y="1591055"/>
              <a:ext cx="3968750" cy="3822700"/>
            </a:xfrm>
            <a:custGeom>
              <a:avLst/>
              <a:gdLst/>
              <a:ahLst/>
              <a:cxnLst/>
              <a:rect l="l" t="t" r="r" b="b"/>
              <a:pathLst>
                <a:path w="3968750" h="3822700">
                  <a:moveTo>
                    <a:pt x="0" y="3822191"/>
                  </a:moveTo>
                  <a:lnTo>
                    <a:pt x="3968496" y="3822191"/>
                  </a:lnTo>
                  <a:lnTo>
                    <a:pt x="3968496" y="0"/>
                  </a:lnTo>
                  <a:lnTo>
                    <a:pt x="0" y="0"/>
                  </a:lnTo>
                  <a:lnTo>
                    <a:pt x="0" y="382219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5233" y="3853433"/>
              <a:ext cx="885825" cy="215265"/>
            </a:xfrm>
            <a:custGeom>
              <a:avLst/>
              <a:gdLst/>
              <a:ahLst/>
              <a:cxnLst/>
              <a:rect l="l" t="t" r="r" b="b"/>
              <a:pathLst>
                <a:path w="885825" h="215264">
                  <a:moveTo>
                    <a:pt x="0" y="214883"/>
                  </a:moveTo>
                  <a:lnTo>
                    <a:pt x="885444" y="214883"/>
                  </a:lnTo>
                  <a:lnTo>
                    <a:pt x="885444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8444" y="1362455"/>
              <a:ext cx="5763767" cy="48302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33872" y="1357883"/>
              <a:ext cx="5773420" cy="4989830"/>
            </a:xfrm>
            <a:custGeom>
              <a:avLst/>
              <a:gdLst/>
              <a:ahLst/>
              <a:cxnLst/>
              <a:rect l="l" t="t" r="r" b="b"/>
              <a:pathLst>
                <a:path w="5773420" h="4989830">
                  <a:moveTo>
                    <a:pt x="0" y="4989576"/>
                  </a:moveTo>
                  <a:lnTo>
                    <a:pt x="5772912" y="4989576"/>
                  </a:lnTo>
                  <a:lnTo>
                    <a:pt x="5772912" y="0"/>
                  </a:lnTo>
                  <a:lnTo>
                    <a:pt x="0" y="0"/>
                  </a:lnTo>
                  <a:lnTo>
                    <a:pt x="0" y="49895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0677" y="3918966"/>
              <a:ext cx="1938655" cy="76200"/>
            </a:xfrm>
            <a:custGeom>
              <a:avLst/>
              <a:gdLst/>
              <a:ahLst/>
              <a:cxnLst/>
              <a:rect l="l" t="t" r="r" b="b"/>
              <a:pathLst>
                <a:path w="1938654" h="76200">
                  <a:moveTo>
                    <a:pt x="1862201" y="0"/>
                  </a:moveTo>
                  <a:lnTo>
                    <a:pt x="1862201" y="76199"/>
                  </a:lnTo>
                  <a:lnTo>
                    <a:pt x="1918589" y="48005"/>
                  </a:lnTo>
                  <a:lnTo>
                    <a:pt x="1874901" y="48005"/>
                  </a:lnTo>
                  <a:lnTo>
                    <a:pt x="1874901" y="28193"/>
                  </a:lnTo>
                  <a:lnTo>
                    <a:pt x="1918589" y="28193"/>
                  </a:lnTo>
                  <a:lnTo>
                    <a:pt x="1862201" y="0"/>
                  </a:lnTo>
                  <a:close/>
                </a:path>
                <a:path w="1938654" h="76200">
                  <a:moveTo>
                    <a:pt x="1862201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862201" y="48005"/>
                  </a:lnTo>
                  <a:lnTo>
                    <a:pt x="1862201" y="28193"/>
                  </a:lnTo>
                  <a:close/>
                </a:path>
                <a:path w="1938654" h="76200">
                  <a:moveTo>
                    <a:pt x="1918589" y="28193"/>
                  </a:moveTo>
                  <a:lnTo>
                    <a:pt x="1874901" y="28193"/>
                  </a:lnTo>
                  <a:lnTo>
                    <a:pt x="1874901" y="48005"/>
                  </a:lnTo>
                  <a:lnTo>
                    <a:pt x="1918589" y="48005"/>
                  </a:lnTo>
                  <a:lnTo>
                    <a:pt x="1938401" y="38099"/>
                  </a:lnTo>
                  <a:lnTo>
                    <a:pt x="1918589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576" y="970788"/>
            <a:ext cx="11486515" cy="5747385"/>
            <a:chOff x="417576" y="970788"/>
            <a:chExt cx="11486515" cy="5747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" y="1595628"/>
              <a:ext cx="4808220" cy="4131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2148" y="1591056"/>
              <a:ext cx="4817745" cy="4140835"/>
            </a:xfrm>
            <a:custGeom>
              <a:avLst/>
              <a:gdLst/>
              <a:ahLst/>
              <a:cxnLst/>
              <a:rect l="l" t="t" r="r" b="b"/>
              <a:pathLst>
                <a:path w="4817745" h="4140835">
                  <a:moveTo>
                    <a:pt x="0" y="4140708"/>
                  </a:moveTo>
                  <a:lnTo>
                    <a:pt x="4817364" y="4140708"/>
                  </a:lnTo>
                  <a:lnTo>
                    <a:pt x="4817364" y="0"/>
                  </a:lnTo>
                  <a:lnTo>
                    <a:pt x="0" y="0"/>
                  </a:lnTo>
                  <a:lnTo>
                    <a:pt x="0" y="41407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4058" y="5403341"/>
              <a:ext cx="887094" cy="215265"/>
            </a:xfrm>
            <a:custGeom>
              <a:avLst/>
              <a:gdLst/>
              <a:ahLst/>
              <a:cxnLst/>
              <a:rect l="l" t="t" r="r" b="b"/>
              <a:pathLst>
                <a:path w="887095" h="215264">
                  <a:moveTo>
                    <a:pt x="0" y="214884"/>
                  </a:moveTo>
                  <a:lnTo>
                    <a:pt x="886967" y="214884"/>
                  </a:lnTo>
                  <a:lnTo>
                    <a:pt x="886967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61026" y="5471922"/>
              <a:ext cx="1938655" cy="76200"/>
            </a:xfrm>
            <a:custGeom>
              <a:avLst/>
              <a:gdLst/>
              <a:ahLst/>
              <a:cxnLst/>
              <a:rect l="l" t="t" r="r" b="b"/>
              <a:pathLst>
                <a:path w="1938654" h="76200">
                  <a:moveTo>
                    <a:pt x="1862201" y="0"/>
                  </a:moveTo>
                  <a:lnTo>
                    <a:pt x="1862201" y="76199"/>
                  </a:lnTo>
                  <a:lnTo>
                    <a:pt x="1918589" y="48005"/>
                  </a:lnTo>
                  <a:lnTo>
                    <a:pt x="1874901" y="48005"/>
                  </a:lnTo>
                  <a:lnTo>
                    <a:pt x="1874901" y="28193"/>
                  </a:lnTo>
                  <a:lnTo>
                    <a:pt x="1918589" y="28193"/>
                  </a:lnTo>
                  <a:lnTo>
                    <a:pt x="1862201" y="0"/>
                  </a:lnTo>
                  <a:close/>
                </a:path>
                <a:path w="1938654" h="76200">
                  <a:moveTo>
                    <a:pt x="1862201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862201" y="48005"/>
                  </a:lnTo>
                  <a:lnTo>
                    <a:pt x="1862201" y="28193"/>
                  </a:lnTo>
                  <a:close/>
                </a:path>
                <a:path w="1938654" h="76200">
                  <a:moveTo>
                    <a:pt x="1918589" y="28193"/>
                  </a:moveTo>
                  <a:lnTo>
                    <a:pt x="1874901" y="28193"/>
                  </a:lnTo>
                  <a:lnTo>
                    <a:pt x="1874901" y="48005"/>
                  </a:lnTo>
                  <a:lnTo>
                    <a:pt x="1918589" y="48005"/>
                  </a:lnTo>
                  <a:lnTo>
                    <a:pt x="1938401" y="38099"/>
                  </a:lnTo>
                  <a:lnTo>
                    <a:pt x="1918589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8792" y="1010485"/>
              <a:ext cx="4796028" cy="5698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94219" y="975360"/>
              <a:ext cx="4805680" cy="5737860"/>
            </a:xfrm>
            <a:custGeom>
              <a:avLst/>
              <a:gdLst/>
              <a:ahLst/>
              <a:cxnLst/>
              <a:rect l="l" t="t" r="r" b="b"/>
              <a:pathLst>
                <a:path w="4805680" h="5737859">
                  <a:moveTo>
                    <a:pt x="0" y="5737860"/>
                  </a:moveTo>
                  <a:lnTo>
                    <a:pt x="4805172" y="5737860"/>
                  </a:lnTo>
                  <a:lnTo>
                    <a:pt x="4805172" y="0"/>
                  </a:lnTo>
                  <a:lnTo>
                    <a:pt x="0" y="0"/>
                  </a:lnTo>
                  <a:lnTo>
                    <a:pt x="0" y="57378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3715" y="1083945"/>
            <a:ext cx="241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See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basic </a:t>
            </a:r>
            <a:r>
              <a:rPr sz="1800" spc="-5" dirty="0">
                <a:latin typeface="Segoe UI"/>
                <a:cs typeface="Segoe UI"/>
              </a:rPr>
              <a:t>file properties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389" y="1735645"/>
            <a:ext cx="4965700" cy="4400550"/>
            <a:chOff x="449389" y="1735645"/>
            <a:chExt cx="4965700" cy="4400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23" y="1744979"/>
              <a:ext cx="4946904" cy="4381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4151" y="1740407"/>
              <a:ext cx="4956175" cy="4391025"/>
            </a:xfrm>
            <a:custGeom>
              <a:avLst/>
              <a:gdLst/>
              <a:ahLst/>
              <a:cxnLst/>
              <a:rect l="l" t="t" r="r" b="b"/>
              <a:pathLst>
                <a:path w="4956175" h="4391025">
                  <a:moveTo>
                    <a:pt x="0" y="4390644"/>
                  </a:moveTo>
                  <a:lnTo>
                    <a:pt x="4956048" y="4390644"/>
                  </a:lnTo>
                  <a:lnTo>
                    <a:pt x="4956048" y="0"/>
                  </a:lnTo>
                  <a:lnTo>
                    <a:pt x="0" y="0"/>
                  </a:lnTo>
                  <a:lnTo>
                    <a:pt x="0" y="43906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3715" y="1083945"/>
            <a:ext cx="7000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Manage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Access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-</a:t>
            </a:r>
            <a:r>
              <a:rPr sz="1800" spc="49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Configure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standard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POSIX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ACLs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files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folders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38828" y="1377694"/>
            <a:ext cx="7073265" cy="5434965"/>
            <a:chOff x="4338828" y="1377694"/>
            <a:chExt cx="7073265" cy="5434965"/>
          </a:xfrm>
        </p:grpSpPr>
        <p:sp>
          <p:nvSpPr>
            <p:cNvPr id="11" name="object 11"/>
            <p:cNvSpPr/>
            <p:nvPr/>
          </p:nvSpPr>
          <p:spPr>
            <a:xfrm>
              <a:off x="4348734" y="4982718"/>
              <a:ext cx="887094" cy="215265"/>
            </a:xfrm>
            <a:custGeom>
              <a:avLst/>
              <a:gdLst/>
              <a:ahLst/>
              <a:cxnLst/>
              <a:rect l="l" t="t" r="r" b="b"/>
              <a:pathLst>
                <a:path w="887095" h="215264">
                  <a:moveTo>
                    <a:pt x="0" y="214884"/>
                  </a:moveTo>
                  <a:lnTo>
                    <a:pt x="886967" y="214884"/>
                  </a:lnTo>
                  <a:lnTo>
                    <a:pt x="886967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5702" y="5052821"/>
              <a:ext cx="1610360" cy="76200"/>
            </a:xfrm>
            <a:custGeom>
              <a:avLst/>
              <a:gdLst/>
              <a:ahLst/>
              <a:cxnLst/>
              <a:rect l="l" t="t" r="r" b="b"/>
              <a:pathLst>
                <a:path w="1610359" h="76200">
                  <a:moveTo>
                    <a:pt x="1533778" y="0"/>
                  </a:moveTo>
                  <a:lnTo>
                    <a:pt x="1533778" y="76200"/>
                  </a:lnTo>
                  <a:lnTo>
                    <a:pt x="1590167" y="48005"/>
                  </a:lnTo>
                  <a:lnTo>
                    <a:pt x="1546478" y="48005"/>
                  </a:lnTo>
                  <a:lnTo>
                    <a:pt x="1546478" y="28193"/>
                  </a:lnTo>
                  <a:lnTo>
                    <a:pt x="1590167" y="28193"/>
                  </a:lnTo>
                  <a:lnTo>
                    <a:pt x="1533778" y="0"/>
                  </a:lnTo>
                  <a:close/>
                </a:path>
                <a:path w="1610359" h="76200">
                  <a:moveTo>
                    <a:pt x="1533778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533778" y="48005"/>
                  </a:lnTo>
                  <a:lnTo>
                    <a:pt x="1533778" y="28193"/>
                  </a:lnTo>
                  <a:close/>
                </a:path>
                <a:path w="1610359" h="76200">
                  <a:moveTo>
                    <a:pt x="1590167" y="28193"/>
                  </a:moveTo>
                  <a:lnTo>
                    <a:pt x="1546478" y="28193"/>
                  </a:lnTo>
                  <a:lnTo>
                    <a:pt x="1546478" y="48005"/>
                  </a:lnTo>
                  <a:lnTo>
                    <a:pt x="1590167" y="48005"/>
                  </a:lnTo>
                  <a:lnTo>
                    <a:pt x="1609978" y="38100"/>
                  </a:lnTo>
                  <a:lnTo>
                    <a:pt x="1590167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284" y="1386838"/>
              <a:ext cx="4558283" cy="5416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39712" y="1382266"/>
              <a:ext cx="4567555" cy="5425440"/>
            </a:xfrm>
            <a:custGeom>
              <a:avLst/>
              <a:gdLst/>
              <a:ahLst/>
              <a:cxnLst/>
              <a:rect l="l" t="t" r="r" b="b"/>
              <a:pathLst>
                <a:path w="4567555" h="5425440">
                  <a:moveTo>
                    <a:pt x="0" y="5425440"/>
                  </a:moveTo>
                  <a:lnTo>
                    <a:pt x="4567428" y="5425440"/>
                  </a:lnTo>
                  <a:lnTo>
                    <a:pt x="4567428" y="0"/>
                  </a:lnTo>
                  <a:lnTo>
                    <a:pt x="0" y="0"/>
                  </a:lnTo>
                  <a:lnTo>
                    <a:pt x="0" y="542544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8517"/>
            <a:ext cx="6640195" cy="80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Segoe UI"/>
                <a:cs typeface="Segoe UI"/>
              </a:rPr>
              <a:t>Two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simple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gestures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start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notebooks.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T-SQL</a:t>
            </a:r>
            <a:r>
              <a:rPr sz="1600" spc="-5" dirty="0">
                <a:latin typeface="Segoe UI"/>
                <a:cs typeface="Segoe UI"/>
              </a:rPr>
              <a:t> 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auto-generated.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6" y="1485900"/>
            <a:ext cx="11779250" cy="5370830"/>
            <a:chOff x="417576" y="1485900"/>
            <a:chExt cx="11779250" cy="53708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831591"/>
              <a:ext cx="4265676" cy="23058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827019"/>
              <a:ext cx="4274820" cy="2315210"/>
            </a:xfrm>
            <a:custGeom>
              <a:avLst/>
              <a:gdLst/>
              <a:ahLst/>
              <a:cxnLst/>
              <a:rect l="l" t="t" r="r" b="b"/>
              <a:pathLst>
                <a:path w="4274820" h="2315210">
                  <a:moveTo>
                    <a:pt x="0" y="2314955"/>
                  </a:moveTo>
                  <a:lnTo>
                    <a:pt x="4274820" y="2314955"/>
                  </a:lnTo>
                  <a:lnTo>
                    <a:pt x="427482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1209" y="3807714"/>
              <a:ext cx="687705" cy="134620"/>
            </a:xfrm>
            <a:custGeom>
              <a:avLst/>
              <a:gdLst/>
              <a:ahLst/>
              <a:cxnLst/>
              <a:rect l="l" t="t" r="r" b="b"/>
              <a:pathLst>
                <a:path w="687705" h="134620">
                  <a:moveTo>
                    <a:pt x="0" y="134112"/>
                  </a:moveTo>
                  <a:lnTo>
                    <a:pt x="687324" y="134112"/>
                  </a:lnTo>
                  <a:lnTo>
                    <a:pt x="687324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4376" y="1495044"/>
              <a:ext cx="6080760" cy="13807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89804" y="1490472"/>
              <a:ext cx="6090285" cy="1390015"/>
            </a:xfrm>
            <a:custGeom>
              <a:avLst/>
              <a:gdLst/>
              <a:ahLst/>
              <a:cxnLst/>
              <a:rect l="l" t="t" r="r" b="b"/>
              <a:pathLst>
                <a:path w="6090284" h="1390014">
                  <a:moveTo>
                    <a:pt x="0" y="1389888"/>
                  </a:moveTo>
                  <a:lnTo>
                    <a:pt x="6089904" y="1389888"/>
                  </a:lnTo>
                  <a:lnTo>
                    <a:pt x="6089904" y="0"/>
                  </a:lnTo>
                  <a:lnTo>
                    <a:pt x="0" y="0"/>
                  </a:lnTo>
                  <a:lnTo>
                    <a:pt x="0" y="1389888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3073" y="2186177"/>
              <a:ext cx="2550795" cy="1697355"/>
            </a:xfrm>
            <a:custGeom>
              <a:avLst/>
              <a:gdLst/>
              <a:ahLst/>
              <a:cxnLst/>
              <a:rect l="l" t="t" r="r" b="b"/>
              <a:pathLst>
                <a:path w="2550795" h="1697354">
                  <a:moveTo>
                    <a:pt x="2481803" y="33894"/>
                  </a:moveTo>
                  <a:lnTo>
                    <a:pt x="0" y="1680337"/>
                  </a:lnTo>
                  <a:lnTo>
                    <a:pt x="10921" y="1696847"/>
                  </a:lnTo>
                  <a:lnTo>
                    <a:pt x="2492754" y="50385"/>
                  </a:lnTo>
                  <a:lnTo>
                    <a:pt x="2481803" y="33894"/>
                  </a:lnTo>
                  <a:close/>
                </a:path>
                <a:path w="2550795" h="1697354">
                  <a:moveTo>
                    <a:pt x="2535416" y="26797"/>
                  </a:moveTo>
                  <a:lnTo>
                    <a:pt x="2492502" y="26797"/>
                  </a:lnTo>
                  <a:lnTo>
                    <a:pt x="2503424" y="43307"/>
                  </a:lnTo>
                  <a:lnTo>
                    <a:pt x="2492754" y="50385"/>
                  </a:lnTo>
                  <a:lnTo>
                    <a:pt x="2508377" y="73913"/>
                  </a:lnTo>
                  <a:lnTo>
                    <a:pt x="2535416" y="26797"/>
                  </a:lnTo>
                  <a:close/>
                </a:path>
                <a:path w="2550795" h="1697354">
                  <a:moveTo>
                    <a:pt x="2492502" y="26797"/>
                  </a:moveTo>
                  <a:lnTo>
                    <a:pt x="2481803" y="33894"/>
                  </a:lnTo>
                  <a:lnTo>
                    <a:pt x="2492754" y="50385"/>
                  </a:lnTo>
                  <a:lnTo>
                    <a:pt x="2503424" y="43307"/>
                  </a:lnTo>
                  <a:lnTo>
                    <a:pt x="2492502" y="26797"/>
                  </a:lnTo>
                  <a:close/>
                </a:path>
                <a:path w="2550795" h="1697354">
                  <a:moveTo>
                    <a:pt x="2550794" y="0"/>
                  </a:moveTo>
                  <a:lnTo>
                    <a:pt x="2466213" y="10413"/>
                  </a:lnTo>
                  <a:lnTo>
                    <a:pt x="2481803" y="33894"/>
                  </a:lnTo>
                  <a:lnTo>
                    <a:pt x="2492502" y="26797"/>
                  </a:lnTo>
                  <a:lnTo>
                    <a:pt x="2535416" y="26797"/>
                  </a:lnTo>
                  <a:lnTo>
                    <a:pt x="2550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61209" y="3941826"/>
              <a:ext cx="687705" cy="134620"/>
            </a:xfrm>
            <a:custGeom>
              <a:avLst/>
              <a:gdLst/>
              <a:ahLst/>
              <a:cxnLst/>
              <a:rect l="l" t="t" r="r" b="b"/>
              <a:pathLst>
                <a:path w="687705" h="134620">
                  <a:moveTo>
                    <a:pt x="0" y="134112"/>
                  </a:moveTo>
                  <a:lnTo>
                    <a:pt x="687324" y="134112"/>
                  </a:lnTo>
                  <a:lnTo>
                    <a:pt x="687324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4724" y="3999738"/>
              <a:ext cx="2549525" cy="1071245"/>
            </a:xfrm>
            <a:custGeom>
              <a:avLst/>
              <a:gdLst/>
              <a:ahLst/>
              <a:cxnLst/>
              <a:rect l="l" t="t" r="r" b="b"/>
              <a:pathLst>
                <a:path w="2549525" h="1071245">
                  <a:moveTo>
                    <a:pt x="2474969" y="1045132"/>
                  </a:moveTo>
                  <a:lnTo>
                    <a:pt x="2464180" y="1071118"/>
                  </a:lnTo>
                  <a:lnTo>
                    <a:pt x="2549143" y="1065149"/>
                  </a:lnTo>
                  <a:lnTo>
                    <a:pt x="2536057" y="1050036"/>
                  </a:lnTo>
                  <a:lnTo>
                    <a:pt x="2486787" y="1050036"/>
                  </a:lnTo>
                  <a:lnTo>
                    <a:pt x="2474969" y="1045132"/>
                  </a:lnTo>
                  <a:close/>
                </a:path>
                <a:path w="2549525" h="1071245">
                  <a:moveTo>
                    <a:pt x="2482591" y="1026772"/>
                  </a:moveTo>
                  <a:lnTo>
                    <a:pt x="2474969" y="1045132"/>
                  </a:lnTo>
                  <a:lnTo>
                    <a:pt x="2486787" y="1050036"/>
                  </a:lnTo>
                  <a:lnTo>
                    <a:pt x="2494279" y="1031620"/>
                  </a:lnTo>
                  <a:lnTo>
                    <a:pt x="2482591" y="1026772"/>
                  </a:lnTo>
                  <a:close/>
                </a:path>
                <a:path w="2549525" h="1071245">
                  <a:moveTo>
                    <a:pt x="2493391" y="1000760"/>
                  </a:moveTo>
                  <a:lnTo>
                    <a:pt x="2482591" y="1026772"/>
                  </a:lnTo>
                  <a:lnTo>
                    <a:pt x="2494279" y="1031620"/>
                  </a:lnTo>
                  <a:lnTo>
                    <a:pt x="2486787" y="1050036"/>
                  </a:lnTo>
                  <a:lnTo>
                    <a:pt x="2536057" y="1050036"/>
                  </a:lnTo>
                  <a:lnTo>
                    <a:pt x="2493391" y="1000760"/>
                  </a:lnTo>
                  <a:close/>
                </a:path>
                <a:path w="2549525" h="1071245">
                  <a:moveTo>
                    <a:pt x="7619" y="0"/>
                  </a:moveTo>
                  <a:lnTo>
                    <a:pt x="0" y="18287"/>
                  </a:lnTo>
                  <a:lnTo>
                    <a:pt x="2474969" y="1045132"/>
                  </a:lnTo>
                  <a:lnTo>
                    <a:pt x="2482591" y="102677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3387" y="2875788"/>
              <a:ext cx="5658611" cy="13594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28816" y="2871216"/>
              <a:ext cx="5663565" cy="1369060"/>
            </a:xfrm>
            <a:custGeom>
              <a:avLst/>
              <a:gdLst/>
              <a:ahLst/>
              <a:cxnLst/>
              <a:rect l="l" t="t" r="r" b="b"/>
              <a:pathLst>
                <a:path w="5663565" h="1369060">
                  <a:moveTo>
                    <a:pt x="0" y="1368552"/>
                  </a:moveTo>
                  <a:lnTo>
                    <a:pt x="5663183" y="1368552"/>
                  </a:lnTo>
                </a:path>
                <a:path w="5663565" h="1369060">
                  <a:moveTo>
                    <a:pt x="5663183" y="0"/>
                  </a:moveTo>
                  <a:lnTo>
                    <a:pt x="0" y="0"/>
                  </a:lnTo>
                  <a:lnTo>
                    <a:pt x="0" y="1368552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4376" y="4399788"/>
              <a:ext cx="6080760" cy="13289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89804" y="4395216"/>
              <a:ext cx="6090285" cy="1338580"/>
            </a:xfrm>
            <a:custGeom>
              <a:avLst/>
              <a:gdLst/>
              <a:ahLst/>
              <a:cxnLst/>
              <a:rect l="l" t="t" r="r" b="b"/>
              <a:pathLst>
                <a:path w="6090284" h="1338579">
                  <a:moveTo>
                    <a:pt x="0" y="1338072"/>
                  </a:moveTo>
                  <a:lnTo>
                    <a:pt x="6089904" y="1338072"/>
                  </a:lnTo>
                  <a:lnTo>
                    <a:pt x="6089904" y="0"/>
                  </a:lnTo>
                  <a:lnTo>
                    <a:pt x="0" y="0"/>
                  </a:lnTo>
                  <a:lnTo>
                    <a:pt x="0" y="13380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9255" y="5635751"/>
              <a:ext cx="5952743" cy="12115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34684" y="5631179"/>
              <a:ext cx="5957570" cy="1221105"/>
            </a:xfrm>
            <a:custGeom>
              <a:avLst/>
              <a:gdLst/>
              <a:ahLst/>
              <a:cxnLst/>
              <a:rect l="l" t="t" r="r" b="b"/>
              <a:pathLst>
                <a:path w="5957570" h="1221104">
                  <a:moveTo>
                    <a:pt x="0" y="1220724"/>
                  </a:moveTo>
                  <a:lnTo>
                    <a:pt x="5957316" y="1220724"/>
                  </a:lnTo>
                </a:path>
                <a:path w="5957570" h="1221104">
                  <a:moveTo>
                    <a:pt x="5957316" y="0"/>
                  </a:moveTo>
                  <a:lnTo>
                    <a:pt x="0" y="0"/>
                  </a:lnTo>
                  <a:lnTo>
                    <a:pt x="0" y="1220724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568" y="2776727"/>
            <a:ext cx="10936605" cy="3217545"/>
            <a:chOff x="734568" y="2776727"/>
            <a:chExt cx="10936605" cy="3217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712" y="2795420"/>
              <a:ext cx="6795516" cy="31224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9140" y="2781299"/>
              <a:ext cx="6804659" cy="3208020"/>
            </a:xfrm>
            <a:custGeom>
              <a:avLst/>
              <a:gdLst/>
              <a:ahLst/>
              <a:cxnLst/>
              <a:rect l="l" t="t" r="r" b="b"/>
              <a:pathLst>
                <a:path w="6804659" h="3208020">
                  <a:moveTo>
                    <a:pt x="0" y="3208020"/>
                  </a:moveTo>
                  <a:lnTo>
                    <a:pt x="6804659" y="3208020"/>
                  </a:lnTo>
                  <a:lnTo>
                    <a:pt x="6804659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0946" y="5122926"/>
              <a:ext cx="751840" cy="167640"/>
            </a:xfrm>
            <a:custGeom>
              <a:avLst/>
              <a:gdLst/>
              <a:ahLst/>
              <a:cxnLst/>
              <a:rect l="l" t="t" r="r" b="b"/>
              <a:pathLst>
                <a:path w="751839" h="167639">
                  <a:moveTo>
                    <a:pt x="0" y="167640"/>
                  </a:moveTo>
                  <a:lnTo>
                    <a:pt x="751331" y="167640"/>
                  </a:lnTo>
                  <a:lnTo>
                    <a:pt x="751331" y="0"/>
                  </a:lnTo>
                  <a:lnTo>
                    <a:pt x="0" y="0"/>
                  </a:lnTo>
                  <a:lnTo>
                    <a:pt x="0" y="16764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65293" y="4386833"/>
              <a:ext cx="831215" cy="828040"/>
            </a:xfrm>
            <a:custGeom>
              <a:avLst/>
              <a:gdLst/>
              <a:ahLst/>
              <a:cxnLst/>
              <a:rect l="l" t="t" r="r" b="b"/>
              <a:pathLst>
                <a:path w="831214" h="828039">
                  <a:moveTo>
                    <a:pt x="770191" y="46766"/>
                  </a:moveTo>
                  <a:lnTo>
                    <a:pt x="0" y="814070"/>
                  </a:lnTo>
                  <a:lnTo>
                    <a:pt x="13970" y="828040"/>
                  </a:lnTo>
                  <a:lnTo>
                    <a:pt x="784190" y="60831"/>
                  </a:lnTo>
                  <a:lnTo>
                    <a:pt x="770191" y="46766"/>
                  </a:lnTo>
                  <a:close/>
                </a:path>
                <a:path w="831214" h="828039">
                  <a:moveTo>
                    <a:pt x="818480" y="37846"/>
                  </a:moveTo>
                  <a:lnTo>
                    <a:pt x="779145" y="37846"/>
                  </a:lnTo>
                  <a:lnTo>
                    <a:pt x="793242" y="51816"/>
                  </a:lnTo>
                  <a:lnTo>
                    <a:pt x="784190" y="60831"/>
                  </a:lnTo>
                  <a:lnTo>
                    <a:pt x="804037" y="80772"/>
                  </a:lnTo>
                  <a:lnTo>
                    <a:pt x="818480" y="37846"/>
                  </a:lnTo>
                  <a:close/>
                </a:path>
                <a:path w="831214" h="828039">
                  <a:moveTo>
                    <a:pt x="779145" y="37846"/>
                  </a:moveTo>
                  <a:lnTo>
                    <a:pt x="770191" y="46766"/>
                  </a:lnTo>
                  <a:lnTo>
                    <a:pt x="784190" y="60831"/>
                  </a:lnTo>
                  <a:lnTo>
                    <a:pt x="793242" y="51816"/>
                  </a:lnTo>
                  <a:lnTo>
                    <a:pt x="779145" y="37846"/>
                  </a:lnTo>
                  <a:close/>
                </a:path>
                <a:path w="831214" h="828039">
                  <a:moveTo>
                    <a:pt x="831215" y="0"/>
                  </a:moveTo>
                  <a:lnTo>
                    <a:pt x="750316" y="26797"/>
                  </a:lnTo>
                  <a:lnTo>
                    <a:pt x="770191" y="46766"/>
                  </a:lnTo>
                  <a:lnTo>
                    <a:pt x="779145" y="37846"/>
                  </a:lnTo>
                  <a:lnTo>
                    <a:pt x="818480" y="37846"/>
                  </a:lnTo>
                  <a:lnTo>
                    <a:pt x="8312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942843"/>
              <a:ext cx="5565648" cy="28849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1427" y="2938271"/>
              <a:ext cx="5575300" cy="2894330"/>
            </a:xfrm>
            <a:custGeom>
              <a:avLst/>
              <a:gdLst/>
              <a:ahLst/>
              <a:cxnLst/>
              <a:rect l="l" t="t" r="r" b="b"/>
              <a:pathLst>
                <a:path w="5575300" h="2894329">
                  <a:moveTo>
                    <a:pt x="0" y="2894076"/>
                  </a:moveTo>
                  <a:lnTo>
                    <a:pt x="5574791" y="2894076"/>
                  </a:lnTo>
                  <a:lnTo>
                    <a:pt x="5574791" y="0"/>
                  </a:lnTo>
                  <a:lnTo>
                    <a:pt x="0" y="0"/>
                  </a:lnTo>
                  <a:lnTo>
                    <a:pt x="0" y="28940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2247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ccoun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3715" y="1435430"/>
            <a:ext cx="7031355" cy="805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Multiple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Multi-select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those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files together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1379" y="630101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5"/>
                </a:moveTo>
                <a:lnTo>
                  <a:pt x="0" y="12945"/>
                </a:lnTo>
                <a:lnTo>
                  <a:pt x="0" y="187301"/>
                </a:lnTo>
                <a:lnTo>
                  <a:pt x="28594" y="187301"/>
                </a:lnTo>
                <a:lnTo>
                  <a:pt x="28594" y="65597"/>
                </a:lnTo>
                <a:lnTo>
                  <a:pt x="27796" y="56968"/>
                </a:lnTo>
                <a:lnTo>
                  <a:pt x="27716" y="48336"/>
                </a:lnTo>
                <a:lnTo>
                  <a:pt x="26839" y="44881"/>
                </a:lnTo>
                <a:lnTo>
                  <a:pt x="55923" y="44881"/>
                </a:lnTo>
                <a:lnTo>
                  <a:pt x="43300" y="12945"/>
                </a:lnTo>
                <a:close/>
              </a:path>
              <a:path w="986789" h="190500">
                <a:moveTo>
                  <a:pt x="55923" y="44881"/>
                </a:moveTo>
                <a:lnTo>
                  <a:pt x="27716" y="44881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1"/>
                </a:lnTo>
                <a:lnTo>
                  <a:pt x="103938" y="187301"/>
                </a:lnTo>
                <a:lnTo>
                  <a:pt x="121033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59"/>
                </a:lnTo>
                <a:lnTo>
                  <a:pt x="86630" y="122566"/>
                </a:lnTo>
                <a:lnTo>
                  <a:pt x="55923" y="44881"/>
                </a:lnTo>
                <a:close/>
              </a:path>
              <a:path w="986789" h="190500">
                <a:moveTo>
                  <a:pt x="188843" y="44882"/>
                </a:moveTo>
                <a:lnTo>
                  <a:pt x="160249" y="44882"/>
                </a:lnTo>
                <a:lnTo>
                  <a:pt x="159759" y="54242"/>
                </a:lnTo>
                <a:lnTo>
                  <a:pt x="159507" y="62793"/>
                </a:lnTo>
                <a:lnTo>
                  <a:pt x="159401" y="187301"/>
                </a:lnTo>
                <a:lnTo>
                  <a:pt x="188843" y="187301"/>
                </a:lnTo>
                <a:lnTo>
                  <a:pt x="188843" y="44882"/>
                </a:lnTo>
                <a:close/>
              </a:path>
              <a:path w="986789" h="190500">
                <a:moveTo>
                  <a:pt x="188843" y="12945"/>
                </a:moveTo>
                <a:lnTo>
                  <a:pt x="148116" y="12945"/>
                </a:lnTo>
                <a:lnTo>
                  <a:pt x="103090" y="122566"/>
                </a:lnTo>
                <a:lnTo>
                  <a:pt x="95284" y="145008"/>
                </a:lnTo>
                <a:lnTo>
                  <a:pt x="121033" y="145008"/>
                </a:lnTo>
                <a:lnTo>
                  <a:pt x="155922" y="58693"/>
                </a:lnTo>
                <a:lnTo>
                  <a:pt x="157647" y="56103"/>
                </a:lnTo>
                <a:lnTo>
                  <a:pt x="158524" y="50061"/>
                </a:lnTo>
                <a:lnTo>
                  <a:pt x="160249" y="44882"/>
                </a:lnTo>
                <a:lnTo>
                  <a:pt x="188843" y="44882"/>
                </a:lnTo>
                <a:lnTo>
                  <a:pt x="188843" y="12945"/>
                </a:lnTo>
                <a:close/>
              </a:path>
              <a:path w="986789" h="190500">
                <a:moveTo>
                  <a:pt x="246879" y="62145"/>
                </a:moveTo>
                <a:lnTo>
                  <a:pt x="217437" y="62145"/>
                </a:lnTo>
                <a:lnTo>
                  <a:pt x="217437" y="187301"/>
                </a:lnTo>
                <a:lnTo>
                  <a:pt x="246879" y="187301"/>
                </a:lnTo>
                <a:lnTo>
                  <a:pt x="246879" y="62145"/>
                </a:lnTo>
                <a:close/>
              </a:path>
              <a:path w="986789" h="190500">
                <a:moveTo>
                  <a:pt x="237348" y="9493"/>
                </a:moveTo>
                <a:lnTo>
                  <a:pt x="227817" y="9493"/>
                </a:lnTo>
                <a:lnTo>
                  <a:pt x="223490" y="11220"/>
                </a:lnTo>
                <a:lnTo>
                  <a:pt x="220040" y="14673"/>
                </a:lnTo>
                <a:lnTo>
                  <a:pt x="216560" y="17262"/>
                </a:lnTo>
                <a:lnTo>
                  <a:pt x="214835" y="21577"/>
                </a:lnTo>
                <a:lnTo>
                  <a:pt x="214835" y="31073"/>
                </a:lnTo>
                <a:lnTo>
                  <a:pt x="216560" y="35388"/>
                </a:lnTo>
                <a:lnTo>
                  <a:pt x="220040" y="38840"/>
                </a:lnTo>
                <a:lnTo>
                  <a:pt x="223490" y="41429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0"/>
                </a:lnTo>
                <a:lnTo>
                  <a:pt x="245154" y="38840"/>
                </a:lnTo>
                <a:lnTo>
                  <a:pt x="248634" y="35388"/>
                </a:lnTo>
                <a:lnTo>
                  <a:pt x="250359" y="31073"/>
                </a:lnTo>
                <a:lnTo>
                  <a:pt x="250359" y="21577"/>
                </a:lnTo>
                <a:lnTo>
                  <a:pt x="248634" y="18125"/>
                </a:lnTo>
                <a:lnTo>
                  <a:pt x="241675" y="11220"/>
                </a:lnTo>
                <a:lnTo>
                  <a:pt x="237348" y="9493"/>
                </a:lnTo>
                <a:close/>
              </a:path>
              <a:path w="986789" h="190500">
                <a:moveTo>
                  <a:pt x="345643" y="59555"/>
                </a:moveTo>
                <a:lnTo>
                  <a:pt x="306975" y="64289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3" y="172520"/>
                </a:lnTo>
                <a:lnTo>
                  <a:pt x="320397" y="189405"/>
                </a:lnTo>
                <a:lnTo>
                  <a:pt x="329182" y="189891"/>
                </a:lnTo>
                <a:lnTo>
                  <a:pt x="339239" y="189405"/>
                </a:lnTo>
                <a:lnTo>
                  <a:pt x="348567" y="187948"/>
                </a:lnTo>
                <a:lnTo>
                  <a:pt x="357083" y="185520"/>
                </a:lnTo>
                <a:lnTo>
                  <a:pt x="364706" y="182121"/>
                </a:lnTo>
                <a:lnTo>
                  <a:pt x="365583" y="181259"/>
                </a:lnTo>
                <a:lnTo>
                  <a:pt x="365583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5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83" y="83725"/>
                </a:lnTo>
                <a:lnTo>
                  <a:pt x="365583" y="65597"/>
                </a:lnTo>
                <a:lnTo>
                  <a:pt x="364706" y="65597"/>
                </a:lnTo>
                <a:lnTo>
                  <a:pt x="361226" y="63872"/>
                </a:lnTo>
                <a:lnTo>
                  <a:pt x="356899" y="62145"/>
                </a:lnTo>
                <a:lnTo>
                  <a:pt x="350847" y="61282"/>
                </a:lnTo>
                <a:lnTo>
                  <a:pt x="345643" y="59555"/>
                </a:lnTo>
                <a:close/>
              </a:path>
              <a:path w="986789" h="190500">
                <a:moveTo>
                  <a:pt x="365583" y="154502"/>
                </a:moveTo>
                <a:lnTo>
                  <a:pt x="363829" y="155364"/>
                </a:lnTo>
                <a:lnTo>
                  <a:pt x="359501" y="158816"/>
                </a:lnTo>
                <a:lnTo>
                  <a:pt x="355174" y="161406"/>
                </a:lnTo>
                <a:lnTo>
                  <a:pt x="344766" y="164861"/>
                </a:lnTo>
                <a:lnTo>
                  <a:pt x="339591" y="165723"/>
                </a:lnTo>
                <a:lnTo>
                  <a:pt x="365583" y="165723"/>
                </a:lnTo>
                <a:lnTo>
                  <a:pt x="365583" y="154502"/>
                </a:lnTo>
                <a:close/>
              </a:path>
              <a:path w="986789" h="190500">
                <a:moveTo>
                  <a:pt x="365583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83" y="94081"/>
                </a:lnTo>
                <a:lnTo>
                  <a:pt x="365583" y="83725"/>
                </a:lnTo>
                <a:close/>
              </a:path>
              <a:path w="986789" h="190500">
                <a:moveTo>
                  <a:pt x="416690" y="62145"/>
                </a:moveTo>
                <a:lnTo>
                  <a:pt x="387218" y="62145"/>
                </a:lnTo>
                <a:lnTo>
                  <a:pt x="387218" y="187301"/>
                </a:lnTo>
                <a:lnTo>
                  <a:pt x="416690" y="187301"/>
                </a:lnTo>
                <a:lnTo>
                  <a:pt x="416690" y="123428"/>
                </a:lnTo>
                <a:lnTo>
                  <a:pt x="417177" y="115485"/>
                </a:lnTo>
                <a:lnTo>
                  <a:pt x="435752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90" y="83725"/>
                </a:lnTo>
                <a:lnTo>
                  <a:pt x="416690" y="62145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2"/>
                </a:lnTo>
                <a:lnTo>
                  <a:pt x="459142" y="90629"/>
                </a:lnTo>
                <a:lnTo>
                  <a:pt x="459990" y="91492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5"/>
                </a:lnTo>
                <a:lnTo>
                  <a:pt x="428794" y="67324"/>
                </a:lnTo>
                <a:lnTo>
                  <a:pt x="423619" y="71642"/>
                </a:lnTo>
                <a:lnTo>
                  <a:pt x="420140" y="76818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5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5"/>
                </a:moveTo>
                <a:lnTo>
                  <a:pt x="488964" y="69387"/>
                </a:lnTo>
                <a:lnTo>
                  <a:pt x="462841" y="111290"/>
                </a:lnTo>
                <a:lnTo>
                  <a:pt x="461715" y="126018"/>
                </a:lnTo>
                <a:lnTo>
                  <a:pt x="462841" y="140098"/>
                </a:lnTo>
                <a:lnTo>
                  <a:pt x="488297" y="180059"/>
                </a:lnTo>
                <a:lnTo>
                  <a:pt x="524955" y="189891"/>
                </a:lnTo>
                <a:lnTo>
                  <a:pt x="539231" y="188758"/>
                </a:lnTo>
                <a:lnTo>
                  <a:pt x="552040" y="185359"/>
                </a:lnTo>
                <a:lnTo>
                  <a:pt x="563221" y="179695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710" y="165724"/>
                </a:lnTo>
                <a:lnTo>
                  <a:pt x="519245" y="165076"/>
                </a:lnTo>
                <a:lnTo>
                  <a:pt x="492672" y="134366"/>
                </a:lnTo>
                <a:lnTo>
                  <a:pt x="492094" y="126018"/>
                </a:lnTo>
                <a:lnTo>
                  <a:pt x="492154" y="123428"/>
                </a:lnTo>
                <a:lnTo>
                  <a:pt x="512515" y="86314"/>
                </a:lnTo>
                <a:lnTo>
                  <a:pt x="526710" y="83725"/>
                </a:lnTo>
                <a:lnTo>
                  <a:pt x="579550" y="83725"/>
                </a:lnTo>
                <a:lnTo>
                  <a:pt x="574337" y="76818"/>
                </a:lnTo>
                <a:lnTo>
                  <a:pt x="565097" y="69023"/>
                </a:lnTo>
                <a:lnTo>
                  <a:pt x="554313" y="63655"/>
                </a:lnTo>
                <a:lnTo>
                  <a:pt x="542066" y="60553"/>
                </a:lnTo>
                <a:lnTo>
                  <a:pt x="528435" y="59555"/>
                </a:lnTo>
                <a:close/>
              </a:path>
              <a:path w="986789" h="190500">
                <a:moveTo>
                  <a:pt x="579550" y="83725"/>
                </a:moveTo>
                <a:lnTo>
                  <a:pt x="526710" y="83725"/>
                </a:lnTo>
                <a:lnTo>
                  <a:pt x="534024" y="84372"/>
                </a:lnTo>
                <a:lnTo>
                  <a:pt x="540451" y="86314"/>
                </a:lnTo>
                <a:lnTo>
                  <a:pt x="559584" y="123428"/>
                </a:lnTo>
                <a:lnTo>
                  <a:pt x="559544" y="126018"/>
                </a:lnTo>
                <a:lnTo>
                  <a:pt x="541208" y="163134"/>
                </a:lnTo>
                <a:lnTo>
                  <a:pt x="52671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0"/>
                </a:lnTo>
                <a:lnTo>
                  <a:pt x="589663" y="137657"/>
                </a:lnTo>
                <a:lnTo>
                  <a:pt x="590798" y="123428"/>
                </a:lnTo>
                <a:lnTo>
                  <a:pt x="589690" y="109349"/>
                </a:lnTo>
                <a:lnTo>
                  <a:pt x="586471" y="96887"/>
                </a:lnTo>
                <a:lnTo>
                  <a:pt x="581300" y="86044"/>
                </a:lnTo>
                <a:lnTo>
                  <a:pt x="579550" y="83725"/>
                </a:lnTo>
                <a:close/>
              </a:path>
              <a:path w="986789" h="190500">
                <a:moveTo>
                  <a:pt x="604656" y="154502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1"/>
                </a:lnTo>
                <a:lnTo>
                  <a:pt x="673978" y="179535"/>
                </a:lnTo>
                <a:lnTo>
                  <a:pt x="684482" y="166586"/>
                </a:lnTo>
                <a:lnTo>
                  <a:pt x="634128" y="166586"/>
                </a:lnTo>
                <a:lnTo>
                  <a:pt x="628923" y="165724"/>
                </a:lnTo>
                <a:lnTo>
                  <a:pt x="622871" y="163996"/>
                </a:lnTo>
                <a:lnTo>
                  <a:pt x="610738" y="158817"/>
                </a:lnTo>
                <a:lnTo>
                  <a:pt x="606411" y="155365"/>
                </a:lnTo>
                <a:lnTo>
                  <a:pt x="604656" y="154502"/>
                </a:lnTo>
                <a:close/>
              </a:path>
              <a:path w="986789" h="190500">
                <a:moveTo>
                  <a:pt x="661845" y="59555"/>
                </a:moveTo>
                <a:lnTo>
                  <a:pt x="618515" y="69914"/>
                </a:lnTo>
                <a:lnTo>
                  <a:pt x="604656" y="97533"/>
                </a:lnTo>
                <a:lnTo>
                  <a:pt x="604656" y="103578"/>
                </a:lnTo>
                <a:lnTo>
                  <a:pt x="605533" y="108755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69" y="127745"/>
                </a:lnTo>
                <a:lnTo>
                  <a:pt x="626321" y="131197"/>
                </a:lnTo>
                <a:lnTo>
                  <a:pt x="634975" y="134649"/>
                </a:lnTo>
                <a:lnTo>
                  <a:pt x="641057" y="137239"/>
                </a:lnTo>
                <a:lnTo>
                  <a:pt x="658365" y="162272"/>
                </a:lnTo>
                <a:lnTo>
                  <a:pt x="652313" y="166586"/>
                </a:lnTo>
                <a:lnTo>
                  <a:pt x="684482" y="166586"/>
                </a:lnTo>
                <a:lnTo>
                  <a:pt x="687011" y="159142"/>
                </a:lnTo>
                <a:lnTo>
                  <a:pt x="687836" y="151050"/>
                </a:lnTo>
                <a:lnTo>
                  <a:pt x="687836" y="142419"/>
                </a:lnTo>
                <a:lnTo>
                  <a:pt x="655763" y="113934"/>
                </a:lnTo>
                <a:lnTo>
                  <a:pt x="646261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3"/>
                </a:lnTo>
                <a:lnTo>
                  <a:pt x="634128" y="99261"/>
                </a:lnTo>
                <a:lnTo>
                  <a:pt x="634128" y="91492"/>
                </a:lnTo>
                <a:lnTo>
                  <a:pt x="635853" y="88902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61" y="82860"/>
                </a:lnTo>
                <a:lnTo>
                  <a:pt x="680907" y="82860"/>
                </a:lnTo>
                <a:lnTo>
                  <a:pt x="680907" y="64735"/>
                </a:lnTo>
                <a:lnTo>
                  <a:pt x="677428" y="63010"/>
                </a:lnTo>
                <a:lnTo>
                  <a:pt x="673101" y="62145"/>
                </a:lnTo>
                <a:lnTo>
                  <a:pt x="667049" y="60420"/>
                </a:lnTo>
                <a:lnTo>
                  <a:pt x="661845" y="59555"/>
                </a:lnTo>
                <a:close/>
              </a:path>
              <a:path w="986789" h="190500">
                <a:moveTo>
                  <a:pt x="680907" y="82860"/>
                </a:moveTo>
                <a:lnTo>
                  <a:pt x="656640" y="82860"/>
                </a:lnTo>
                <a:lnTo>
                  <a:pt x="667049" y="84588"/>
                </a:lnTo>
                <a:lnTo>
                  <a:pt x="672224" y="86315"/>
                </a:lnTo>
                <a:lnTo>
                  <a:pt x="676580" y="88902"/>
                </a:lnTo>
                <a:lnTo>
                  <a:pt x="680030" y="90629"/>
                </a:lnTo>
                <a:lnTo>
                  <a:pt x="680907" y="91492"/>
                </a:lnTo>
                <a:lnTo>
                  <a:pt x="680907" y="82860"/>
                </a:lnTo>
                <a:close/>
              </a:path>
              <a:path w="986789" h="190500">
                <a:moveTo>
                  <a:pt x="766660" y="59555"/>
                </a:moveTo>
                <a:lnTo>
                  <a:pt x="728053" y="69387"/>
                </a:lnTo>
                <a:lnTo>
                  <a:pt x="701944" y="111290"/>
                </a:lnTo>
                <a:lnTo>
                  <a:pt x="700818" y="126018"/>
                </a:lnTo>
                <a:lnTo>
                  <a:pt x="701944" y="140098"/>
                </a:lnTo>
                <a:lnTo>
                  <a:pt x="727396" y="180059"/>
                </a:lnTo>
                <a:lnTo>
                  <a:pt x="764058" y="189891"/>
                </a:lnTo>
                <a:lnTo>
                  <a:pt x="778334" y="188758"/>
                </a:lnTo>
                <a:lnTo>
                  <a:pt x="791143" y="185360"/>
                </a:lnTo>
                <a:lnTo>
                  <a:pt x="802324" y="179695"/>
                </a:lnTo>
                <a:lnTo>
                  <a:pt x="811715" y="171766"/>
                </a:lnTo>
                <a:lnTo>
                  <a:pt x="816509" y="165724"/>
                </a:lnTo>
                <a:lnTo>
                  <a:pt x="765783" y="165724"/>
                </a:lnTo>
                <a:lnTo>
                  <a:pt x="757965" y="165076"/>
                </a:lnTo>
                <a:lnTo>
                  <a:pt x="731775" y="134366"/>
                </a:lnTo>
                <a:lnTo>
                  <a:pt x="731197" y="126018"/>
                </a:lnTo>
                <a:lnTo>
                  <a:pt x="731256" y="123428"/>
                </a:lnTo>
                <a:lnTo>
                  <a:pt x="751285" y="86314"/>
                </a:lnTo>
                <a:lnTo>
                  <a:pt x="765783" y="83725"/>
                </a:lnTo>
                <a:lnTo>
                  <a:pt x="818053" y="83725"/>
                </a:lnTo>
                <a:lnTo>
                  <a:pt x="812563" y="76818"/>
                </a:lnTo>
                <a:lnTo>
                  <a:pt x="803816" y="69023"/>
                </a:lnTo>
                <a:lnTo>
                  <a:pt x="793197" y="63655"/>
                </a:lnTo>
                <a:lnTo>
                  <a:pt x="780785" y="60553"/>
                </a:lnTo>
                <a:lnTo>
                  <a:pt x="766660" y="59555"/>
                </a:lnTo>
                <a:close/>
              </a:path>
              <a:path w="986789" h="190500">
                <a:moveTo>
                  <a:pt x="818053" y="83725"/>
                </a:moveTo>
                <a:lnTo>
                  <a:pt x="765783" y="83725"/>
                </a:lnTo>
                <a:lnTo>
                  <a:pt x="773115" y="84373"/>
                </a:lnTo>
                <a:lnTo>
                  <a:pt x="779550" y="86314"/>
                </a:lnTo>
                <a:lnTo>
                  <a:pt x="798657" y="123428"/>
                </a:lnTo>
                <a:lnTo>
                  <a:pt x="798615" y="126018"/>
                </a:lnTo>
                <a:lnTo>
                  <a:pt x="779868" y="163134"/>
                </a:lnTo>
                <a:lnTo>
                  <a:pt x="765783" y="165724"/>
                </a:lnTo>
                <a:lnTo>
                  <a:pt x="816509" y="165724"/>
                </a:lnTo>
                <a:lnTo>
                  <a:pt x="819538" y="161907"/>
                </a:lnTo>
                <a:lnTo>
                  <a:pt x="824919" y="150510"/>
                </a:lnTo>
                <a:lnTo>
                  <a:pt x="828025" y="137657"/>
                </a:lnTo>
                <a:lnTo>
                  <a:pt x="829023" y="123428"/>
                </a:lnTo>
                <a:lnTo>
                  <a:pt x="828039" y="109349"/>
                </a:lnTo>
                <a:lnTo>
                  <a:pt x="825025" y="96888"/>
                </a:lnTo>
                <a:lnTo>
                  <a:pt x="819896" y="86044"/>
                </a:lnTo>
                <a:lnTo>
                  <a:pt x="818053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39" y="86315"/>
                </a:lnTo>
                <a:lnTo>
                  <a:pt x="926939" y="150188"/>
                </a:lnTo>
                <a:lnTo>
                  <a:pt x="929223" y="167680"/>
                </a:lnTo>
                <a:lnTo>
                  <a:pt x="936134" y="180073"/>
                </a:lnTo>
                <a:lnTo>
                  <a:pt x="947760" y="187450"/>
                </a:lnTo>
                <a:lnTo>
                  <a:pt x="964188" y="189891"/>
                </a:lnTo>
                <a:lnTo>
                  <a:pt x="971965" y="189891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6"/>
                </a:lnTo>
                <a:lnTo>
                  <a:pt x="960708" y="161407"/>
                </a:lnTo>
                <a:lnTo>
                  <a:pt x="958106" y="157954"/>
                </a:lnTo>
                <a:lnTo>
                  <a:pt x="956381" y="152775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1"/>
                </a:lnTo>
                <a:lnTo>
                  <a:pt x="882732" y="187301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7"/>
                </a:moveTo>
                <a:lnTo>
                  <a:pt x="981496" y="163996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7"/>
                </a:lnTo>
                <a:close/>
              </a:path>
              <a:path w="986789" h="190500">
                <a:moveTo>
                  <a:pt x="986700" y="62145"/>
                </a:moveTo>
                <a:lnTo>
                  <a:pt x="832503" y="62145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5"/>
                </a:lnTo>
                <a:close/>
              </a:path>
              <a:path w="986789" h="190500">
                <a:moveTo>
                  <a:pt x="905274" y="0"/>
                </a:moveTo>
                <a:lnTo>
                  <a:pt x="868026" y="9493"/>
                </a:lnTo>
                <a:lnTo>
                  <a:pt x="853290" y="36250"/>
                </a:lnTo>
                <a:lnTo>
                  <a:pt x="853290" y="62145"/>
                </a:lnTo>
                <a:lnTo>
                  <a:pt x="882732" y="62145"/>
                </a:lnTo>
                <a:lnTo>
                  <a:pt x="882732" y="39705"/>
                </a:lnTo>
                <a:lnTo>
                  <a:pt x="884487" y="33663"/>
                </a:lnTo>
                <a:lnTo>
                  <a:pt x="887937" y="30209"/>
                </a:lnTo>
                <a:lnTo>
                  <a:pt x="890539" y="25894"/>
                </a:lnTo>
                <a:lnTo>
                  <a:pt x="895743" y="24167"/>
                </a:lnTo>
                <a:lnTo>
                  <a:pt x="915654" y="24167"/>
                </a:lnTo>
                <a:lnTo>
                  <a:pt x="915654" y="2589"/>
                </a:lnTo>
                <a:lnTo>
                  <a:pt x="914806" y="2589"/>
                </a:lnTo>
                <a:lnTo>
                  <a:pt x="910479" y="862"/>
                </a:lnTo>
                <a:lnTo>
                  <a:pt x="905274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39" y="34526"/>
                </a:lnTo>
                <a:lnTo>
                  <a:pt x="926939" y="62145"/>
                </a:lnTo>
                <a:lnTo>
                  <a:pt x="956381" y="62145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67"/>
                </a:moveTo>
                <a:lnTo>
                  <a:pt x="905274" y="24167"/>
                </a:lnTo>
                <a:lnTo>
                  <a:pt x="909601" y="25032"/>
                </a:lnTo>
                <a:lnTo>
                  <a:pt x="913929" y="27619"/>
                </a:lnTo>
                <a:lnTo>
                  <a:pt x="915654" y="27619"/>
                </a:lnTo>
                <a:lnTo>
                  <a:pt x="915654" y="24167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804" y="585218"/>
            <a:ext cx="291073" cy="2900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5388" y="1794789"/>
            <a:ext cx="1103312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65425" algn="l"/>
                <a:tab pos="7538084" algn="l"/>
              </a:tabLst>
            </a:pPr>
            <a:r>
              <a:rPr sz="2800" i="1" spc="-85" dirty="0">
                <a:latin typeface="Segoe UI"/>
                <a:cs typeface="Segoe UI"/>
              </a:rPr>
              <a:t>Azure </a:t>
            </a:r>
            <a:r>
              <a:rPr sz="2800" i="1" spc="-90" dirty="0">
                <a:latin typeface="Segoe UI"/>
                <a:cs typeface="Segoe UI"/>
              </a:rPr>
              <a:t>Synapse </a:t>
            </a:r>
            <a:r>
              <a:rPr sz="2800" i="1" spc="-95" dirty="0">
                <a:latin typeface="Segoe UI"/>
                <a:cs typeface="Segoe UI"/>
              </a:rPr>
              <a:t>Analytics </a:t>
            </a:r>
            <a:r>
              <a:rPr sz="2800" i="1" spc="-55" dirty="0">
                <a:latin typeface="Segoe UI"/>
                <a:cs typeface="Segoe UI"/>
              </a:rPr>
              <a:t>is </a:t>
            </a:r>
            <a:r>
              <a:rPr sz="2800" i="1" spc="-5" dirty="0">
                <a:latin typeface="Segoe UI"/>
                <a:cs typeface="Segoe UI"/>
              </a:rPr>
              <a:t>a </a:t>
            </a:r>
            <a:r>
              <a:rPr sz="2800" i="1" spc="-95" dirty="0">
                <a:latin typeface="Segoe UI"/>
                <a:cs typeface="Segoe UI"/>
              </a:rPr>
              <a:t>limitless analytics </a:t>
            </a:r>
            <a:r>
              <a:rPr sz="2800" i="1" spc="-90" dirty="0">
                <a:latin typeface="Segoe UI"/>
                <a:cs typeface="Segoe UI"/>
              </a:rPr>
              <a:t>service, </a:t>
            </a:r>
            <a:r>
              <a:rPr sz="2800" i="1" spc="-80" dirty="0">
                <a:latin typeface="Segoe UI"/>
                <a:cs typeface="Segoe UI"/>
              </a:rPr>
              <a:t>that </a:t>
            </a:r>
            <a:r>
              <a:rPr sz="2800" i="1" spc="-90" dirty="0">
                <a:latin typeface="Segoe UI"/>
                <a:cs typeface="Segoe UI"/>
              </a:rPr>
              <a:t>brings together </a:t>
            </a:r>
            <a:r>
              <a:rPr sz="2800" i="1" spc="-8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nt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p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da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a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0" dirty="0">
                <a:latin typeface="Segoe UI"/>
                <a:cs typeface="Segoe UI"/>
              </a:rPr>
              <a:t>ho</a:t>
            </a:r>
            <a:r>
              <a:rPr sz="2800" i="1" spc="-105" dirty="0">
                <a:latin typeface="Segoe UI"/>
                <a:cs typeface="Segoe UI"/>
              </a:rPr>
              <a:t>us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5" dirty="0">
                <a:latin typeface="Segoe UI"/>
                <a:cs typeface="Segoe UI"/>
              </a:rPr>
              <a:t>g</a:t>
            </a:r>
            <a:r>
              <a:rPr sz="2800" i="1" spc="-22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5" dirty="0">
                <a:latin typeface="Segoe UI"/>
                <a:cs typeface="Segoe UI"/>
              </a:rPr>
              <a:t>d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B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5" dirty="0">
                <a:latin typeface="Segoe UI"/>
                <a:cs typeface="Segoe UI"/>
              </a:rPr>
              <a:t>g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D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a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al</a:t>
            </a:r>
            <a:r>
              <a:rPr sz="2800" i="1" spc="-100" dirty="0">
                <a:latin typeface="Segoe UI"/>
                <a:cs typeface="Segoe UI"/>
              </a:rPr>
              <a:t>y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0" dirty="0">
                <a:latin typeface="Segoe UI"/>
                <a:cs typeface="Segoe UI"/>
              </a:rPr>
              <a:t>c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.</a:t>
            </a:r>
            <a:r>
              <a:rPr sz="2800" i="1" dirty="0">
                <a:latin typeface="Segoe UI"/>
                <a:cs typeface="Segoe UI"/>
              </a:rPr>
              <a:t>	</a:t>
            </a:r>
            <a:r>
              <a:rPr sz="2800" i="1" spc="-105" dirty="0">
                <a:latin typeface="Segoe UI"/>
                <a:cs typeface="Segoe UI"/>
              </a:rPr>
              <a:t>I</a:t>
            </a:r>
            <a:r>
              <a:rPr sz="2800" i="1" spc="-5" dirty="0">
                <a:latin typeface="Segoe UI"/>
                <a:cs typeface="Segoe UI"/>
              </a:rPr>
              <a:t>t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gi</a:t>
            </a:r>
            <a:r>
              <a:rPr sz="2800" i="1" spc="-105" dirty="0">
                <a:latin typeface="Segoe UI"/>
                <a:cs typeface="Segoe UI"/>
              </a:rPr>
              <a:t>v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yo</a:t>
            </a:r>
            <a:r>
              <a:rPr sz="2800" i="1" spc="-5" dirty="0">
                <a:latin typeface="Segoe UI"/>
                <a:cs typeface="Segoe UI"/>
              </a:rPr>
              <a:t>u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fr</a:t>
            </a:r>
            <a:r>
              <a:rPr sz="2800" i="1" spc="-110" dirty="0">
                <a:latin typeface="Segoe UI"/>
                <a:cs typeface="Segoe UI"/>
              </a:rPr>
              <a:t>eed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5" dirty="0">
                <a:latin typeface="Segoe UI"/>
                <a:cs typeface="Segoe UI"/>
              </a:rPr>
              <a:t>m  </a:t>
            </a:r>
            <a:r>
              <a:rPr sz="2800" i="1" spc="-55" dirty="0">
                <a:latin typeface="Segoe UI"/>
                <a:cs typeface="Segoe UI"/>
              </a:rPr>
              <a:t>to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query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80" dirty="0">
                <a:latin typeface="Segoe UI"/>
                <a:cs typeface="Segoe UI"/>
              </a:rPr>
              <a:t>data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50" dirty="0">
                <a:latin typeface="Segoe UI"/>
                <a:cs typeface="Segoe UI"/>
              </a:rPr>
              <a:t>on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75" dirty="0">
                <a:latin typeface="Segoe UI"/>
                <a:cs typeface="Segoe UI"/>
              </a:rPr>
              <a:t>your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terms,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85" dirty="0">
                <a:latin typeface="Segoe UI"/>
                <a:cs typeface="Segoe UI"/>
              </a:rPr>
              <a:t>using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either</a:t>
            </a:r>
            <a:r>
              <a:rPr sz="2800" i="1" spc="-195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serverless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on-demand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50" dirty="0">
                <a:latin typeface="Segoe UI"/>
                <a:cs typeface="Segoe UI"/>
              </a:rPr>
              <a:t>or</a:t>
            </a:r>
            <a:r>
              <a:rPr sz="2800" i="1" spc="-19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provisioned </a:t>
            </a:r>
            <a:r>
              <a:rPr sz="2800" i="1" spc="-75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105" dirty="0">
                <a:latin typeface="Segoe UI"/>
                <a:cs typeface="Segoe UI"/>
              </a:rPr>
              <a:t>u</a:t>
            </a:r>
            <a:r>
              <a:rPr sz="2800" i="1" spc="-100" dirty="0">
                <a:latin typeface="Segoe UI"/>
                <a:cs typeface="Segoe UI"/>
              </a:rPr>
              <a:t>rc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,</a:t>
            </a:r>
            <a:r>
              <a:rPr sz="2800" i="1" spc="-21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a</a:t>
            </a:r>
            <a:r>
              <a:rPr sz="2800" i="1" spc="-5" dirty="0">
                <a:latin typeface="Segoe UI"/>
                <a:cs typeface="Segoe UI"/>
              </a:rPr>
              <a:t>t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100" dirty="0">
                <a:latin typeface="Segoe UI"/>
                <a:cs typeface="Segoe UI"/>
              </a:rPr>
              <a:t>c</a:t>
            </a:r>
            <a:r>
              <a:rPr sz="2800" i="1" spc="-110" dirty="0">
                <a:latin typeface="Segoe UI"/>
                <a:cs typeface="Segoe UI"/>
              </a:rPr>
              <a:t>ale</a:t>
            </a:r>
            <a:r>
              <a:rPr sz="2800" i="1" spc="-5" dirty="0">
                <a:latin typeface="Segoe UI"/>
                <a:cs typeface="Segoe UI"/>
              </a:rPr>
              <a:t>.</a:t>
            </a:r>
            <a:r>
              <a:rPr sz="2800" i="1" dirty="0">
                <a:latin typeface="Segoe UI"/>
                <a:cs typeface="Segoe UI"/>
              </a:rPr>
              <a:t>	</a:t>
            </a:r>
            <a:r>
              <a:rPr sz="2800" i="1" spc="-105" dirty="0">
                <a:latin typeface="Segoe UI"/>
                <a:cs typeface="Segoe UI"/>
              </a:rPr>
              <a:t>A</a:t>
            </a:r>
            <a:r>
              <a:rPr sz="2800" i="1" spc="-110" dirty="0">
                <a:latin typeface="Segoe UI"/>
                <a:cs typeface="Segoe UI"/>
              </a:rPr>
              <a:t>z</a:t>
            </a:r>
            <a:r>
              <a:rPr sz="2800" i="1" spc="-105" dirty="0">
                <a:latin typeface="Segoe UI"/>
                <a:cs typeface="Segoe UI"/>
              </a:rPr>
              <a:t>u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185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Sy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ap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25" dirty="0">
                <a:latin typeface="Segoe UI"/>
                <a:cs typeface="Segoe UI"/>
              </a:rPr>
              <a:t> </a:t>
            </a:r>
            <a:r>
              <a:rPr sz="2800" i="1" spc="-110" dirty="0">
                <a:latin typeface="Segoe UI"/>
                <a:cs typeface="Segoe UI"/>
              </a:rPr>
              <a:t>b</a:t>
            </a:r>
            <a:r>
              <a:rPr sz="2800" i="1" spc="-100" dirty="0">
                <a:latin typeface="Segoe UI"/>
                <a:cs typeface="Segoe UI"/>
              </a:rPr>
              <a:t>r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n</a:t>
            </a:r>
            <a:r>
              <a:rPr sz="2800" i="1" spc="-110" dirty="0">
                <a:latin typeface="Segoe UI"/>
                <a:cs typeface="Segoe UI"/>
              </a:rPr>
              <a:t>g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105" dirty="0">
                <a:latin typeface="Segoe UI"/>
                <a:cs typeface="Segoe UI"/>
              </a:rPr>
              <a:t>s</a:t>
            </a:r>
            <a:r>
              <a:rPr sz="2800" i="1" spc="-5" dirty="0">
                <a:latin typeface="Segoe UI"/>
                <a:cs typeface="Segoe UI"/>
              </a:rPr>
              <a:t>e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5" dirty="0">
                <a:latin typeface="Segoe UI"/>
                <a:cs typeface="Segoe UI"/>
              </a:rPr>
              <a:t>o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wor</a:t>
            </a:r>
            <a:r>
              <a:rPr sz="2800" i="1" spc="-110" dirty="0">
                <a:latin typeface="Segoe UI"/>
                <a:cs typeface="Segoe UI"/>
              </a:rPr>
              <a:t>ld</a:t>
            </a:r>
            <a:r>
              <a:rPr sz="2800" i="1" spc="-5" dirty="0">
                <a:latin typeface="Segoe UI"/>
                <a:cs typeface="Segoe UI"/>
              </a:rPr>
              <a:t>s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o</a:t>
            </a:r>
            <a:r>
              <a:rPr sz="2800" i="1" spc="-110" dirty="0">
                <a:latin typeface="Segoe UI"/>
                <a:cs typeface="Segoe UI"/>
              </a:rPr>
              <a:t>ge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100" dirty="0">
                <a:latin typeface="Segoe UI"/>
                <a:cs typeface="Segoe UI"/>
              </a:rPr>
              <a:t>h</a:t>
            </a:r>
            <a:r>
              <a:rPr sz="2800" i="1" spc="-110" dirty="0">
                <a:latin typeface="Segoe UI"/>
                <a:cs typeface="Segoe UI"/>
              </a:rPr>
              <a:t>e</a:t>
            </a:r>
            <a:r>
              <a:rPr sz="2800" i="1" spc="-5" dirty="0">
                <a:latin typeface="Segoe UI"/>
                <a:cs typeface="Segoe UI"/>
              </a:rPr>
              <a:t>r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w</a:t>
            </a:r>
            <a:r>
              <a:rPr sz="2800" i="1" spc="-110" dirty="0">
                <a:latin typeface="Segoe UI"/>
                <a:cs typeface="Segoe UI"/>
              </a:rPr>
              <a:t>i</a:t>
            </a:r>
            <a:r>
              <a:rPr sz="2800" i="1" spc="-105" dirty="0">
                <a:latin typeface="Segoe UI"/>
                <a:cs typeface="Segoe UI"/>
              </a:rPr>
              <a:t>t</a:t>
            </a:r>
            <a:r>
              <a:rPr sz="2800" i="1" spc="-5" dirty="0">
                <a:latin typeface="Segoe UI"/>
                <a:cs typeface="Segoe UI"/>
              </a:rPr>
              <a:t>h</a:t>
            </a:r>
            <a:r>
              <a:rPr sz="2800" i="1" spc="-204" dirty="0">
                <a:latin typeface="Segoe UI"/>
                <a:cs typeface="Segoe UI"/>
              </a:rPr>
              <a:t> </a:t>
            </a:r>
            <a:r>
              <a:rPr sz="2800" i="1" spc="-5" dirty="0">
                <a:latin typeface="Segoe UI"/>
                <a:cs typeface="Segoe UI"/>
              </a:rPr>
              <a:t>a  </a:t>
            </a:r>
            <a:r>
              <a:rPr sz="2800" i="1" spc="-90" dirty="0">
                <a:latin typeface="Segoe UI"/>
                <a:cs typeface="Segoe UI"/>
              </a:rPr>
              <a:t>unified </a:t>
            </a:r>
            <a:r>
              <a:rPr sz="2800" i="1" spc="-95" dirty="0">
                <a:latin typeface="Segoe UI"/>
                <a:cs typeface="Segoe UI"/>
              </a:rPr>
              <a:t>experience </a:t>
            </a:r>
            <a:r>
              <a:rPr sz="2800" i="1" spc="-55" dirty="0">
                <a:latin typeface="Segoe UI"/>
                <a:cs typeface="Segoe UI"/>
              </a:rPr>
              <a:t>to </a:t>
            </a:r>
            <a:r>
              <a:rPr sz="2800" i="1" spc="-90" dirty="0">
                <a:latin typeface="Segoe UI"/>
                <a:cs typeface="Segoe UI"/>
              </a:rPr>
              <a:t>ingest, </a:t>
            </a:r>
            <a:r>
              <a:rPr sz="2800" i="1" spc="-95" dirty="0">
                <a:latin typeface="Segoe UI"/>
                <a:cs typeface="Segoe UI"/>
              </a:rPr>
              <a:t>prepare, </a:t>
            </a:r>
            <a:r>
              <a:rPr sz="2800" i="1" spc="-90" dirty="0">
                <a:latin typeface="Segoe UI"/>
                <a:cs typeface="Segoe UI"/>
              </a:rPr>
              <a:t>manage, </a:t>
            </a:r>
            <a:r>
              <a:rPr sz="2800" i="1" spc="-70" dirty="0">
                <a:latin typeface="Segoe UI"/>
                <a:cs typeface="Segoe UI"/>
              </a:rPr>
              <a:t>and </a:t>
            </a:r>
            <a:r>
              <a:rPr sz="2800" i="1" spc="-85" dirty="0">
                <a:latin typeface="Segoe UI"/>
                <a:cs typeface="Segoe UI"/>
              </a:rPr>
              <a:t>serve </a:t>
            </a:r>
            <a:r>
              <a:rPr sz="2800" i="1" spc="-80" dirty="0">
                <a:latin typeface="Segoe UI"/>
                <a:cs typeface="Segoe UI"/>
              </a:rPr>
              <a:t>data </a:t>
            </a:r>
            <a:r>
              <a:rPr sz="2800" i="1" spc="-65" dirty="0">
                <a:latin typeface="Segoe UI"/>
                <a:cs typeface="Segoe UI"/>
              </a:rPr>
              <a:t>for </a:t>
            </a:r>
            <a:r>
              <a:rPr sz="2800" i="1" spc="-95" dirty="0">
                <a:latin typeface="Segoe UI"/>
                <a:cs typeface="Segoe UI"/>
              </a:rPr>
              <a:t>immediate </a:t>
            </a:r>
            <a:r>
              <a:rPr sz="2800" i="1" spc="-9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business</a:t>
            </a:r>
            <a:r>
              <a:rPr sz="2800" i="1" spc="-220" dirty="0">
                <a:latin typeface="Segoe UI"/>
                <a:cs typeface="Segoe UI"/>
              </a:rPr>
              <a:t> </a:t>
            </a:r>
            <a:r>
              <a:rPr sz="2800" i="1" spc="-100" dirty="0">
                <a:latin typeface="Segoe UI"/>
                <a:cs typeface="Segoe UI"/>
              </a:rPr>
              <a:t>intelligence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75" dirty="0">
                <a:latin typeface="Segoe UI"/>
                <a:cs typeface="Segoe UI"/>
              </a:rPr>
              <a:t>and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machine</a:t>
            </a:r>
            <a:r>
              <a:rPr sz="2800" i="1" spc="-210" dirty="0">
                <a:latin typeface="Segoe UI"/>
                <a:cs typeface="Segoe UI"/>
              </a:rPr>
              <a:t> </a:t>
            </a:r>
            <a:r>
              <a:rPr sz="2800" i="1" spc="-95" dirty="0">
                <a:latin typeface="Segoe UI"/>
                <a:cs typeface="Segoe UI"/>
              </a:rPr>
              <a:t>learning</a:t>
            </a:r>
            <a:r>
              <a:rPr sz="2800" i="1" spc="-200" dirty="0">
                <a:latin typeface="Segoe UI"/>
                <a:cs typeface="Segoe UI"/>
              </a:rPr>
              <a:t> </a:t>
            </a:r>
            <a:r>
              <a:rPr sz="2800" i="1" spc="-90" dirty="0">
                <a:latin typeface="Segoe UI"/>
                <a:cs typeface="Segoe UI"/>
              </a:rPr>
              <a:t>needs.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3992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656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Explore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different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kinds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databases</a:t>
            </a:r>
            <a:r>
              <a:rPr sz="1800" dirty="0">
                <a:latin typeface="Segoe UI"/>
                <a:cs typeface="Segoe UI"/>
              </a:rPr>
              <a:t> that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exist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workspace.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4039" y="1120139"/>
            <a:ext cx="8084820" cy="5579745"/>
            <a:chOff x="1844039" y="1120139"/>
            <a:chExt cx="8084820" cy="55797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8972" y="2098547"/>
              <a:ext cx="3161479" cy="3974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8611" y="2093975"/>
              <a:ext cx="3296920" cy="3983990"/>
            </a:xfrm>
            <a:custGeom>
              <a:avLst/>
              <a:gdLst/>
              <a:ahLst/>
              <a:cxnLst/>
              <a:rect l="l" t="t" r="r" b="b"/>
              <a:pathLst>
                <a:path w="3296920" h="3983990">
                  <a:moveTo>
                    <a:pt x="0" y="3983736"/>
                  </a:moveTo>
                  <a:lnTo>
                    <a:pt x="3296412" y="3983736"/>
                  </a:lnTo>
                  <a:lnTo>
                    <a:pt x="3296412" y="0"/>
                  </a:lnTo>
                  <a:lnTo>
                    <a:pt x="0" y="0"/>
                  </a:lnTo>
                  <a:lnTo>
                    <a:pt x="0" y="3983736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6124" y="1129283"/>
              <a:ext cx="2483591" cy="55610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5868" y="1124711"/>
              <a:ext cx="2598420" cy="5570220"/>
            </a:xfrm>
            <a:custGeom>
              <a:avLst/>
              <a:gdLst/>
              <a:ahLst/>
              <a:cxnLst/>
              <a:rect l="l" t="t" r="r" b="b"/>
              <a:pathLst>
                <a:path w="2598420" h="5570220">
                  <a:moveTo>
                    <a:pt x="0" y="5570220"/>
                  </a:moveTo>
                  <a:lnTo>
                    <a:pt x="2598420" y="5570220"/>
                  </a:lnTo>
                  <a:lnTo>
                    <a:pt x="2598420" y="0"/>
                  </a:lnTo>
                  <a:lnTo>
                    <a:pt x="0" y="0"/>
                  </a:lnTo>
                  <a:lnTo>
                    <a:pt x="0" y="55702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91738" y="2461513"/>
              <a:ext cx="4187825" cy="3455670"/>
            </a:xfrm>
            <a:custGeom>
              <a:avLst/>
              <a:gdLst/>
              <a:ahLst/>
              <a:cxnLst/>
              <a:rect l="l" t="t" r="r" b="b"/>
              <a:pathLst>
                <a:path w="4187825" h="3455670">
                  <a:moveTo>
                    <a:pt x="3962730" y="1947672"/>
                  </a:moveTo>
                  <a:lnTo>
                    <a:pt x="3910076" y="1947672"/>
                  </a:lnTo>
                  <a:lnTo>
                    <a:pt x="3895534" y="1947672"/>
                  </a:lnTo>
                  <a:lnTo>
                    <a:pt x="3893185" y="1975358"/>
                  </a:lnTo>
                  <a:lnTo>
                    <a:pt x="3962730" y="1947672"/>
                  </a:lnTo>
                  <a:close/>
                </a:path>
                <a:path w="4187825" h="3455670">
                  <a:moveTo>
                    <a:pt x="3982339" y="3445637"/>
                  </a:moveTo>
                  <a:lnTo>
                    <a:pt x="3971175" y="3433534"/>
                  </a:lnTo>
                  <a:lnTo>
                    <a:pt x="3916553" y="3374250"/>
                  </a:lnTo>
                  <a:lnTo>
                    <a:pt x="3906304" y="3401326"/>
                  </a:lnTo>
                  <a:lnTo>
                    <a:pt x="10160" y="1925447"/>
                  </a:lnTo>
                  <a:lnTo>
                    <a:pt x="0" y="1952625"/>
                  </a:lnTo>
                  <a:lnTo>
                    <a:pt x="3896055" y="3428428"/>
                  </a:lnTo>
                  <a:lnTo>
                    <a:pt x="3885819" y="3455479"/>
                  </a:lnTo>
                  <a:lnTo>
                    <a:pt x="3982339" y="3445637"/>
                  </a:lnTo>
                  <a:close/>
                </a:path>
                <a:path w="4187825" h="3455670">
                  <a:moveTo>
                    <a:pt x="3983482" y="1939417"/>
                  </a:moveTo>
                  <a:lnTo>
                    <a:pt x="3900551" y="1888744"/>
                  </a:lnTo>
                  <a:lnTo>
                    <a:pt x="3898087" y="1917611"/>
                  </a:lnTo>
                  <a:lnTo>
                    <a:pt x="672338" y="1641094"/>
                  </a:lnTo>
                  <a:lnTo>
                    <a:pt x="669798" y="1670050"/>
                  </a:lnTo>
                  <a:lnTo>
                    <a:pt x="3895636" y="1946440"/>
                  </a:lnTo>
                  <a:lnTo>
                    <a:pt x="3910177" y="1946440"/>
                  </a:lnTo>
                  <a:lnTo>
                    <a:pt x="3965841" y="1946440"/>
                  </a:lnTo>
                  <a:lnTo>
                    <a:pt x="3983482" y="1939417"/>
                  </a:lnTo>
                  <a:close/>
                </a:path>
                <a:path w="4187825" h="3455670">
                  <a:moveTo>
                    <a:pt x="4187698" y="15748"/>
                  </a:moveTo>
                  <a:lnTo>
                    <a:pt x="4091813" y="0"/>
                  </a:lnTo>
                  <a:lnTo>
                    <a:pt x="4100360" y="27647"/>
                  </a:lnTo>
                  <a:lnTo>
                    <a:pt x="762" y="1297432"/>
                  </a:lnTo>
                  <a:lnTo>
                    <a:pt x="9398" y="1325118"/>
                  </a:lnTo>
                  <a:lnTo>
                    <a:pt x="4108932" y="55359"/>
                  </a:lnTo>
                  <a:lnTo>
                    <a:pt x="4117467" y="82931"/>
                  </a:lnTo>
                  <a:lnTo>
                    <a:pt x="4179722" y="23368"/>
                  </a:lnTo>
                  <a:lnTo>
                    <a:pt x="4187698" y="157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4890" y="3672916"/>
            <a:ext cx="940435" cy="81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SQL</a:t>
            </a:r>
            <a:r>
              <a:rPr sz="10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pool</a:t>
            </a:r>
            <a:endParaRPr sz="1000">
              <a:latin typeface="Segoe UI"/>
              <a:cs typeface="Segoe UI"/>
            </a:endParaRPr>
          </a:p>
          <a:p>
            <a:pPr marL="254000" marR="5080" indent="-241935">
              <a:lnSpc>
                <a:spcPct val="203200"/>
              </a:lnSpc>
              <a:spcBef>
                <a:spcPts val="140"/>
              </a:spcBef>
            </a:pP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S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QL</a:t>
            </a:r>
            <a:r>
              <a:rPr sz="1000" spc="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on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-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d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e</a:t>
            </a:r>
            <a:r>
              <a:rPr sz="1000" spc="-15" dirty="0">
                <a:solidFill>
                  <a:srgbClr val="FF0000"/>
                </a:solidFill>
                <a:latin typeface="Segoe UI"/>
                <a:cs typeface="Segoe UI"/>
              </a:rPr>
              <a:t>m</a:t>
            </a:r>
            <a:r>
              <a:rPr sz="1000" spc="-5" dirty="0">
                <a:solidFill>
                  <a:srgbClr val="FF0000"/>
                </a:solidFill>
                <a:latin typeface="Segoe UI"/>
                <a:cs typeface="Segoe UI"/>
              </a:rPr>
              <a:t>and  </a:t>
            </a:r>
            <a:r>
              <a:rPr sz="1000" spc="-10" dirty="0">
                <a:solidFill>
                  <a:srgbClr val="FF0000"/>
                </a:solidFill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992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185417"/>
            <a:ext cx="465391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15" dirty="0">
                <a:latin typeface="Segoe UI"/>
                <a:cs typeface="Segoe UI"/>
              </a:rPr>
              <a:t>Familiar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gesture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generate T-SQL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metadata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objects </a:t>
            </a:r>
            <a:r>
              <a:rPr sz="1600" spc="-10" dirty="0">
                <a:latin typeface="Segoe UI"/>
                <a:cs typeface="Segoe UI"/>
              </a:rPr>
              <a:t>such</a:t>
            </a:r>
            <a:r>
              <a:rPr sz="1600" spc="-5" dirty="0">
                <a:latin typeface="Segoe UI"/>
                <a:cs typeface="Segoe UI"/>
              </a:rPr>
              <a:t> 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6" y="1853183"/>
            <a:ext cx="5003800" cy="3439795"/>
            <a:chOff x="417576" y="1853183"/>
            <a:chExt cx="5003800" cy="34397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052" y="1862327"/>
              <a:ext cx="4781257" cy="34213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1857755"/>
              <a:ext cx="4994275" cy="3430904"/>
            </a:xfrm>
            <a:custGeom>
              <a:avLst/>
              <a:gdLst/>
              <a:ahLst/>
              <a:cxnLst/>
              <a:rect l="l" t="t" r="r" b="b"/>
              <a:pathLst>
                <a:path w="4994275" h="3430904">
                  <a:moveTo>
                    <a:pt x="0" y="3430524"/>
                  </a:moveTo>
                  <a:lnTo>
                    <a:pt x="4994148" y="3430524"/>
                  </a:lnTo>
                  <a:lnTo>
                    <a:pt x="4994148" y="0"/>
                  </a:lnTo>
                  <a:lnTo>
                    <a:pt x="0" y="0"/>
                  </a:lnTo>
                  <a:lnTo>
                    <a:pt x="0" y="343052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84189" y="1209802"/>
            <a:ext cx="5855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Starting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auto-generate a </a:t>
            </a:r>
            <a:r>
              <a:rPr sz="1600" spc="-10" dirty="0">
                <a:latin typeface="Segoe UI"/>
                <a:cs typeface="Segoe UI"/>
              </a:rPr>
              <a:t>single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PySpark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makes</a:t>
            </a:r>
            <a:r>
              <a:rPr sz="1600" spc="-5" dirty="0">
                <a:latin typeface="Segoe UI"/>
                <a:cs typeface="Segoe UI"/>
              </a:rPr>
              <a:t> it easy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load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dataframe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54267" y="1813560"/>
            <a:ext cx="5992495" cy="4912360"/>
            <a:chOff x="5954267" y="1813560"/>
            <a:chExt cx="5992495" cy="49123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631" y="1822704"/>
              <a:ext cx="4471374" cy="30982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75247" y="1818132"/>
              <a:ext cx="4671060" cy="3107690"/>
            </a:xfrm>
            <a:custGeom>
              <a:avLst/>
              <a:gdLst/>
              <a:ahLst/>
              <a:cxnLst/>
              <a:rect l="l" t="t" r="r" b="b"/>
              <a:pathLst>
                <a:path w="4671059" h="3107690">
                  <a:moveTo>
                    <a:pt x="0" y="3107436"/>
                  </a:moveTo>
                  <a:lnTo>
                    <a:pt x="4671059" y="3107436"/>
                  </a:lnTo>
                  <a:lnTo>
                    <a:pt x="4671059" y="0"/>
                  </a:lnTo>
                  <a:lnTo>
                    <a:pt x="0" y="0"/>
                  </a:lnTo>
                  <a:lnTo>
                    <a:pt x="0" y="31074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9333" y="3371850"/>
              <a:ext cx="1595755" cy="367665"/>
            </a:xfrm>
            <a:custGeom>
              <a:avLst/>
              <a:gdLst/>
              <a:ahLst/>
              <a:cxnLst/>
              <a:rect l="l" t="t" r="r" b="b"/>
              <a:pathLst>
                <a:path w="1595754" h="367664">
                  <a:moveTo>
                    <a:pt x="0" y="367283"/>
                  </a:moveTo>
                  <a:lnTo>
                    <a:pt x="1595627" y="367283"/>
                  </a:lnTo>
                  <a:lnTo>
                    <a:pt x="1595627" y="0"/>
                  </a:lnTo>
                  <a:lnTo>
                    <a:pt x="0" y="0"/>
                  </a:lnTo>
                  <a:lnTo>
                    <a:pt x="0" y="367283"/>
                  </a:lnTo>
                  <a:close/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3411" y="5283707"/>
              <a:ext cx="5974080" cy="14325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58839" y="5279136"/>
              <a:ext cx="5983605" cy="1442085"/>
            </a:xfrm>
            <a:custGeom>
              <a:avLst/>
              <a:gdLst/>
              <a:ahLst/>
              <a:cxnLst/>
              <a:rect l="l" t="t" r="r" b="b"/>
              <a:pathLst>
                <a:path w="5983605" h="1442084">
                  <a:moveTo>
                    <a:pt x="0" y="1441704"/>
                  </a:moveTo>
                  <a:lnTo>
                    <a:pt x="5983223" y="1441704"/>
                  </a:lnTo>
                  <a:lnTo>
                    <a:pt x="5983223" y="0"/>
                  </a:lnTo>
                  <a:lnTo>
                    <a:pt x="0" y="0"/>
                  </a:lnTo>
                  <a:lnTo>
                    <a:pt x="0" y="14417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9809" y="3739133"/>
              <a:ext cx="76200" cy="1545590"/>
            </a:xfrm>
            <a:custGeom>
              <a:avLst/>
              <a:gdLst/>
              <a:ahLst/>
              <a:cxnLst/>
              <a:rect l="l" t="t" r="r" b="b"/>
              <a:pathLst>
                <a:path w="76200" h="1545589">
                  <a:moveTo>
                    <a:pt x="28194" y="1469009"/>
                  </a:moveTo>
                  <a:lnTo>
                    <a:pt x="0" y="1469009"/>
                  </a:lnTo>
                  <a:lnTo>
                    <a:pt x="38100" y="1545209"/>
                  </a:lnTo>
                  <a:lnTo>
                    <a:pt x="69850" y="1481709"/>
                  </a:lnTo>
                  <a:lnTo>
                    <a:pt x="28194" y="1481709"/>
                  </a:lnTo>
                  <a:lnTo>
                    <a:pt x="28194" y="1469009"/>
                  </a:lnTo>
                  <a:close/>
                </a:path>
                <a:path w="76200" h="1545589">
                  <a:moveTo>
                    <a:pt x="48006" y="0"/>
                  </a:moveTo>
                  <a:lnTo>
                    <a:pt x="28194" y="0"/>
                  </a:lnTo>
                  <a:lnTo>
                    <a:pt x="28194" y="1481709"/>
                  </a:lnTo>
                  <a:lnTo>
                    <a:pt x="48006" y="1481709"/>
                  </a:lnTo>
                  <a:lnTo>
                    <a:pt x="48006" y="0"/>
                  </a:lnTo>
                  <a:close/>
                </a:path>
                <a:path w="76200" h="1545589">
                  <a:moveTo>
                    <a:pt x="76200" y="1469009"/>
                  </a:moveTo>
                  <a:lnTo>
                    <a:pt x="48006" y="1469009"/>
                  </a:lnTo>
                  <a:lnTo>
                    <a:pt x="48006" y="1481709"/>
                  </a:lnTo>
                  <a:lnTo>
                    <a:pt x="69850" y="1481709"/>
                  </a:lnTo>
                  <a:lnTo>
                    <a:pt x="76200" y="146900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36842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351900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66571"/>
            <a:ext cx="9929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datasets describe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persisted.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dataset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defined,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sources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sinks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data.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4775" y="2098548"/>
            <a:ext cx="11012805" cy="4318000"/>
            <a:chOff x="874775" y="2098548"/>
            <a:chExt cx="11012805" cy="4318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919" y="2764536"/>
              <a:ext cx="2382011" cy="19918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9347" y="2759964"/>
              <a:ext cx="2391410" cy="2001520"/>
            </a:xfrm>
            <a:custGeom>
              <a:avLst/>
              <a:gdLst/>
              <a:ahLst/>
              <a:cxnLst/>
              <a:rect l="l" t="t" r="r" b="b"/>
              <a:pathLst>
                <a:path w="2391410" h="2001520">
                  <a:moveTo>
                    <a:pt x="0" y="2001012"/>
                  </a:moveTo>
                  <a:lnTo>
                    <a:pt x="2391155" y="2001012"/>
                  </a:lnTo>
                  <a:lnTo>
                    <a:pt x="2391155" y="0"/>
                  </a:lnTo>
                  <a:lnTo>
                    <a:pt x="0" y="0"/>
                  </a:lnTo>
                  <a:lnTo>
                    <a:pt x="0" y="20010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4137" y="4386833"/>
              <a:ext cx="916305" cy="236220"/>
            </a:xfrm>
            <a:custGeom>
              <a:avLst/>
              <a:gdLst/>
              <a:ahLst/>
              <a:cxnLst/>
              <a:rect l="l" t="t" r="r" b="b"/>
              <a:pathLst>
                <a:path w="916305" h="236220">
                  <a:moveTo>
                    <a:pt x="0" y="236219"/>
                  </a:moveTo>
                  <a:lnTo>
                    <a:pt x="915924" y="236219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236219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2107692"/>
              <a:ext cx="8125967" cy="42992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7515" y="2103120"/>
              <a:ext cx="8135620" cy="4308475"/>
            </a:xfrm>
            <a:custGeom>
              <a:avLst/>
              <a:gdLst/>
              <a:ahLst/>
              <a:cxnLst/>
              <a:rect l="l" t="t" r="r" b="b"/>
              <a:pathLst>
                <a:path w="8135620" h="4308475">
                  <a:moveTo>
                    <a:pt x="0" y="4308348"/>
                  </a:moveTo>
                  <a:lnTo>
                    <a:pt x="8135111" y="4308348"/>
                  </a:lnTo>
                  <a:lnTo>
                    <a:pt x="8135111" y="0"/>
                  </a:lnTo>
                  <a:lnTo>
                    <a:pt x="0" y="0"/>
                  </a:lnTo>
                  <a:lnTo>
                    <a:pt x="0" y="430834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0061" y="4467605"/>
              <a:ext cx="1732280" cy="76200"/>
            </a:xfrm>
            <a:custGeom>
              <a:avLst/>
              <a:gdLst/>
              <a:ahLst/>
              <a:cxnLst/>
              <a:rect l="l" t="t" r="r" b="b"/>
              <a:pathLst>
                <a:path w="1732279" h="76200">
                  <a:moveTo>
                    <a:pt x="1656079" y="0"/>
                  </a:moveTo>
                  <a:lnTo>
                    <a:pt x="1656079" y="76200"/>
                  </a:lnTo>
                  <a:lnTo>
                    <a:pt x="1712467" y="48006"/>
                  </a:lnTo>
                  <a:lnTo>
                    <a:pt x="1668779" y="48006"/>
                  </a:lnTo>
                  <a:lnTo>
                    <a:pt x="1668779" y="28194"/>
                  </a:lnTo>
                  <a:lnTo>
                    <a:pt x="1712467" y="28194"/>
                  </a:lnTo>
                  <a:lnTo>
                    <a:pt x="1656079" y="0"/>
                  </a:lnTo>
                  <a:close/>
                </a:path>
                <a:path w="1732279" h="76200">
                  <a:moveTo>
                    <a:pt x="1656079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1656079" y="48006"/>
                  </a:lnTo>
                  <a:lnTo>
                    <a:pt x="1656079" y="28194"/>
                  </a:lnTo>
                  <a:close/>
                </a:path>
                <a:path w="1732279" h="76200">
                  <a:moveTo>
                    <a:pt x="1712467" y="28194"/>
                  </a:moveTo>
                  <a:lnTo>
                    <a:pt x="1668779" y="28194"/>
                  </a:lnTo>
                  <a:lnTo>
                    <a:pt x="1668779" y="48006"/>
                  </a:lnTo>
                  <a:lnTo>
                    <a:pt x="1712467" y="48006"/>
                  </a:lnTo>
                  <a:lnTo>
                    <a:pt x="1732279" y="38100"/>
                  </a:lnTo>
                  <a:lnTo>
                    <a:pt x="1712467" y="2819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910" y="2269616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53667"/>
            <a:ext cx="321106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4034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3715" y="1083945"/>
            <a:ext cx="346392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 </a:t>
            </a:r>
            <a:r>
              <a:rPr sz="1600" spc="-5" dirty="0">
                <a:latin typeface="Segoe UI"/>
                <a:cs typeface="Segoe UI"/>
              </a:rPr>
              <a:t>development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query,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analyze,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model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715" y="2969514"/>
            <a:ext cx="3295015" cy="310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151765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Multiple languages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analyze data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under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umbrella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Segoe UI"/>
              <a:cs typeface="Segoe UI"/>
            </a:endParaRPr>
          </a:p>
          <a:p>
            <a:pPr marL="12700" marR="225425">
              <a:lnSpc>
                <a:spcPts val="1730"/>
              </a:lnSpc>
              <a:spcBef>
                <a:spcPts val="5"/>
              </a:spcBef>
            </a:pPr>
            <a:r>
              <a:rPr sz="1600" spc="-15" dirty="0">
                <a:latin typeface="Segoe UI"/>
                <a:cs typeface="Segoe UI"/>
              </a:rPr>
              <a:t>Switch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over notebooks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without </a:t>
            </a:r>
            <a:r>
              <a:rPr sz="1600" spc="-10" dirty="0">
                <a:latin typeface="Segoe UI"/>
                <a:cs typeface="Segoe UI"/>
              </a:rPr>
              <a:t>loosing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Code intellisense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reliable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code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development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insightful</a:t>
            </a:r>
            <a:r>
              <a:rPr sz="1600" spc="-5" dirty="0">
                <a:latin typeface="Segoe UI"/>
                <a:cs typeface="Segoe UI"/>
              </a:rPr>
              <a:t> visualizations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91584" y="1082039"/>
            <a:ext cx="7751445" cy="5468620"/>
            <a:chOff x="4291584" y="1082039"/>
            <a:chExt cx="7751445" cy="54686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0728" y="1091183"/>
              <a:ext cx="7732776" cy="54498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96156" y="1086611"/>
              <a:ext cx="7741920" cy="5459095"/>
            </a:xfrm>
            <a:custGeom>
              <a:avLst/>
              <a:gdLst/>
              <a:ahLst/>
              <a:cxnLst/>
              <a:rect l="l" t="t" r="r" b="b"/>
              <a:pathLst>
                <a:path w="7741920" h="5459095">
                  <a:moveTo>
                    <a:pt x="0" y="5458968"/>
                  </a:moveTo>
                  <a:lnTo>
                    <a:pt x="7741920" y="5458968"/>
                  </a:lnTo>
                  <a:lnTo>
                    <a:pt x="7741920" y="0"/>
                  </a:lnTo>
                  <a:lnTo>
                    <a:pt x="0" y="0"/>
                  </a:lnTo>
                  <a:lnTo>
                    <a:pt x="0" y="54589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4494" y="2230373"/>
              <a:ext cx="1938655" cy="1464945"/>
            </a:xfrm>
            <a:custGeom>
              <a:avLst/>
              <a:gdLst/>
              <a:ahLst/>
              <a:cxnLst/>
              <a:rect l="l" t="t" r="r" b="b"/>
              <a:pathLst>
                <a:path w="1938654" h="1464945">
                  <a:moveTo>
                    <a:pt x="0" y="1464564"/>
                  </a:moveTo>
                  <a:lnTo>
                    <a:pt x="1938527" y="1464564"/>
                  </a:lnTo>
                  <a:lnTo>
                    <a:pt x="1938527" y="0"/>
                  </a:lnTo>
                  <a:lnTo>
                    <a:pt x="0" y="0"/>
                  </a:lnTo>
                  <a:lnTo>
                    <a:pt x="0" y="146456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12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573270" cy="288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Script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Authoring</a:t>
            </a:r>
            <a:r>
              <a:rPr sz="1600" spc="-10" dirty="0">
                <a:latin typeface="Segoe UI"/>
                <a:cs typeface="Segoe UI"/>
              </a:rPr>
              <a:t> SQL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Execute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provisioned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Pool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On-demand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588645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individual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multiple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scripts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through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-10" dirty="0">
                <a:latin typeface="Segoe UI"/>
                <a:cs typeface="Segoe UI"/>
              </a:rPr>
              <a:t> feature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Language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intellisense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399532" y="690372"/>
            <a:ext cx="4448810" cy="2392680"/>
            <a:chOff x="5399532" y="690372"/>
            <a:chExt cx="4448810" cy="2392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8676" y="699516"/>
              <a:ext cx="4430268" cy="23743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04104" y="694944"/>
              <a:ext cx="4439920" cy="2383790"/>
            </a:xfrm>
            <a:custGeom>
              <a:avLst/>
              <a:gdLst/>
              <a:ahLst/>
              <a:cxnLst/>
              <a:rect l="l" t="t" r="r" b="b"/>
              <a:pathLst>
                <a:path w="4439920" h="2383790">
                  <a:moveTo>
                    <a:pt x="0" y="2383536"/>
                  </a:moveTo>
                  <a:lnTo>
                    <a:pt x="4439411" y="2383536"/>
                  </a:lnTo>
                  <a:lnTo>
                    <a:pt x="4439411" y="0"/>
                  </a:lnTo>
                  <a:lnTo>
                    <a:pt x="0" y="0"/>
                  </a:lnTo>
                  <a:lnTo>
                    <a:pt x="0" y="23835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99532" y="3273552"/>
            <a:ext cx="6177280" cy="3484245"/>
            <a:chOff x="5399532" y="3273552"/>
            <a:chExt cx="6177280" cy="34842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8676" y="3282694"/>
              <a:ext cx="6158483" cy="34655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04104" y="3278124"/>
              <a:ext cx="6167755" cy="3474720"/>
            </a:xfrm>
            <a:custGeom>
              <a:avLst/>
              <a:gdLst/>
              <a:ahLst/>
              <a:cxnLst/>
              <a:rect l="l" t="t" r="r" b="b"/>
              <a:pathLst>
                <a:path w="6167755" h="3474720">
                  <a:moveTo>
                    <a:pt x="0" y="3474720"/>
                  </a:moveTo>
                  <a:lnTo>
                    <a:pt x="6167628" y="3474720"/>
                  </a:lnTo>
                  <a:lnTo>
                    <a:pt x="6167628" y="0"/>
                  </a:lnTo>
                  <a:lnTo>
                    <a:pt x="0" y="0"/>
                  </a:lnTo>
                  <a:lnTo>
                    <a:pt x="0" y="34747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1297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SQ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67066"/>
            <a:ext cx="4982845" cy="9829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8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Script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1730"/>
              </a:lnSpc>
              <a:spcBef>
                <a:spcPts val="1025"/>
              </a:spcBef>
            </a:pP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Table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Chart </a:t>
            </a:r>
            <a:r>
              <a:rPr sz="1600" spc="-5" dirty="0">
                <a:latin typeface="Segoe UI"/>
                <a:cs typeface="Segoe UI"/>
              </a:rPr>
              <a:t>form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export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several popular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formats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54151" y="676655"/>
            <a:ext cx="11600815" cy="5981700"/>
            <a:chOff x="454151" y="676655"/>
            <a:chExt cx="11600815" cy="5981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5" y="2173223"/>
              <a:ext cx="6594348" cy="44622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8723" y="2168652"/>
              <a:ext cx="6604000" cy="4471670"/>
            </a:xfrm>
            <a:custGeom>
              <a:avLst/>
              <a:gdLst/>
              <a:ahLst/>
              <a:cxnLst/>
              <a:rect l="l" t="t" r="r" b="b"/>
              <a:pathLst>
                <a:path w="6604000" h="4471670">
                  <a:moveTo>
                    <a:pt x="0" y="4471416"/>
                  </a:moveTo>
                  <a:lnTo>
                    <a:pt x="6603492" y="4471416"/>
                  </a:lnTo>
                  <a:lnTo>
                    <a:pt x="6603492" y="0"/>
                  </a:lnTo>
                  <a:lnTo>
                    <a:pt x="0" y="0"/>
                  </a:lnTo>
                  <a:lnTo>
                    <a:pt x="0" y="447141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719" y="4283964"/>
              <a:ext cx="4480560" cy="2365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51148" y="4279391"/>
              <a:ext cx="4490085" cy="2374900"/>
            </a:xfrm>
            <a:custGeom>
              <a:avLst/>
              <a:gdLst/>
              <a:ahLst/>
              <a:cxnLst/>
              <a:rect l="l" t="t" r="r" b="b"/>
              <a:pathLst>
                <a:path w="4490084" h="2374900">
                  <a:moveTo>
                    <a:pt x="0" y="2374392"/>
                  </a:moveTo>
                  <a:lnTo>
                    <a:pt x="4489704" y="2374392"/>
                  </a:lnTo>
                  <a:lnTo>
                    <a:pt x="4489704" y="0"/>
                  </a:lnTo>
                  <a:lnTo>
                    <a:pt x="0" y="0"/>
                  </a:lnTo>
                  <a:lnTo>
                    <a:pt x="0" y="237439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279" y="4497323"/>
              <a:ext cx="246887" cy="2468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4057" y="4621529"/>
              <a:ext cx="2429510" cy="421005"/>
            </a:xfrm>
            <a:custGeom>
              <a:avLst/>
              <a:gdLst/>
              <a:ahLst/>
              <a:cxnLst/>
              <a:rect l="l" t="t" r="r" b="b"/>
              <a:pathLst>
                <a:path w="2429510" h="421004">
                  <a:moveTo>
                    <a:pt x="0" y="420624"/>
                  </a:moveTo>
                  <a:lnTo>
                    <a:pt x="2429256" y="420624"/>
                  </a:lnTo>
                  <a:lnTo>
                    <a:pt x="2429256" y="0"/>
                  </a:lnTo>
                  <a:lnTo>
                    <a:pt x="0" y="0"/>
                  </a:lnTo>
                  <a:lnTo>
                    <a:pt x="0" y="42062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3313" y="4706873"/>
              <a:ext cx="963930" cy="76200"/>
            </a:xfrm>
            <a:custGeom>
              <a:avLst/>
              <a:gdLst/>
              <a:ahLst/>
              <a:cxnLst/>
              <a:rect l="l" t="t" r="r" b="b"/>
              <a:pathLst>
                <a:path w="963929" h="76200">
                  <a:moveTo>
                    <a:pt x="887602" y="0"/>
                  </a:moveTo>
                  <a:lnTo>
                    <a:pt x="887602" y="76200"/>
                  </a:lnTo>
                  <a:lnTo>
                    <a:pt x="943990" y="48006"/>
                  </a:lnTo>
                  <a:lnTo>
                    <a:pt x="900302" y="48006"/>
                  </a:lnTo>
                  <a:lnTo>
                    <a:pt x="900302" y="28193"/>
                  </a:lnTo>
                  <a:lnTo>
                    <a:pt x="943990" y="28193"/>
                  </a:lnTo>
                  <a:lnTo>
                    <a:pt x="887602" y="0"/>
                  </a:lnTo>
                  <a:close/>
                </a:path>
                <a:path w="963929" h="76200">
                  <a:moveTo>
                    <a:pt x="887602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887602" y="48006"/>
                  </a:lnTo>
                  <a:lnTo>
                    <a:pt x="887602" y="28193"/>
                  </a:lnTo>
                  <a:close/>
                </a:path>
                <a:path w="963929" h="76200">
                  <a:moveTo>
                    <a:pt x="943990" y="28193"/>
                  </a:moveTo>
                  <a:lnTo>
                    <a:pt x="900302" y="28193"/>
                  </a:lnTo>
                  <a:lnTo>
                    <a:pt x="900302" y="48006"/>
                  </a:lnTo>
                  <a:lnTo>
                    <a:pt x="943990" y="48006"/>
                  </a:lnTo>
                  <a:lnTo>
                    <a:pt x="963802" y="38100"/>
                  </a:lnTo>
                  <a:lnTo>
                    <a:pt x="943990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1051" y="685799"/>
              <a:ext cx="5914644" cy="3811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6480" y="681227"/>
              <a:ext cx="5923915" cy="3820795"/>
            </a:xfrm>
            <a:custGeom>
              <a:avLst/>
              <a:gdLst/>
              <a:ahLst/>
              <a:cxnLst/>
              <a:rect l="l" t="t" r="r" b="b"/>
              <a:pathLst>
                <a:path w="5923915" h="3820795">
                  <a:moveTo>
                    <a:pt x="0" y="3820668"/>
                  </a:moveTo>
                  <a:lnTo>
                    <a:pt x="5923787" y="3820668"/>
                  </a:lnTo>
                  <a:lnTo>
                    <a:pt x="5923787" y="0"/>
                  </a:lnTo>
                  <a:lnTo>
                    <a:pt x="0" y="0"/>
                  </a:lnTo>
                  <a:lnTo>
                    <a:pt x="0" y="38206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98157" y="4621529"/>
              <a:ext cx="1306195" cy="1472565"/>
            </a:xfrm>
            <a:custGeom>
              <a:avLst/>
              <a:gdLst/>
              <a:ahLst/>
              <a:cxnLst/>
              <a:rect l="l" t="t" r="r" b="b"/>
              <a:pathLst>
                <a:path w="1306195" h="1472564">
                  <a:moveTo>
                    <a:pt x="0" y="1472184"/>
                  </a:moveTo>
                  <a:lnTo>
                    <a:pt x="1306068" y="1472184"/>
                  </a:lnTo>
                  <a:lnTo>
                    <a:pt x="1306068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23009"/>
            <a:ext cx="4117975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40767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write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languages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Segoe UI"/>
                <a:cs typeface="Segoe UI"/>
              </a:rPr>
              <a:t>%%&lt;Name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language&gt;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languages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Language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highlight, </a:t>
            </a:r>
            <a:r>
              <a:rPr sz="1600" spc="-5" dirty="0">
                <a:latin typeface="Segoe UI"/>
                <a:cs typeface="Segoe UI"/>
              </a:rPr>
              <a:t>syntax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error,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completion,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smart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indent,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folding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Export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573523" y="1632204"/>
            <a:ext cx="7618730" cy="4970145"/>
            <a:chOff x="4573523" y="1632204"/>
            <a:chExt cx="7618730" cy="49701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523" y="1632204"/>
              <a:ext cx="7618475" cy="37505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20" y="4716780"/>
              <a:ext cx="1577340" cy="18760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99547" y="4712208"/>
              <a:ext cx="1586865" cy="1885314"/>
            </a:xfrm>
            <a:custGeom>
              <a:avLst/>
              <a:gdLst/>
              <a:ahLst/>
              <a:cxnLst/>
              <a:rect l="l" t="t" r="r" b="b"/>
              <a:pathLst>
                <a:path w="1586865" h="1885315">
                  <a:moveTo>
                    <a:pt x="0" y="1885188"/>
                  </a:moveTo>
                  <a:lnTo>
                    <a:pt x="1586483" y="1885188"/>
                  </a:lnTo>
                  <a:lnTo>
                    <a:pt x="1586483" y="0"/>
                  </a:lnTo>
                  <a:lnTo>
                    <a:pt x="0" y="0"/>
                  </a:lnTo>
                  <a:lnTo>
                    <a:pt x="0" y="18851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6411" y="3921252"/>
              <a:ext cx="248411" cy="246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56214" y="3312414"/>
              <a:ext cx="76200" cy="1405255"/>
            </a:xfrm>
            <a:custGeom>
              <a:avLst/>
              <a:gdLst/>
              <a:ahLst/>
              <a:cxnLst/>
              <a:rect l="l" t="t" r="r" b="b"/>
              <a:pathLst>
                <a:path w="76200" h="1405254">
                  <a:moveTo>
                    <a:pt x="28193" y="1328801"/>
                  </a:moveTo>
                  <a:lnTo>
                    <a:pt x="0" y="1328801"/>
                  </a:lnTo>
                  <a:lnTo>
                    <a:pt x="38100" y="1405001"/>
                  </a:lnTo>
                  <a:lnTo>
                    <a:pt x="69850" y="1341501"/>
                  </a:lnTo>
                  <a:lnTo>
                    <a:pt x="28193" y="1341501"/>
                  </a:lnTo>
                  <a:lnTo>
                    <a:pt x="28193" y="1328801"/>
                  </a:lnTo>
                  <a:close/>
                </a:path>
                <a:path w="76200" h="1405254">
                  <a:moveTo>
                    <a:pt x="48005" y="0"/>
                  </a:moveTo>
                  <a:lnTo>
                    <a:pt x="28193" y="0"/>
                  </a:lnTo>
                  <a:lnTo>
                    <a:pt x="28193" y="1341501"/>
                  </a:lnTo>
                  <a:lnTo>
                    <a:pt x="48005" y="1341501"/>
                  </a:lnTo>
                  <a:lnTo>
                    <a:pt x="48005" y="0"/>
                  </a:lnTo>
                  <a:close/>
                </a:path>
                <a:path w="76200" h="1405254">
                  <a:moveTo>
                    <a:pt x="76200" y="1328801"/>
                  </a:moveTo>
                  <a:lnTo>
                    <a:pt x="48005" y="1328801"/>
                  </a:lnTo>
                  <a:lnTo>
                    <a:pt x="48005" y="1341501"/>
                  </a:lnTo>
                  <a:lnTo>
                    <a:pt x="69850" y="1341501"/>
                  </a:lnTo>
                  <a:lnTo>
                    <a:pt x="76200" y="13288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8744" y="1254252"/>
            <a:ext cx="7465059" cy="5466715"/>
            <a:chOff x="4428744" y="1254252"/>
            <a:chExt cx="7465059" cy="5466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7888" y="2351532"/>
              <a:ext cx="4198620" cy="4283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3316" y="2346960"/>
              <a:ext cx="4208145" cy="4293235"/>
            </a:xfrm>
            <a:custGeom>
              <a:avLst/>
              <a:gdLst/>
              <a:ahLst/>
              <a:cxnLst/>
              <a:rect l="l" t="t" r="r" b="b"/>
              <a:pathLst>
                <a:path w="4208145" h="4293234">
                  <a:moveTo>
                    <a:pt x="0" y="4293108"/>
                  </a:moveTo>
                  <a:lnTo>
                    <a:pt x="4207764" y="4293108"/>
                  </a:lnTo>
                  <a:lnTo>
                    <a:pt x="4207764" y="0"/>
                  </a:lnTo>
                  <a:lnTo>
                    <a:pt x="0" y="0"/>
                  </a:lnTo>
                  <a:lnTo>
                    <a:pt x="0" y="42931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4222" y="5730887"/>
              <a:ext cx="2799715" cy="783590"/>
            </a:xfrm>
            <a:custGeom>
              <a:avLst/>
              <a:gdLst/>
              <a:ahLst/>
              <a:cxnLst/>
              <a:rect l="l" t="t" r="r" b="b"/>
              <a:pathLst>
                <a:path w="2799715" h="783590">
                  <a:moveTo>
                    <a:pt x="2723645" y="27185"/>
                  </a:moveTo>
                  <a:lnTo>
                    <a:pt x="0" y="763905"/>
                  </a:lnTo>
                  <a:lnTo>
                    <a:pt x="5079" y="783031"/>
                  </a:lnTo>
                  <a:lnTo>
                    <a:pt x="2728830" y="46317"/>
                  </a:lnTo>
                  <a:lnTo>
                    <a:pt x="2723645" y="27185"/>
                  </a:lnTo>
                  <a:close/>
                </a:path>
                <a:path w="2799715" h="783590">
                  <a:moveTo>
                    <a:pt x="2791861" y="23888"/>
                  </a:moveTo>
                  <a:lnTo>
                    <a:pt x="2735833" y="23888"/>
                  </a:lnTo>
                  <a:lnTo>
                    <a:pt x="2741041" y="43014"/>
                  </a:lnTo>
                  <a:lnTo>
                    <a:pt x="2728830" y="46317"/>
                  </a:lnTo>
                  <a:lnTo>
                    <a:pt x="2736214" y="73558"/>
                  </a:lnTo>
                  <a:lnTo>
                    <a:pt x="2791861" y="23888"/>
                  </a:lnTo>
                  <a:close/>
                </a:path>
                <a:path w="2799715" h="783590">
                  <a:moveTo>
                    <a:pt x="2735833" y="23888"/>
                  </a:moveTo>
                  <a:lnTo>
                    <a:pt x="2723645" y="27185"/>
                  </a:lnTo>
                  <a:lnTo>
                    <a:pt x="2728830" y="46317"/>
                  </a:lnTo>
                  <a:lnTo>
                    <a:pt x="2741041" y="43014"/>
                  </a:lnTo>
                  <a:lnTo>
                    <a:pt x="2735833" y="23888"/>
                  </a:lnTo>
                  <a:close/>
                </a:path>
                <a:path w="2799715" h="783590">
                  <a:moveTo>
                    <a:pt x="2716276" y="0"/>
                  </a:moveTo>
                  <a:lnTo>
                    <a:pt x="2723645" y="27185"/>
                  </a:lnTo>
                  <a:lnTo>
                    <a:pt x="2735833" y="23888"/>
                  </a:lnTo>
                  <a:lnTo>
                    <a:pt x="2791861" y="23888"/>
                  </a:lnTo>
                  <a:lnTo>
                    <a:pt x="2799714" y="16878"/>
                  </a:lnTo>
                  <a:lnTo>
                    <a:pt x="2716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540" y="1387221"/>
              <a:ext cx="2991611" cy="52482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87967" y="1258824"/>
              <a:ext cx="3001010" cy="5381625"/>
            </a:xfrm>
            <a:custGeom>
              <a:avLst/>
              <a:gdLst/>
              <a:ahLst/>
              <a:cxnLst/>
              <a:rect l="l" t="t" r="r" b="b"/>
              <a:pathLst>
                <a:path w="3001009" h="5381625">
                  <a:moveTo>
                    <a:pt x="0" y="5381244"/>
                  </a:moveTo>
                  <a:lnTo>
                    <a:pt x="3000755" y="5381244"/>
                  </a:lnTo>
                  <a:lnTo>
                    <a:pt x="3000755" y="0"/>
                  </a:lnTo>
                  <a:lnTo>
                    <a:pt x="0" y="0"/>
                  </a:lnTo>
                  <a:lnTo>
                    <a:pt x="0" y="53812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53406" y="6302502"/>
              <a:ext cx="943610" cy="403860"/>
            </a:xfrm>
            <a:custGeom>
              <a:avLst/>
              <a:gdLst/>
              <a:ahLst/>
              <a:cxnLst/>
              <a:rect l="l" t="t" r="r" b="b"/>
              <a:pathLst>
                <a:path w="943610" h="403859">
                  <a:moveTo>
                    <a:pt x="0" y="403860"/>
                  </a:moveTo>
                  <a:lnTo>
                    <a:pt x="943355" y="403860"/>
                  </a:lnTo>
                  <a:lnTo>
                    <a:pt x="943355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715" y="1133428"/>
            <a:ext cx="681228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10" dirty="0">
                <a:latin typeface="Segoe UI"/>
                <a:cs typeface="Segoe UI"/>
              </a:rPr>
              <a:t>Configure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session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allows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developers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control</a:t>
            </a:r>
            <a:r>
              <a:rPr sz="1800" dirty="0">
                <a:latin typeface="Segoe UI"/>
                <a:cs typeface="Segoe UI"/>
              </a:rPr>
              <a:t> how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many</a:t>
            </a:r>
            <a:r>
              <a:rPr sz="1800" spc="-10" dirty="0">
                <a:latin typeface="Segoe UI"/>
                <a:cs typeface="Segoe UI"/>
              </a:rPr>
              <a:t> resources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devoted to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running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their </a:t>
            </a:r>
            <a:r>
              <a:rPr sz="1800" spc="5" dirty="0">
                <a:latin typeface="Segoe UI"/>
                <a:cs typeface="Segoe UI"/>
              </a:rPr>
              <a:t>notebook.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75424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No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05382"/>
            <a:ext cx="3356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cells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run, the </a:t>
            </a:r>
            <a:r>
              <a:rPr sz="1600" spc="-10" dirty="0">
                <a:latin typeface="Segoe UI"/>
                <a:cs typeface="Segoe UI"/>
              </a:rPr>
              <a:t>underlying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-10" dirty="0">
                <a:latin typeface="Segoe UI"/>
                <a:cs typeface="Segoe UI"/>
              </a:rPr>
              <a:t> status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shown.</a:t>
            </a:r>
            <a:endParaRPr sz="1600">
              <a:latin typeface="Segoe UI"/>
              <a:cs typeface="Segoe UI"/>
            </a:endParaRPr>
          </a:p>
          <a:p>
            <a:pPr marL="12700" marR="222250">
              <a:lnSpc>
                <a:spcPct val="150000"/>
              </a:lnSpc>
            </a:pPr>
            <a:r>
              <a:rPr sz="1600" spc="-10" dirty="0">
                <a:latin typeface="Segoe UI"/>
                <a:cs typeface="Segoe UI"/>
              </a:rPr>
              <a:t>Providing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immediate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feedback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tracking.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6157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78452" y="909827"/>
            <a:ext cx="7472680" cy="5735320"/>
            <a:chOff x="4378452" y="909827"/>
            <a:chExt cx="7472680" cy="57353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596" y="918971"/>
              <a:ext cx="7453883" cy="5716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83024" y="914399"/>
              <a:ext cx="7463155" cy="5725795"/>
            </a:xfrm>
            <a:custGeom>
              <a:avLst/>
              <a:gdLst/>
              <a:ahLst/>
              <a:cxnLst/>
              <a:rect l="l" t="t" r="r" b="b"/>
              <a:pathLst>
                <a:path w="7463155" h="5725795">
                  <a:moveTo>
                    <a:pt x="0" y="5725668"/>
                  </a:moveTo>
                  <a:lnTo>
                    <a:pt x="7463028" y="5725668"/>
                  </a:lnTo>
                  <a:lnTo>
                    <a:pt x="7463028" y="0"/>
                  </a:lnTo>
                  <a:lnTo>
                    <a:pt x="0" y="0"/>
                  </a:lnTo>
                  <a:lnTo>
                    <a:pt x="0" y="57256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781" y="2171776"/>
            <a:ext cx="163576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 Semibold"/>
                <a:cs typeface="Segoe UI Semibold"/>
              </a:rPr>
              <a:t>Best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in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class</a:t>
            </a:r>
            <a:r>
              <a:rPr sz="1600" spc="-35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price</a:t>
            </a:r>
            <a:endParaRPr sz="1600">
              <a:latin typeface="Segoe UI Semibold"/>
              <a:cs typeface="Segoe UI Semibold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Segoe UI Semibold"/>
                <a:cs typeface="Segoe UI Semibold"/>
              </a:rPr>
              <a:t>per</a:t>
            </a:r>
            <a:r>
              <a:rPr sz="1600" spc="-60" dirty="0">
                <a:latin typeface="Segoe UI Semibold"/>
                <a:cs typeface="Segoe UI Semibold"/>
              </a:rPr>
              <a:t> </a:t>
            </a:r>
            <a:r>
              <a:rPr sz="1600" dirty="0">
                <a:latin typeface="Segoe UI Semibold"/>
                <a:cs typeface="Segoe UI Semibold"/>
              </a:rPr>
              <a:t>performance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5369" y="2171776"/>
            <a:ext cx="11360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 Semibold"/>
                <a:cs typeface="Segoe UI Semibold"/>
              </a:rPr>
              <a:t>Developer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 Semibold"/>
                <a:cs typeface="Segoe UI Semibold"/>
              </a:rPr>
              <a:t>productivity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5429" y="2171776"/>
            <a:ext cx="151828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Segoe UI Semibold"/>
                <a:cs typeface="Segoe UI Semibold"/>
              </a:rPr>
              <a:t>Workload</a:t>
            </a:r>
            <a:r>
              <a:rPr sz="1600" spc="-5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aware</a:t>
            </a:r>
            <a:endParaRPr sz="1600">
              <a:latin typeface="Segoe UI Semibold"/>
              <a:cs typeface="Segoe UI Semibold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Segoe UI Semibold"/>
                <a:cs typeface="Segoe UI Semibold"/>
              </a:rPr>
              <a:t>query</a:t>
            </a:r>
            <a:r>
              <a:rPr sz="1600" spc="-40" dirty="0">
                <a:latin typeface="Segoe UI Semibold"/>
                <a:cs typeface="Segoe UI Semibold"/>
              </a:rPr>
              <a:t> </a:t>
            </a:r>
            <a:r>
              <a:rPr sz="1600" spc="-10" dirty="0">
                <a:latin typeface="Segoe UI Semibold"/>
                <a:cs typeface="Segoe UI Semibold"/>
              </a:rPr>
              <a:t>execution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698" y="2171776"/>
            <a:ext cx="1356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 Semibold"/>
                <a:cs typeface="Segoe UI Semibold"/>
              </a:rPr>
              <a:t>Data</a:t>
            </a:r>
            <a:r>
              <a:rPr sz="1600" spc="-30" dirty="0">
                <a:latin typeface="Segoe UI Semibold"/>
                <a:cs typeface="Segoe UI Semibold"/>
              </a:rPr>
              <a:t> </a:t>
            </a:r>
            <a:r>
              <a:rPr sz="1600" spc="-5" dirty="0">
                <a:latin typeface="Segoe UI Semibold"/>
                <a:cs typeface="Segoe UI Semibold"/>
              </a:rPr>
              <a:t>flexibility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63" y="4642484"/>
            <a:ext cx="2008505" cy="44259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0835" marR="5080" indent="-318770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Up</a:t>
            </a:r>
            <a:r>
              <a:rPr sz="1400" spc="-2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to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94%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less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expensive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than</a:t>
            </a:r>
            <a:r>
              <a:rPr sz="1400" spc="-4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competitors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1125" y="4642484"/>
            <a:ext cx="1836420" cy="8477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905" algn="ctr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Manage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heterogenous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workloads through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workload priorities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and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isolation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8361" y="4642484"/>
            <a:ext cx="1677035" cy="9239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065" marR="5080" algn="ctr">
              <a:lnSpc>
                <a:spcPts val="1600"/>
              </a:lnSpc>
              <a:spcBef>
                <a:spcPts val="220"/>
              </a:spcBef>
            </a:pP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Ingest variety 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 </a:t>
            </a:r>
            <a:r>
              <a:rPr sz="1400" spc="-37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sources to derive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the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maximum</a:t>
            </a:r>
            <a:r>
              <a:rPr sz="1400" spc="-2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benefit.</a:t>
            </a:r>
            <a:endParaRPr sz="140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  <a:spcBef>
                <a:spcPts val="470"/>
              </a:spcBef>
            </a:pPr>
            <a:r>
              <a:rPr sz="1400" spc="10" dirty="0">
                <a:solidFill>
                  <a:srgbClr val="7E7E7E"/>
                </a:solidFill>
                <a:latin typeface="Segoe UI"/>
                <a:cs typeface="Segoe UI"/>
              </a:rPr>
              <a:t>Query</a:t>
            </a:r>
            <a:r>
              <a:rPr sz="1400" spc="-4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all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6016" y="4642484"/>
            <a:ext cx="1973580" cy="6451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Use</a:t>
            </a:r>
            <a:r>
              <a:rPr sz="1400" spc="-1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preferred</a:t>
            </a:r>
            <a:r>
              <a:rPr sz="1400" spc="-1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tooling</a:t>
            </a:r>
            <a:r>
              <a:rPr sz="1400" spc="-3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for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SQL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data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warehouse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development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1057" y="2171776"/>
            <a:ext cx="15551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Segoe UI Semibold"/>
                <a:cs typeface="Segoe UI Semibold"/>
              </a:rPr>
              <a:t>Industry-leading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 Semibold"/>
                <a:cs typeface="Segoe UI Semibold"/>
              </a:rPr>
              <a:t>security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3917" y="4653152"/>
            <a:ext cx="14941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Defense-in-depth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 security</a:t>
            </a:r>
            <a:r>
              <a:rPr sz="1400" spc="-4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7E7E7E"/>
                </a:solidFill>
                <a:latin typeface="Segoe UI"/>
                <a:cs typeface="Segoe UI"/>
              </a:rPr>
              <a:t>and</a:t>
            </a:r>
            <a:r>
              <a:rPr sz="1400" spc="-55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99.9% </a:t>
            </a:r>
            <a:r>
              <a:rPr sz="1400" spc="-37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financially </a:t>
            </a:r>
            <a:r>
              <a:rPr sz="1400" spc="-10" dirty="0">
                <a:solidFill>
                  <a:srgbClr val="7E7E7E"/>
                </a:solidFill>
                <a:latin typeface="Segoe UI"/>
                <a:cs typeface="Segoe UI"/>
              </a:rPr>
              <a:t>backed </a:t>
            </a:r>
            <a:r>
              <a:rPr sz="1400" spc="-5" dirty="0">
                <a:solidFill>
                  <a:srgbClr val="7E7E7E"/>
                </a:solidFill>
                <a:latin typeface="Segoe UI"/>
                <a:cs typeface="Segoe UI"/>
              </a:rPr>
              <a:t> availability</a:t>
            </a:r>
            <a:r>
              <a:rPr sz="1400" spc="-40" dirty="0">
                <a:solidFill>
                  <a:srgbClr val="7E7E7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7E7E7E"/>
                </a:solidFill>
                <a:latin typeface="Segoe UI"/>
                <a:cs typeface="Segoe UI"/>
              </a:rPr>
              <a:t>SLA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5563" y="432561"/>
            <a:ext cx="6146800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90"/>
              </a:lnSpc>
              <a:spcBef>
                <a:spcPts val="100"/>
              </a:spcBef>
            </a:pPr>
            <a:r>
              <a:rPr sz="3600" b="0" spc="-50" dirty="0">
                <a:latin typeface="Segoe UI Semibold"/>
                <a:cs typeface="Segoe UI Semibold"/>
              </a:rPr>
              <a:t>Azure</a:t>
            </a:r>
            <a:r>
              <a:rPr sz="3600" b="0" spc="-105" dirty="0">
                <a:latin typeface="Segoe UI Semibold"/>
                <a:cs typeface="Segoe UI Semibold"/>
              </a:rPr>
              <a:t> </a:t>
            </a:r>
            <a:r>
              <a:rPr sz="3600" b="0" spc="-60" dirty="0">
                <a:latin typeface="Segoe UI Semibold"/>
                <a:cs typeface="Segoe UI Semibold"/>
              </a:rPr>
              <a:t>Synapse</a:t>
            </a:r>
            <a:r>
              <a:rPr sz="3600" b="0" spc="-110" dirty="0">
                <a:latin typeface="Segoe UI Semibold"/>
                <a:cs typeface="Segoe UI Semibold"/>
              </a:rPr>
              <a:t> </a:t>
            </a:r>
            <a:r>
              <a:rPr sz="3600" b="0" dirty="0">
                <a:latin typeface="Segoe UI Semibold"/>
                <a:cs typeface="Segoe UI Semibold"/>
              </a:rPr>
              <a:t>–</a:t>
            </a:r>
            <a:r>
              <a:rPr sz="3600" b="0" spc="-114" dirty="0">
                <a:latin typeface="Segoe UI Semibold"/>
                <a:cs typeface="Segoe UI Semibold"/>
              </a:rPr>
              <a:t> </a:t>
            </a:r>
            <a:r>
              <a:rPr sz="3600" b="0" spc="-35" dirty="0">
                <a:latin typeface="Segoe UI Semibold"/>
                <a:cs typeface="Segoe UI Semibold"/>
              </a:rPr>
              <a:t>SQL</a:t>
            </a:r>
            <a:r>
              <a:rPr sz="3600" b="0" spc="-105" dirty="0">
                <a:latin typeface="Segoe UI Semibold"/>
                <a:cs typeface="Segoe UI Semibold"/>
              </a:rPr>
              <a:t> </a:t>
            </a:r>
            <a:r>
              <a:rPr sz="3600" b="0" spc="-50" dirty="0">
                <a:latin typeface="Segoe UI Semibold"/>
                <a:cs typeface="Segoe UI Semibold"/>
              </a:rPr>
              <a:t>Analytics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2970"/>
              </a:lnSpc>
            </a:pPr>
            <a:r>
              <a:rPr sz="2500" b="0" i="1" spc="-90" dirty="0">
                <a:latin typeface="Segoe UI Semibold"/>
                <a:cs typeface="Segoe UI Semibold"/>
              </a:rPr>
              <a:t>f</a:t>
            </a:r>
            <a:r>
              <a:rPr sz="2500" b="0" i="1" spc="-105" dirty="0">
                <a:latin typeface="Segoe UI Semibold"/>
                <a:cs typeface="Segoe UI Semibold"/>
              </a:rPr>
              <a:t>o</a:t>
            </a:r>
            <a:r>
              <a:rPr sz="2500" b="0" i="1" spc="-95" dirty="0">
                <a:latin typeface="Segoe UI Semibold"/>
                <a:cs typeface="Segoe UI Semibold"/>
              </a:rPr>
              <a:t>c</a:t>
            </a:r>
            <a:r>
              <a:rPr sz="2500" b="0" i="1" spc="-105" dirty="0">
                <a:latin typeface="Segoe UI Semibold"/>
                <a:cs typeface="Segoe UI Semibold"/>
              </a:rPr>
              <a:t>u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r>
              <a:rPr sz="2500" b="0" i="1" spc="-175" dirty="0">
                <a:latin typeface="Segoe UI Semibold"/>
                <a:cs typeface="Segoe UI Semibold"/>
              </a:rPr>
              <a:t> </a:t>
            </a:r>
            <a:r>
              <a:rPr sz="2500" b="0" i="1" spc="-120" dirty="0">
                <a:latin typeface="Segoe UI Semibold"/>
                <a:cs typeface="Segoe UI Semibold"/>
              </a:rPr>
              <a:t>a</a:t>
            </a:r>
            <a:r>
              <a:rPr sz="2500" b="0" i="1" spc="-110" dirty="0">
                <a:latin typeface="Segoe UI Semibold"/>
                <a:cs typeface="Segoe UI Semibold"/>
              </a:rPr>
              <a:t>r</a:t>
            </a:r>
            <a:r>
              <a:rPr sz="2500" b="0" i="1" spc="-100" dirty="0">
                <a:latin typeface="Segoe UI Semibold"/>
                <a:cs typeface="Segoe UI Semibold"/>
              </a:rPr>
              <a:t>e</a:t>
            </a:r>
            <a:r>
              <a:rPr sz="2500" b="0" i="1" spc="-120" dirty="0">
                <a:latin typeface="Segoe UI Semibold"/>
                <a:cs typeface="Segoe UI Semibold"/>
              </a:rPr>
              <a:t>a</a:t>
            </a:r>
            <a:r>
              <a:rPr sz="2500" b="0" i="1" spc="-10" dirty="0">
                <a:latin typeface="Segoe UI Semibold"/>
                <a:cs typeface="Segoe UI Semibold"/>
              </a:rPr>
              <a:t>s</a:t>
            </a:r>
            <a:endParaRPr sz="25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8299" y="2959499"/>
            <a:ext cx="1560830" cy="1560830"/>
            <a:chOff x="978299" y="2959499"/>
            <a:chExt cx="1560830" cy="156083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299" y="2959499"/>
              <a:ext cx="1560684" cy="15606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72895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467" y="3447288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175961" y="2959499"/>
            <a:ext cx="1562735" cy="1560830"/>
            <a:chOff x="3175961" y="2959499"/>
            <a:chExt cx="1562735" cy="156083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5961" y="2959499"/>
              <a:ext cx="1562154" cy="15606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70503" y="3061716"/>
              <a:ext cx="1236345" cy="1234440"/>
            </a:xfrm>
            <a:custGeom>
              <a:avLst/>
              <a:gdLst/>
              <a:ahLst/>
              <a:cxnLst/>
              <a:rect l="l" t="t" r="r" b="b"/>
              <a:pathLst>
                <a:path w="1236345" h="1234439">
                  <a:moveTo>
                    <a:pt x="617982" y="0"/>
                  </a:moveTo>
                  <a:lnTo>
                    <a:pt x="569693" y="1857"/>
                  </a:lnTo>
                  <a:lnTo>
                    <a:pt x="522421" y="7336"/>
                  </a:lnTo>
                  <a:lnTo>
                    <a:pt x="476301" y="16301"/>
                  </a:lnTo>
                  <a:lnTo>
                    <a:pt x="431471" y="28615"/>
                  </a:lnTo>
                  <a:lnTo>
                    <a:pt x="388069" y="44139"/>
                  </a:lnTo>
                  <a:lnTo>
                    <a:pt x="346232" y="62737"/>
                  </a:lnTo>
                  <a:lnTo>
                    <a:pt x="306098" y="84271"/>
                  </a:lnTo>
                  <a:lnTo>
                    <a:pt x="267804" y="108605"/>
                  </a:lnTo>
                  <a:lnTo>
                    <a:pt x="231488" y="135600"/>
                  </a:lnTo>
                  <a:lnTo>
                    <a:pt x="197286" y="165120"/>
                  </a:lnTo>
                  <a:lnTo>
                    <a:pt x="165338" y="197028"/>
                  </a:lnTo>
                  <a:lnTo>
                    <a:pt x="135780" y="231185"/>
                  </a:lnTo>
                  <a:lnTo>
                    <a:pt x="108749" y="267456"/>
                  </a:lnTo>
                  <a:lnTo>
                    <a:pt x="84384" y="305703"/>
                  </a:lnTo>
                  <a:lnTo>
                    <a:pt x="62821" y="345788"/>
                  </a:lnTo>
                  <a:lnTo>
                    <a:pt x="44199" y="387574"/>
                  </a:lnTo>
                  <a:lnTo>
                    <a:pt x="28654" y="430924"/>
                  </a:lnTo>
                  <a:lnTo>
                    <a:pt x="16324" y="475701"/>
                  </a:lnTo>
                  <a:lnTo>
                    <a:pt x="7346" y="521767"/>
                  </a:lnTo>
                  <a:lnTo>
                    <a:pt x="1859" y="568986"/>
                  </a:lnTo>
                  <a:lnTo>
                    <a:pt x="0" y="617220"/>
                  </a:lnTo>
                  <a:lnTo>
                    <a:pt x="1859" y="665453"/>
                  </a:lnTo>
                  <a:lnTo>
                    <a:pt x="7346" y="712672"/>
                  </a:lnTo>
                  <a:lnTo>
                    <a:pt x="16324" y="758738"/>
                  </a:lnTo>
                  <a:lnTo>
                    <a:pt x="28654" y="803515"/>
                  </a:lnTo>
                  <a:lnTo>
                    <a:pt x="44199" y="846865"/>
                  </a:lnTo>
                  <a:lnTo>
                    <a:pt x="62821" y="888651"/>
                  </a:lnTo>
                  <a:lnTo>
                    <a:pt x="84384" y="928736"/>
                  </a:lnTo>
                  <a:lnTo>
                    <a:pt x="108749" y="966983"/>
                  </a:lnTo>
                  <a:lnTo>
                    <a:pt x="135780" y="1003254"/>
                  </a:lnTo>
                  <a:lnTo>
                    <a:pt x="165338" y="1037411"/>
                  </a:lnTo>
                  <a:lnTo>
                    <a:pt x="197286" y="1069319"/>
                  </a:lnTo>
                  <a:lnTo>
                    <a:pt x="231488" y="1098839"/>
                  </a:lnTo>
                  <a:lnTo>
                    <a:pt x="267804" y="1125834"/>
                  </a:lnTo>
                  <a:lnTo>
                    <a:pt x="306098" y="1150168"/>
                  </a:lnTo>
                  <a:lnTo>
                    <a:pt x="346232" y="1171702"/>
                  </a:lnTo>
                  <a:lnTo>
                    <a:pt x="388069" y="1190300"/>
                  </a:lnTo>
                  <a:lnTo>
                    <a:pt x="431471" y="1205824"/>
                  </a:lnTo>
                  <a:lnTo>
                    <a:pt x="476301" y="1218138"/>
                  </a:lnTo>
                  <a:lnTo>
                    <a:pt x="522421" y="1227103"/>
                  </a:lnTo>
                  <a:lnTo>
                    <a:pt x="569693" y="1232582"/>
                  </a:lnTo>
                  <a:lnTo>
                    <a:pt x="617982" y="1234440"/>
                  </a:lnTo>
                  <a:lnTo>
                    <a:pt x="666270" y="1232582"/>
                  </a:lnTo>
                  <a:lnTo>
                    <a:pt x="713542" y="1227103"/>
                  </a:lnTo>
                  <a:lnTo>
                    <a:pt x="759662" y="1218138"/>
                  </a:lnTo>
                  <a:lnTo>
                    <a:pt x="804492" y="1205824"/>
                  </a:lnTo>
                  <a:lnTo>
                    <a:pt x="847894" y="1190300"/>
                  </a:lnTo>
                  <a:lnTo>
                    <a:pt x="889731" y="1171702"/>
                  </a:lnTo>
                  <a:lnTo>
                    <a:pt x="929865" y="1150168"/>
                  </a:lnTo>
                  <a:lnTo>
                    <a:pt x="968159" y="1125834"/>
                  </a:lnTo>
                  <a:lnTo>
                    <a:pt x="1004475" y="1098839"/>
                  </a:lnTo>
                  <a:lnTo>
                    <a:pt x="1038677" y="1069319"/>
                  </a:lnTo>
                  <a:lnTo>
                    <a:pt x="1070625" y="1037411"/>
                  </a:lnTo>
                  <a:lnTo>
                    <a:pt x="1100183" y="1003254"/>
                  </a:lnTo>
                  <a:lnTo>
                    <a:pt x="1127214" y="966983"/>
                  </a:lnTo>
                  <a:lnTo>
                    <a:pt x="1151579" y="928736"/>
                  </a:lnTo>
                  <a:lnTo>
                    <a:pt x="1173142" y="888651"/>
                  </a:lnTo>
                  <a:lnTo>
                    <a:pt x="1191764" y="846865"/>
                  </a:lnTo>
                  <a:lnTo>
                    <a:pt x="1207309" y="803515"/>
                  </a:lnTo>
                  <a:lnTo>
                    <a:pt x="1219639" y="758738"/>
                  </a:lnTo>
                  <a:lnTo>
                    <a:pt x="1228617" y="712672"/>
                  </a:lnTo>
                  <a:lnTo>
                    <a:pt x="1234104" y="665453"/>
                  </a:lnTo>
                  <a:lnTo>
                    <a:pt x="1235964" y="617220"/>
                  </a:lnTo>
                  <a:lnTo>
                    <a:pt x="1234104" y="568986"/>
                  </a:lnTo>
                  <a:lnTo>
                    <a:pt x="1228617" y="521767"/>
                  </a:lnTo>
                  <a:lnTo>
                    <a:pt x="1219639" y="475701"/>
                  </a:lnTo>
                  <a:lnTo>
                    <a:pt x="1207309" y="430924"/>
                  </a:lnTo>
                  <a:lnTo>
                    <a:pt x="1191764" y="387574"/>
                  </a:lnTo>
                  <a:lnTo>
                    <a:pt x="1173142" y="345788"/>
                  </a:lnTo>
                  <a:lnTo>
                    <a:pt x="1151579" y="305703"/>
                  </a:lnTo>
                  <a:lnTo>
                    <a:pt x="1127214" y="267456"/>
                  </a:lnTo>
                  <a:lnTo>
                    <a:pt x="1100183" y="231185"/>
                  </a:lnTo>
                  <a:lnTo>
                    <a:pt x="1070625" y="197028"/>
                  </a:lnTo>
                  <a:lnTo>
                    <a:pt x="1038677" y="165120"/>
                  </a:lnTo>
                  <a:lnTo>
                    <a:pt x="1004475" y="135600"/>
                  </a:lnTo>
                  <a:lnTo>
                    <a:pt x="968159" y="108605"/>
                  </a:lnTo>
                  <a:lnTo>
                    <a:pt x="929865" y="84271"/>
                  </a:lnTo>
                  <a:lnTo>
                    <a:pt x="889731" y="62737"/>
                  </a:lnTo>
                  <a:lnTo>
                    <a:pt x="847894" y="44139"/>
                  </a:lnTo>
                  <a:lnTo>
                    <a:pt x="804492" y="28615"/>
                  </a:lnTo>
                  <a:lnTo>
                    <a:pt x="759662" y="16301"/>
                  </a:lnTo>
                  <a:lnTo>
                    <a:pt x="713542" y="7336"/>
                  </a:lnTo>
                  <a:lnTo>
                    <a:pt x="666270" y="1857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4740" y="3421380"/>
              <a:ext cx="507491" cy="50901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85707" y="2959499"/>
            <a:ext cx="1560830" cy="1560830"/>
            <a:chOff x="5385707" y="2959499"/>
            <a:chExt cx="1560830" cy="156083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707" y="2959499"/>
              <a:ext cx="1560684" cy="15606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80304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4352" y="3447288"/>
              <a:ext cx="457200" cy="4572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590935" y="2959499"/>
            <a:ext cx="1560830" cy="1560830"/>
            <a:chOff x="7590935" y="2959499"/>
            <a:chExt cx="1560830" cy="156083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935" y="2959499"/>
              <a:ext cx="1560684" cy="15606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85531" y="306171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220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20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4151" y="3465576"/>
              <a:ext cx="457200" cy="45720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9794693" y="2959499"/>
            <a:ext cx="1562735" cy="1560830"/>
            <a:chOff x="9794693" y="2959499"/>
            <a:chExt cx="1562735" cy="156083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4693" y="2959499"/>
              <a:ext cx="1562154" cy="15606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889236" y="3061716"/>
              <a:ext cx="1236345" cy="1234440"/>
            </a:xfrm>
            <a:custGeom>
              <a:avLst/>
              <a:gdLst/>
              <a:ahLst/>
              <a:cxnLst/>
              <a:rect l="l" t="t" r="r" b="b"/>
              <a:pathLst>
                <a:path w="1236345" h="1234439">
                  <a:moveTo>
                    <a:pt x="617982" y="0"/>
                  </a:moveTo>
                  <a:lnTo>
                    <a:pt x="569693" y="1857"/>
                  </a:lnTo>
                  <a:lnTo>
                    <a:pt x="522421" y="7336"/>
                  </a:lnTo>
                  <a:lnTo>
                    <a:pt x="476301" y="16301"/>
                  </a:lnTo>
                  <a:lnTo>
                    <a:pt x="431471" y="28615"/>
                  </a:lnTo>
                  <a:lnTo>
                    <a:pt x="388069" y="44139"/>
                  </a:lnTo>
                  <a:lnTo>
                    <a:pt x="346232" y="62737"/>
                  </a:lnTo>
                  <a:lnTo>
                    <a:pt x="306098" y="84271"/>
                  </a:lnTo>
                  <a:lnTo>
                    <a:pt x="267804" y="108605"/>
                  </a:lnTo>
                  <a:lnTo>
                    <a:pt x="231488" y="135600"/>
                  </a:lnTo>
                  <a:lnTo>
                    <a:pt x="197286" y="165120"/>
                  </a:lnTo>
                  <a:lnTo>
                    <a:pt x="165338" y="197028"/>
                  </a:lnTo>
                  <a:lnTo>
                    <a:pt x="135780" y="231185"/>
                  </a:lnTo>
                  <a:lnTo>
                    <a:pt x="108749" y="267456"/>
                  </a:lnTo>
                  <a:lnTo>
                    <a:pt x="84384" y="305703"/>
                  </a:lnTo>
                  <a:lnTo>
                    <a:pt x="62821" y="345788"/>
                  </a:lnTo>
                  <a:lnTo>
                    <a:pt x="44199" y="387574"/>
                  </a:lnTo>
                  <a:lnTo>
                    <a:pt x="28654" y="430924"/>
                  </a:lnTo>
                  <a:lnTo>
                    <a:pt x="16324" y="475701"/>
                  </a:lnTo>
                  <a:lnTo>
                    <a:pt x="7346" y="521767"/>
                  </a:lnTo>
                  <a:lnTo>
                    <a:pt x="1859" y="568986"/>
                  </a:lnTo>
                  <a:lnTo>
                    <a:pt x="0" y="617220"/>
                  </a:lnTo>
                  <a:lnTo>
                    <a:pt x="1859" y="665453"/>
                  </a:lnTo>
                  <a:lnTo>
                    <a:pt x="7346" y="712672"/>
                  </a:lnTo>
                  <a:lnTo>
                    <a:pt x="16324" y="758738"/>
                  </a:lnTo>
                  <a:lnTo>
                    <a:pt x="28654" y="803515"/>
                  </a:lnTo>
                  <a:lnTo>
                    <a:pt x="44199" y="846865"/>
                  </a:lnTo>
                  <a:lnTo>
                    <a:pt x="62821" y="888651"/>
                  </a:lnTo>
                  <a:lnTo>
                    <a:pt x="84384" y="928736"/>
                  </a:lnTo>
                  <a:lnTo>
                    <a:pt x="108749" y="966983"/>
                  </a:lnTo>
                  <a:lnTo>
                    <a:pt x="135780" y="1003254"/>
                  </a:lnTo>
                  <a:lnTo>
                    <a:pt x="165338" y="1037411"/>
                  </a:lnTo>
                  <a:lnTo>
                    <a:pt x="197286" y="1069319"/>
                  </a:lnTo>
                  <a:lnTo>
                    <a:pt x="231488" y="1098839"/>
                  </a:lnTo>
                  <a:lnTo>
                    <a:pt x="267804" y="1125834"/>
                  </a:lnTo>
                  <a:lnTo>
                    <a:pt x="306098" y="1150168"/>
                  </a:lnTo>
                  <a:lnTo>
                    <a:pt x="346232" y="1171702"/>
                  </a:lnTo>
                  <a:lnTo>
                    <a:pt x="388069" y="1190300"/>
                  </a:lnTo>
                  <a:lnTo>
                    <a:pt x="431471" y="1205824"/>
                  </a:lnTo>
                  <a:lnTo>
                    <a:pt x="476301" y="1218138"/>
                  </a:lnTo>
                  <a:lnTo>
                    <a:pt x="522421" y="1227103"/>
                  </a:lnTo>
                  <a:lnTo>
                    <a:pt x="569693" y="1232582"/>
                  </a:lnTo>
                  <a:lnTo>
                    <a:pt x="617982" y="1234440"/>
                  </a:lnTo>
                  <a:lnTo>
                    <a:pt x="666270" y="1232582"/>
                  </a:lnTo>
                  <a:lnTo>
                    <a:pt x="713542" y="1227103"/>
                  </a:lnTo>
                  <a:lnTo>
                    <a:pt x="759662" y="1218138"/>
                  </a:lnTo>
                  <a:lnTo>
                    <a:pt x="804492" y="1205824"/>
                  </a:lnTo>
                  <a:lnTo>
                    <a:pt x="847894" y="1190300"/>
                  </a:lnTo>
                  <a:lnTo>
                    <a:pt x="889731" y="1171702"/>
                  </a:lnTo>
                  <a:lnTo>
                    <a:pt x="929865" y="1150168"/>
                  </a:lnTo>
                  <a:lnTo>
                    <a:pt x="968159" y="1125834"/>
                  </a:lnTo>
                  <a:lnTo>
                    <a:pt x="1004475" y="1098839"/>
                  </a:lnTo>
                  <a:lnTo>
                    <a:pt x="1038677" y="1069319"/>
                  </a:lnTo>
                  <a:lnTo>
                    <a:pt x="1070625" y="1037411"/>
                  </a:lnTo>
                  <a:lnTo>
                    <a:pt x="1100183" y="1003254"/>
                  </a:lnTo>
                  <a:lnTo>
                    <a:pt x="1127214" y="966983"/>
                  </a:lnTo>
                  <a:lnTo>
                    <a:pt x="1151579" y="928736"/>
                  </a:lnTo>
                  <a:lnTo>
                    <a:pt x="1173142" y="888651"/>
                  </a:lnTo>
                  <a:lnTo>
                    <a:pt x="1191764" y="846865"/>
                  </a:lnTo>
                  <a:lnTo>
                    <a:pt x="1207309" y="803515"/>
                  </a:lnTo>
                  <a:lnTo>
                    <a:pt x="1219639" y="758738"/>
                  </a:lnTo>
                  <a:lnTo>
                    <a:pt x="1228617" y="712672"/>
                  </a:lnTo>
                  <a:lnTo>
                    <a:pt x="1234104" y="665453"/>
                  </a:lnTo>
                  <a:lnTo>
                    <a:pt x="1235964" y="617220"/>
                  </a:lnTo>
                  <a:lnTo>
                    <a:pt x="1234104" y="568986"/>
                  </a:lnTo>
                  <a:lnTo>
                    <a:pt x="1228617" y="521767"/>
                  </a:lnTo>
                  <a:lnTo>
                    <a:pt x="1219639" y="475701"/>
                  </a:lnTo>
                  <a:lnTo>
                    <a:pt x="1207309" y="430924"/>
                  </a:lnTo>
                  <a:lnTo>
                    <a:pt x="1191764" y="387574"/>
                  </a:lnTo>
                  <a:lnTo>
                    <a:pt x="1173142" y="345788"/>
                  </a:lnTo>
                  <a:lnTo>
                    <a:pt x="1151579" y="305703"/>
                  </a:lnTo>
                  <a:lnTo>
                    <a:pt x="1127214" y="267456"/>
                  </a:lnTo>
                  <a:lnTo>
                    <a:pt x="1100183" y="231185"/>
                  </a:lnTo>
                  <a:lnTo>
                    <a:pt x="1070625" y="197028"/>
                  </a:lnTo>
                  <a:lnTo>
                    <a:pt x="1038677" y="165120"/>
                  </a:lnTo>
                  <a:lnTo>
                    <a:pt x="1004475" y="135600"/>
                  </a:lnTo>
                  <a:lnTo>
                    <a:pt x="968159" y="108605"/>
                  </a:lnTo>
                  <a:lnTo>
                    <a:pt x="929865" y="84271"/>
                  </a:lnTo>
                  <a:lnTo>
                    <a:pt x="889731" y="62737"/>
                  </a:lnTo>
                  <a:lnTo>
                    <a:pt x="847894" y="44139"/>
                  </a:lnTo>
                  <a:lnTo>
                    <a:pt x="804492" y="28615"/>
                  </a:lnTo>
                  <a:lnTo>
                    <a:pt x="759662" y="16301"/>
                  </a:lnTo>
                  <a:lnTo>
                    <a:pt x="713542" y="7336"/>
                  </a:lnTo>
                  <a:lnTo>
                    <a:pt x="666270" y="1857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8900" y="3436620"/>
              <a:ext cx="516635" cy="515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552958"/>
            <a:ext cx="3422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1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1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9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1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1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1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ilitie</a:t>
            </a:r>
            <a:r>
              <a:rPr sz="31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1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6863" y="1658111"/>
            <a:ext cx="914400" cy="914400"/>
            <a:chOff x="816863" y="1658111"/>
            <a:chExt cx="914400" cy="914400"/>
          </a:xfrm>
        </p:grpSpPr>
        <p:sp>
          <p:nvSpPr>
            <p:cNvPr id="4" name="object 4"/>
            <p:cNvSpPr/>
            <p:nvPr/>
          </p:nvSpPr>
          <p:spPr>
            <a:xfrm>
              <a:off x="816863" y="1658111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8" y="549333"/>
                  </a:lnTo>
                  <a:lnTo>
                    <a:pt x="20555" y="593146"/>
                  </a:lnTo>
                  <a:lnTo>
                    <a:pt x="35929" y="635150"/>
                  </a:lnTo>
                  <a:lnTo>
                    <a:pt x="55182" y="675116"/>
                  </a:lnTo>
                  <a:lnTo>
                    <a:pt x="78083" y="712812"/>
                  </a:lnTo>
                  <a:lnTo>
                    <a:pt x="104403" y="748009"/>
                  </a:lnTo>
                  <a:lnTo>
                    <a:pt x="133911" y="780478"/>
                  </a:lnTo>
                  <a:lnTo>
                    <a:pt x="166379" y="809988"/>
                  </a:lnTo>
                  <a:lnTo>
                    <a:pt x="201576" y="836309"/>
                  </a:lnTo>
                  <a:lnTo>
                    <a:pt x="239272" y="859212"/>
                  </a:lnTo>
                  <a:lnTo>
                    <a:pt x="279238" y="878466"/>
                  </a:lnTo>
                  <a:lnTo>
                    <a:pt x="321243" y="893842"/>
                  </a:lnTo>
                  <a:lnTo>
                    <a:pt x="365059" y="905110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7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15160" y="1875180"/>
            <a:ext cx="181991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5" dirty="0">
                <a:latin typeface="Segoe UI"/>
                <a:cs typeface="Segoe UI"/>
              </a:rPr>
              <a:t>Handle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upserts,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updates, </a:t>
            </a:r>
            <a:r>
              <a:rPr sz="1300" spc="-34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deletes</a:t>
            </a:r>
            <a:r>
              <a:rPr sz="1300" spc="2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on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sql</a:t>
            </a:r>
            <a:r>
              <a:rPr sz="1300" spc="-10" dirty="0">
                <a:latin typeface="Segoe UI"/>
                <a:cs typeface="Segoe UI"/>
              </a:rPr>
              <a:t> sinks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59223" y="1658111"/>
            <a:ext cx="916305" cy="914400"/>
            <a:chOff x="4459223" y="1658111"/>
            <a:chExt cx="916305" cy="914400"/>
          </a:xfrm>
        </p:grpSpPr>
        <p:sp>
          <p:nvSpPr>
            <p:cNvPr id="8" name="object 8"/>
            <p:cNvSpPr/>
            <p:nvPr/>
          </p:nvSpPr>
          <p:spPr>
            <a:xfrm>
              <a:off x="4459223" y="1658111"/>
              <a:ext cx="916305" cy="914400"/>
            </a:xfrm>
            <a:custGeom>
              <a:avLst/>
              <a:gdLst/>
              <a:ahLst/>
              <a:cxnLst/>
              <a:rect l="l" t="t" r="r" b="b"/>
              <a:pathLst>
                <a:path w="916304" h="914400">
                  <a:moveTo>
                    <a:pt x="457962" y="0"/>
                  </a:moveTo>
                  <a:lnTo>
                    <a:pt x="411128" y="2360"/>
                  </a:lnTo>
                  <a:lnTo>
                    <a:pt x="365649" y="9289"/>
                  </a:lnTo>
                  <a:lnTo>
                    <a:pt x="321756" y="20557"/>
                  </a:lnTo>
                  <a:lnTo>
                    <a:pt x="279677" y="35933"/>
                  </a:lnTo>
                  <a:lnTo>
                    <a:pt x="239644" y="55187"/>
                  </a:lnTo>
                  <a:lnTo>
                    <a:pt x="201885" y="78090"/>
                  </a:lnTo>
                  <a:lnTo>
                    <a:pt x="166631" y="104411"/>
                  </a:lnTo>
                  <a:lnTo>
                    <a:pt x="134111" y="133921"/>
                  </a:lnTo>
                  <a:lnTo>
                    <a:pt x="104557" y="166390"/>
                  </a:lnTo>
                  <a:lnTo>
                    <a:pt x="78197" y="201587"/>
                  </a:lnTo>
                  <a:lnTo>
                    <a:pt x="55261" y="239283"/>
                  </a:lnTo>
                  <a:lnTo>
                    <a:pt x="35980" y="279249"/>
                  </a:lnTo>
                  <a:lnTo>
                    <a:pt x="20584" y="321253"/>
                  </a:lnTo>
                  <a:lnTo>
                    <a:pt x="9301" y="365066"/>
                  </a:lnTo>
                  <a:lnTo>
                    <a:pt x="2363" y="410458"/>
                  </a:lnTo>
                  <a:lnTo>
                    <a:pt x="0" y="457200"/>
                  </a:lnTo>
                  <a:lnTo>
                    <a:pt x="2363" y="503941"/>
                  </a:lnTo>
                  <a:lnTo>
                    <a:pt x="9301" y="549333"/>
                  </a:lnTo>
                  <a:lnTo>
                    <a:pt x="20584" y="593146"/>
                  </a:lnTo>
                  <a:lnTo>
                    <a:pt x="35980" y="635150"/>
                  </a:lnTo>
                  <a:lnTo>
                    <a:pt x="55261" y="675116"/>
                  </a:lnTo>
                  <a:lnTo>
                    <a:pt x="78197" y="712812"/>
                  </a:lnTo>
                  <a:lnTo>
                    <a:pt x="104557" y="748009"/>
                  </a:lnTo>
                  <a:lnTo>
                    <a:pt x="134112" y="780478"/>
                  </a:lnTo>
                  <a:lnTo>
                    <a:pt x="166631" y="809988"/>
                  </a:lnTo>
                  <a:lnTo>
                    <a:pt x="201885" y="836309"/>
                  </a:lnTo>
                  <a:lnTo>
                    <a:pt x="239644" y="859212"/>
                  </a:lnTo>
                  <a:lnTo>
                    <a:pt x="279677" y="878466"/>
                  </a:lnTo>
                  <a:lnTo>
                    <a:pt x="321756" y="893842"/>
                  </a:lnTo>
                  <a:lnTo>
                    <a:pt x="365649" y="905110"/>
                  </a:lnTo>
                  <a:lnTo>
                    <a:pt x="411128" y="912039"/>
                  </a:lnTo>
                  <a:lnTo>
                    <a:pt x="457962" y="914400"/>
                  </a:lnTo>
                  <a:lnTo>
                    <a:pt x="504795" y="912039"/>
                  </a:lnTo>
                  <a:lnTo>
                    <a:pt x="550274" y="905110"/>
                  </a:lnTo>
                  <a:lnTo>
                    <a:pt x="594167" y="893842"/>
                  </a:lnTo>
                  <a:lnTo>
                    <a:pt x="636246" y="878466"/>
                  </a:lnTo>
                  <a:lnTo>
                    <a:pt x="676279" y="859212"/>
                  </a:lnTo>
                  <a:lnTo>
                    <a:pt x="714038" y="836309"/>
                  </a:lnTo>
                  <a:lnTo>
                    <a:pt x="749292" y="809988"/>
                  </a:lnTo>
                  <a:lnTo>
                    <a:pt x="781812" y="780478"/>
                  </a:lnTo>
                  <a:lnTo>
                    <a:pt x="811366" y="748009"/>
                  </a:lnTo>
                  <a:lnTo>
                    <a:pt x="837726" y="712812"/>
                  </a:lnTo>
                  <a:lnTo>
                    <a:pt x="860662" y="675116"/>
                  </a:lnTo>
                  <a:lnTo>
                    <a:pt x="879943" y="635150"/>
                  </a:lnTo>
                  <a:lnTo>
                    <a:pt x="895339" y="593146"/>
                  </a:lnTo>
                  <a:lnTo>
                    <a:pt x="906622" y="549333"/>
                  </a:lnTo>
                  <a:lnTo>
                    <a:pt x="913560" y="503941"/>
                  </a:lnTo>
                  <a:lnTo>
                    <a:pt x="915924" y="457200"/>
                  </a:lnTo>
                  <a:lnTo>
                    <a:pt x="913560" y="410458"/>
                  </a:lnTo>
                  <a:lnTo>
                    <a:pt x="906622" y="365066"/>
                  </a:lnTo>
                  <a:lnTo>
                    <a:pt x="895339" y="321253"/>
                  </a:lnTo>
                  <a:lnTo>
                    <a:pt x="879943" y="279249"/>
                  </a:lnTo>
                  <a:lnTo>
                    <a:pt x="860662" y="239283"/>
                  </a:lnTo>
                  <a:lnTo>
                    <a:pt x="837726" y="201587"/>
                  </a:lnTo>
                  <a:lnTo>
                    <a:pt x="811366" y="166390"/>
                  </a:lnTo>
                  <a:lnTo>
                    <a:pt x="781811" y="133921"/>
                  </a:lnTo>
                  <a:lnTo>
                    <a:pt x="749292" y="104411"/>
                  </a:lnTo>
                  <a:lnTo>
                    <a:pt x="714038" y="78090"/>
                  </a:lnTo>
                  <a:lnTo>
                    <a:pt x="676279" y="55187"/>
                  </a:lnTo>
                  <a:lnTo>
                    <a:pt x="636246" y="35933"/>
                  </a:lnTo>
                  <a:lnTo>
                    <a:pt x="594167" y="20557"/>
                  </a:lnTo>
                  <a:lnTo>
                    <a:pt x="550274" y="9289"/>
                  </a:lnTo>
                  <a:lnTo>
                    <a:pt x="504795" y="2360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771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558790" y="2007235"/>
            <a:ext cx="20237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new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partition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methods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03107" y="1658111"/>
            <a:ext cx="914400" cy="914400"/>
            <a:chOff x="8103107" y="1658111"/>
            <a:chExt cx="914400" cy="914400"/>
          </a:xfrm>
        </p:grpSpPr>
        <p:sp>
          <p:nvSpPr>
            <p:cNvPr id="12" name="object 12"/>
            <p:cNvSpPr/>
            <p:nvPr/>
          </p:nvSpPr>
          <p:spPr>
            <a:xfrm>
              <a:off x="8103107" y="1658111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131" y="1850135"/>
              <a:ext cx="530351" cy="5303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202293" y="2007235"/>
            <a:ext cx="1887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2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schema</a:t>
            </a:r>
            <a:r>
              <a:rPr sz="1300" dirty="0">
                <a:latin typeface="Segoe UI"/>
                <a:cs typeface="Segoe UI"/>
              </a:rPr>
              <a:t> drift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support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6863" y="3393947"/>
            <a:ext cx="914400" cy="916305"/>
            <a:chOff x="816863" y="3393947"/>
            <a:chExt cx="914400" cy="916305"/>
          </a:xfrm>
        </p:grpSpPr>
        <p:sp>
          <p:nvSpPr>
            <p:cNvPr id="16" name="object 16"/>
            <p:cNvSpPr/>
            <p:nvPr/>
          </p:nvSpPr>
          <p:spPr>
            <a:xfrm>
              <a:off x="816863" y="3393947"/>
              <a:ext cx="914400" cy="916305"/>
            </a:xfrm>
            <a:custGeom>
              <a:avLst/>
              <a:gdLst/>
              <a:ahLst/>
              <a:cxnLst/>
              <a:rect l="l" t="t" r="r" b="b"/>
              <a:pathLst>
                <a:path w="914400" h="916304">
                  <a:moveTo>
                    <a:pt x="457200" y="0"/>
                  </a:moveTo>
                  <a:lnTo>
                    <a:pt x="410454" y="2363"/>
                  </a:lnTo>
                  <a:lnTo>
                    <a:pt x="365059" y="9301"/>
                  </a:lnTo>
                  <a:lnTo>
                    <a:pt x="321243" y="20584"/>
                  </a:lnTo>
                  <a:lnTo>
                    <a:pt x="279238" y="35980"/>
                  </a:lnTo>
                  <a:lnTo>
                    <a:pt x="239272" y="55261"/>
                  </a:lnTo>
                  <a:lnTo>
                    <a:pt x="201576" y="78197"/>
                  </a:lnTo>
                  <a:lnTo>
                    <a:pt x="166379" y="104557"/>
                  </a:lnTo>
                  <a:lnTo>
                    <a:pt x="133911" y="134112"/>
                  </a:lnTo>
                  <a:lnTo>
                    <a:pt x="104403" y="166631"/>
                  </a:lnTo>
                  <a:lnTo>
                    <a:pt x="78083" y="201885"/>
                  </a:lnTo>
                  <a:lnTo>
                    <a:pt x="55182" y="239644"/>
                  </a:lnTo>
                  <a:lnTo>
                    <a:pt x="35929" y="279677"/>
                  </a:lnTo>
                  <a:lnTo>
                    <a:pt x="20555" y="321756"/>
                  </a:lnTo>
                  <a:lnTo>
                    <a:pt x="9288" y="365649"/>
                  </a:lnTo>
                  <a:lnTo>
                    <a:pt x="2360" y="411128"/>
                  </a:lnTo>
                  <a:lnTo>
                    <a:pt x="0" y="457962"/>
                  </a:lnTo>
                  <a:lnTo>
                    <a:pt x="2360" y="504795"/>
                  </a:lnTo>
                  <a:lnTo>
                    <a:pt x="9288" y="550274"/>
                  </a:lnTo>
                  <a:lnTo>
                    <a:pt x="20555" y="594167"/>
                  </a:lnTo>
                  <a:lnTo>
                    <a:pt x="35929" y="636246"/>
                  </a:lnTo>
                  <a:lnTo>
                    <a:pt x="55182" y="676279"/>
                  </a:lnTo>
                  <a:lnTo>
                    <a:pt x="78083" y="714038"/>
                  </a:lnTo>
                  <a:lnTo>
                    <a:pt x="104403" y="749292"/>
                  </a:lnTo>
                  <a:lnTo>
                    <a:pt x="133911" y="781812"/>
                  </a:lnTo>
                  <a:lnTo>
                    <a:pt x="166379" y="811366"/>
                  </a:lnTo>
                  <a:lnTo>
                    <a:pt x="201576" y="837726"/>
                  </a:lnTo>
                  <a:lnTo>
                    <a:pt x="239272" y="860662"/>
                  </a:lnTo>
                  <a:lnTo>
                    <a:pt x="279238" y="879943"/>
                  </a:lnTo>
                  <a:lnTo>
                    <a:pt x="321243" y="895339"/>
                  </a:lnTo>
                  <a:lnTo>
                    <a:pt x="365059" y="906622"/>
                  </a:lnTo>
                  <a:lnTo>
                    <a:pt x="410454" y="913560"/>
                  </a:lnTo>
                  <a:lnTo>
                    <a:pt x="457200" y="915924"/>
                  </a:lnTo>
                  <a:lnTo>
                    <a:pt x="503941" y="913560"/>
                  </a:lnTo>
                  <a:lnTo>
                    <a:pt x="549333" y="906622"/>
                  </a:lnTo>
                  <a:lnTo>
                    <a:pt x="593146" y="895339"/>
                  </a:lnTo>
                  <a:lnTo>
                    <a:pt x="635150" y="879943"/>
                  </a:lnTo>
                  <a:lnTo>
                    <a:pt x="675116" y="860662"/>
                  </a:lnTo>
                  <a:lnTo>
                    <a:pt x="712812" y="837726"/>
                  </a:lnTo>
                  <a:lnTo>
                    <a:pt x="748009" y="811366"/>
                  </a:lnTo>
                  <a:lnTo>
                    <a:pt x="780478" y="781812"/>
                  </a:lnTo>
                  <a:lnTo>
                    <a:pt x="809988" y="749292"/>
                  </a:lnTo>
                  <a:lnTo>
                    <a:pt x="836309" y="714038"/>
                  </a:lnTo>
                  <a:lnTo>
                    <a:pt x="859212" y="676279"/>
                  </a:lnTo>
                  <a:lnTo>
                    <a:pt x="878466" y="636246"/>
                  </a:lnTo>
                  <a:lnTo>
                    <a:pt x="893842" y="594167"/>
                  </a:lnTo>
                  <a:lnTo>
                    <a:pt x="905110" y="550274"/>
                  </a:lnTo>
                  <a:lnTo>
                    <a:pt x="912039" y="504795"/>
                  </a:lnTo>
                  <a:lnTo>
                    <a:pt x="914400" y="457962"/>
                  </a:lnTo>
                  <a:lnTo>
                    <a:pt x="912039" y="411128"/>
                  </a:lnTo>
                  <a:lnTo>
                    <a:pt x="905110" y="365649"/>
                  </a:lnTo>
                  <a:lnTo>
                    <a:pt x="893842" y="321756"/>
                  </a:lnTo>
                  <a:lnTo>
                    <a:pt x="878466" y="279677"/>
                  </a:lnTo>
                  <a:lnTo>
                    <a:pt x="859212" y="239644"/>
                  </a:lnTo>
                  <a:lnTo>
                    <a:pt x="836309" y="201885"/>
                  </a:lnTo>
                  <a:lnTo>
                    <a:pt x="809988" y="166631"/>
                  </a:lnTo>
                  <a:lnTo>
                    <a:pt x="780478" y="134111"/>
                  </a:lnTo>
                  <a:lnTo>
                    <a:pt x="748009" y="104557"/>
                  </a:lnTo>
                  <a:lnTo>
                    <a:pt x="712812" y="78197"/>
                  </a:lnTo>
                  <a:lnTo>
                    <a:pt x="675116" y="55261"/>
                  </a:lnTo>
                  <a:lnTo>
                    <a:pt x="635150" y="35980"/>
                  </a:lnTo>
                  <a:lnTo>
                    <a:pt x="593146" y="20584"/>
                  </a:lnTo>
                  <a:lnTo>
                    <a:pt x="549333" y="9301"/>
                  </a:lnTo>
                  <a:lnTo>
                    <a:pt x="503941" y="236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887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15160" y="3501765"/>
            <a:ext cx="2130425" cy="685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5"/>
              </a:spcBef>
            </a:pPr>
            <a:r>
              <a:rPr sz="1300" spc="-5" dirty="0">
                <a:latin typeface="Segoe UI"/>
                <a:cs typeface="Segoe UI"/>
              </a:rPr>
              <a:t>Add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file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handling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(move files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after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read, </a:t>
            </a:r>
            <a:r>
              <a:rPr sz="1300" spc="-5" dirty="0">
                <a:latin typeface="Segoe UI"/>
                <a:cs typeface="Segoe UI"/>
              </a:rPr>
              <a:t>write files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to</a:t>
            </a:r>
            <a:r>
              <a:rPr sz="1300" spc="-5" dirty="0">
                <a:latin typeface="Segoe UI"/>
                <a:cs typeface="Segoe UI"/>
              </a:rPr>
              <a:t> file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names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described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in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rows</a:t>
            </a:r>
            <a:r>
              <a:rPr sz="1300" spc="-10" dirty="0">
                <a:latin typeface="Segoe UI"/>
                <a:cs typeface="Segoe UI"/>
              </a:rPr>
              <a:t> etc)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59223" y="3393947"/>
            <a:ext cx="916305" cy="916305"/>
            <a:chOff x="4459223" y="3393947"/>
            <a:chExt cx="916305" cy="916305"/>
          </a:xfrm>
        </p:grpSpPr>
        <p:sp>
          <p:nvSpPr>
            <p:cNvPr id="20" name="object 20"/>
            <p:cNvSpPr/>
            <p:nvPr/>
          </p:nvSpPr>
          <p:spPr>
            <a:xfrm>
              <a:off x="4459223" y="3393947"/>
              <a:ext cx="916305" cy="916305"/>
            </a:xfrm>
            <a:custGeom>
              <a:avLst/>
              <a:gdLst/>
              <a:ahLst/>
              <a:cxnLst/>
              <a:rect l="l" t="t" r="r" b="b"/>
              <a:pathLst>
                <a:path w="916304" h="916304">
                  <a:moveTo>
                    <a:pt x="457962" y="0"/>
                  </a:moveTo>
                  <a:lnTo>
                    <a:pt x="411128" y="2363"/>
                  </a:lnTo>
                  <a:lnTo>
                    <a:pt x="365649" y="9301"/>
                  </a:lnTo>
                  <a:lnTo>
                    <a:pt x="321756" y="20584"/>
                  </a:lnTo>
                  <a:lnTo>
                    <a:pt x="279677" y="35980"/>
                  </a:lnTo>
                  <a:lnTo>
                    <a:pt x="239644" y="55261"/>
                  </a:lnTo>
                  <a:lnTo>
                    <a:pt x="201885" y="78197"/>
                  </a:lnTo>
                  <a:lnTo>
                    <a:pt x="166631" y="104557"/>
                  </a:lnTo>
                  <a:lnTo>
                    <a:pt x="134111" y="134112"/>
                  </a:lnTo>
                  <a:lnTo>
                    <a:pt x="104557" y="166631"/>
                  </a:lnTo>
                  <a:lnTo>
                    <a:pt x="78197" y="201885"/>
                  </a:lnTo>
                  <a:lnTo>
                    <a:pt x="55261" y="239644"/>
                  </a:lnTo>
                  <a:lnTo>
                    <a:pt x="35980" y="279677"/>
                  </a:lnTo>
                  <a:lnTo>
                    <a:pt x="20584" y="321756"/>
                  </a:lnTo>
                  <a:lnTo>
                    <a:pt x="9301" y="365649"/>
                  </a:lnTo>
                  <a:lnTo>
                    <a:pt x="2363" y="411128"/>
                  </a:lnTo>
                  <a:lnTo>
                    <a:pt x="0" y="457962"/>
                  </a:lnTo>
                  <a:lnTo>
                    <a:pt x="2363" y="504795"/>
                  </a:lnTo>
                  <a:lnTo>
                    <a:pt x="9301" y="550274"/>
                  </a:lnTo>
                  <a:lnTo>
                    <a:pt x="20584" y="594167"/>
                  </a:lnTo>
                  <a:lnTo>
                    <a:pt x="35980" y="636246"/>
                  </a:lnTo>
                  <a:lnTo>
                    <a:pt x="55261" y="676279"/>
                  </a:lnTo>
                  <a:lnTo>
                    <a:pt x="78197" y="714038"/>
                  </a:lnTo>
                  <a:lnTo>
                    <a:pt x="104557" y="749292"/>
                  </a:lnTo>
                  <a:lnTo>
                    <a:pt x="134112" y="781812"/>
                  </a:lnTo>
                  <a:lnTo>
                    <a:pt x="166631" y="811366"/>
                  </a:lnTo>
                  <a:lnTo>
                    <a:pt x="201885" y="837726"/>
                  </a:lnTo>
                  <a:lnTo>
                    <a:pt x="239644" y="860662"/>
                  </a:lnTo>
                  <a:lnTo>
                    <a:pt x="279677" y="879943"/>
                  </a:lnTo>
                  <a:lnTo>
                    <a:pt x="321756" y="895339"/>
                  </a:lnTo>
                  <a:lnTo>
                    <a:pt x="365649" y="906622"/>
                  </a:lnTo>
                  <a:lnTo>
                    <a:pt x="411128" y="913560"/>
                  </a:lnTo>
                  <a:lnTo>
                    <a:pt x="457962" y="915924"/>
                  </a:lnTo>
                  <a:lnTo>
                    <a:pt x="504795" y="913560"/>
                  </a:lnTo>
                  <a:lnTo>
                    <a:pt x="550274" y="906622"/>
                  </a:lnTo>
                  <a:lnTo>
                    <a:pt x="594167" y="895339"/>
                  </a:lnTo>
                  <a:lnTo>
                    <a:pt x="636246" y="879943"/>
                  </a:lnTo>
                  <a:lnTo>
                    <a:pt x="676279" y="860662"/>
                  </a:lnTo>
                  <a:lnTo>
                    <a:pt x="714038" y="837726"/>
                  </a:lnTo>
                  <a:lnTo>
                    <a:pt x="749292" y="811366"/>
                  </a:lnTo>
                  <a:lnTo>
                    <a:pt x="781812" y="781812"/>
                  </a:lnTo>
                  <a:lnTo>
                    <a:pt x="811366" y="749292"/>
                  </a:lnTo>
                  <a:lnTo>
                    <a:pt x="837726" y="714038"/>
                  </a:lnTo>
                  <a:lnTo>
                    <a:pt x="860662" y="676279"/>
                  </a:lnTo>
                  <a:lnTo>
                    <a:pt x="879943" y="636246"/>
                  </a:lnTo>
                  <a:lnTo>
                    <a:pt x="895339" y="594167"/>
                  </a:lnTo>
                  <a:lnTo>
                    <a:pt x="906622" y="550274"/>
                  </a:lnTo>
                  <a:lnTo>
                    <a:pt x="913560" y="504795"/>
                  </a:lnTo>
                  <a:lnTo>
                    <a:pt x="915924" y="457962"/>
                  </a:lnTo>
                  <a:lnTo>
                    <a:pt x="913560" y="411128"/>
                  </a:lnTo>
                  <a:lnTo>
                    <a:pt x="906622" y="365649"/>
                  </a:lnTo>
                  <a:lnTo>
                    <a:pt x="895339" y="321756"/>
                  </a:lnTo>
                  <a:lnTo>
                    <a:pt x="879943" y="279677"/>
                  </a:lnTo>
                  <a:lnTo>
                    <a:pt x="860662" y="239644"/>
                  </a:lnTo>
                  <a:lnTo>
                    <a:pt x="837726" y="201885"/>
                  </a:lnTo>
                  <a:lnTo>
                    <a:pt x="811366" y="166631"/>
                  </a:lnTo>
                  <a:lnTo>
                    <a:pt x="781811" y="134111"/>
                  </a:lnTo>
                  <a:lnTo>
                    <a:pt x="749292" y="104557"/>
                  </a:lnTo>
                  <a:lnTo>
                    <a:pt x="714038" y="78197"/>
                  </a:lnTo>
                  <a:lnTo>
                    <a:pt x="676279" y="55261"/>
                  </a:lnTo>
                  <a:lnTo>
                    <a:pt x="636246" y="35980"/>
                  </a:lnTo>
                  <a:lnTo>
                    <a:pt x="594167" y="20584"/>
                  </a:lnTo>
                  <a:lnTo>
                    <a:pt x="550274" y="9301"/>
                  </a:lnTo>
                  <a:lnTo>
                    <a:pt x="504795" y="2363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2771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558790" y="3501765"/>
            <a:ext cx="1990725" cy="685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5"/>
              </a:spcBef>
            </a:pPr>
            <a:r>
              <a:rPr sz="1300" spc="-10" dirty="0">
                <a:latin typeface="Segoe UI"/>
                <a:cs typeface="Segoe UI"/>
              </a:rPr>
              <a:t>New</a:t>
            </a:r>
            <a:r>
              <a:rPr sz="1300" spc="-5" dirty="0">
                <a:latin typeface="Segoe UI"/>
                <a:cs typeface="Segoe UI"/>
              </a:rPr>
              <a:t> inventory</a:t>
            </a:r>
            <a:r>
              <a:rPr sz="1300" spc="10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of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functions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(for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e.g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Hash functions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for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row comparison)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03107" y="3393947"/>
            <a:ext cx="914400" cy="916305"/>
            <a:chOff x="8103107" y="3393947"/>
            <a:chExt cx="914400" cy="916305"/>
          </a:xfrm>
        </p:grpSpPr>
        <p:sp>
          <p:nvSpPr>
            <p:cNvPr id="24" name="object 24"/>
            <p:cNvSpPr/>
            <p:nvPr/>
          </p:nvSpPr>
          <p:spPr>
            <a:xfrm>
              <a:off x="8103107" y="3393947"/>
              <a:ext cx="914400" cy="916305"/>
            </a:xfrm>
            <a:custGeom>
              <a:avLst/>
              <a:gdLst/>
              <a:ahLst/>
              <a:cxnLst/>
              <a:rect l="l" t="t" r="r" b="b"/>
              <a:pathLst>
                <a:path w="914400" h="916304">
                  <a:moveTo>
                    <a:pt x="457200" y="0"/>
                  </a:moveTo>
                  <a:lnTo>
                    <a:pt x="410458" y="2363"/>
                  </a:lnTo>
                  <a:lnTo>
                    <a:pt x="365066" y="9301"/>
                  </a:lnTo>
                  <a:lnTo>
                    <a:pt x="321253" y="20584"/>
                  </a:lnTo>
                  <a:lnTo>
                    <a:pt x="279249" y="35980"/>
                  </a:lnTo>
                  <a:lnTo>
                    <a:pt x="239283" y="55261"/>
                  </a:lnTo>
                  <a:lnTo>
                    <a:pt x="201587" y="78197"/>
                  </a:lnTo>
                  <a:lnTo>
                    <a:pt x="166390" y="104557"/>
                  </a:lnTo>
                  <a:lnTo>
                    <a:pt x="133921" y="134112"/>
                  </a:lnTo>
                  <a:lnTo>
                    <a:pt x="104411" y="166631"/>
                  </a:lnTo>
                  <a:lnTo>
                    <a:pt x="78090" y="201885"/>
                  </a:lnTo>
                  <a:lnTo>
                    <a:pt x="55187" y="239644"/>
                  </a:lnTo>
                  <a:lnTo>
                    <a:pt x="35933" y="279677"/>
                  </a:lnTo>
                  <a:lnTo>
                    <a:pt x="20557" y="321756"/>
                  </a:lnTo>
                  <a:lnTo>
                    <a:pt x="9289" y="365649"/>
                  </a:lnTo>
                  <a:lnTo>
                    <a:pt x="2360" y="411128"/>
                  </a:lnTo>
                  <a:lnTo>
                    <a:pt x="0" y="457962"/>
                  </a:lnTo>
                  <a:lnTo>
                    <a:pt x="2360" y="504795"/>
                  </a:lnTo>
                  <a:lnTo>
                    <a:pt x="9289" y="550274"/>
                  </a:lnTo>
                  <a:lnTo>
                    <a:pt x="20557" y="594167"/>
                  </a:lnTo>
                  <a:lnTo>
                    <a:pt x="35933" y="636246"/>
                  </a:lnTo>
                  <a:lnTo>
                    <a:pt x="55187" y="676279"/>
                  </a:lnTo>
                  <a:lnTo>
                    <a:pt x="78090" y="714038"/>
                  </a:lnTo>
                  <a:lnTo>
                    <a:pt x="104411" y="749292"/>
                  </a:lnTo>
                  <a:lnTo>
                    <a:pt x="133921" y="781812"/>
                  </a:lnTo>
                  <a:lnTo>
                    <a:pt x="166390" y="811366"/>
                  </a:lnTo>
                  <a:lnTo>
                    <a:pt x="201587" y="837726"/>
                  </a:lnTo>
                  <a:lnTo>
                    <a:pt x="239283" y="860662"/>
                  </a:lnTo>
                  <a:lnTo>
                    <a:pt x="279249" y="879943"/>
                  </a:lnTo>
                  <a:lnTo>
                    <a:pt x="321253" y="895339"/>
                  </a:lnTo>
                  <a:lnTo>
                    <a:pt x="365066" y="906622"/>
                  </a:lnTo>
                  <a:lnTo>
                    <a:pt x="410458" y="913560"/>
                  </a:lnTo>
                  <a:lnTo>
                    <a:pt x="457200" y="915924"/>
                  </a:lnTo>
                  <a:lnTo>
                    <a:pt x="503941" y="913560"/>
                  </a:lnTo>
                  <a:lnTo>
                    <a:pt x="549333" y="906622"/>
                  </a:lnTo>
                  <a:lnTo>
                    <a:pt x="593146" y="895339"/>
                  </a:lnTo>
                  <a:lnTo>
                    <a:pt x="635150" y="879943"/>
                  </a:lnTo>
                  <a:lnTo>
                    <a:pt x="675116" y="860662"/>
                  </a:lnTo>
                  <a:lnTo>
                    <a:pt x="712812" y="837726"/>
                  </a:lnTo>
                  <a:lnTo>
                    <a:pt x="748009" y="811366"/>
                  </a:lnTo>
                  <a:lnTo>
                    <a:pt x="780478" y="781812"/>
                  </a:lnTo>
                  <a:lnTo>
                    <a:pt x="809988" y="749292"/>
                  </a:lnTo>
                  <a:lnTo>
                    <a:pt x="836309" y="714038"/>
                  </a:lnTo>
                  <a:lnTo>
                    <a:pt x="859212" y="676279"/>
                  </a:lnTo>
                  <a:lnTo>
                    <a:pt x="878466" y="636246"/>
                  </a:lnTo>
                  <a:lnTo>
                    <a:pt x="893842" y="594167"/>
                  </a:lnTo>
                  <a:lnTo>
                    <a:pt x="905110" y="550274"/>
                  </a:lnTo>
                  <a:lnTo>
                    <a:pt x="912039" y="504795"/>
                  </a:lnTo>
                  <a:lnTo>
                    <a:pt x="914400" y="457962"/>
                  </a:lnTo>
                  <a:lnTo>
                    <a:pt x="912039" y="411128"/>
                  </a:lnTo>
                  <a:lnTo>
                    <a:pt x="905110" y="365649"/>
                  </a:lnTo>
                  <a:lnTo>
                    <a:pt x="893842" y="321756"/>
                  </a:lnTo>
                  <a:lnTo>
                    <a:pt x="878466" y="279677"/>
                  </a:lnTo>
                  <a:lnTo>
                    <a:pt x="859212" y="239644"/>
                  </a:lnTo>
                  <a:lnTo>
                    <a:pt x="836309" y="201885"/>
                  </a:lnTo>
                  <a:lnTo>
                    <a:pt x="809988" y="166631"/>
                  </a:lnTo>
                  <a:lnTo>
                    <a:pt x="780478" y="134111"/>
                  </a:lnTo>
                  <a:lnTo>
                    <a:pt x="748009" y="104557"/>
                  </a:lnTo>
                  <a:lnTo>
                    <a:pt x="712812" y="78197"/>
                  </a:lnTo>
                  <a:lnTo>
                    <a:pt x="675116" y="55261"/>
                  </a:lnTo>
                  <a:lnTo>
                    <a:pt x="635150" y="35980"/>
                  </a:lnTo>
                  <a:lnTo>
                    <a:pt x="593146" y="20584"/>
                  </a:lnTo>
                  <a:lnTo>
                    <a:pt x="549333" y="9301"/>
                  </a:lnTo>
                  <a:lnTo>
                    <a:pt x="503941" y="236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5131" y="3587495"/>
              <a:ext cx="530351" cy="53035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02293" y="3392576"/>
            <a:ext cx="163068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10" dirty="0">
                <a:latin typeface="Segoe UI"/>
                <a:cs typeface="Segoe UI"/>
              </a:rPr>
              <a:t>Commonly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used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ETL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patterns(Sequence 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generator/Lookup </a:t>
            </a:r>
            <a:r>
              <a:rPr sz="1300" spc="-5" dirty="0">
                <a:latin typeface="Segoe UI"/>
                <a:cs typeface="Segoe UI"/>
              </a:rPr>
              <a:t> transfor</a:t>
            </a:r>
            <a:r>
              <a:rPr sz="1300" spc="-10" dirty="0">
                <a:latin typeface="Segoe UI"/>
                <a:cs typeface="Segoe UI"/>
              </a:rPr>
              <a:t>ma</a:t>
            </a:r>
            <a:r>
              <a:rPr sz="1300" spc="-5" dirty="0">
                <a:latin typeface="Segoe UI"/>
                <a:cs typeface="Segoe UI"/>
              </a:rPr>
              <a:t>t</a:t>
            </a:r>
            <a:r>
              <a:rPr sz="1300" spc="-10" dirty="0">
                <a:latin typeface="Segoe UI"/>
                <a:cs typeface="Segoe UI"/>
              </a:rPr>
              <a:t>i</a:t>
            </a:r>
            <a:r>
              <a:rPr sz="1300" spc="-15" dirty="0">
                <a:latin typeface="Segoe UI"/>
                <a:cs typeface="Segoe UI"/>
              </a:rPr>
              <a:t>o</a:t>
            </a:r>
            <a:r>
              <a:rPr sz="1300" spc="-5" dirty="0">
                <a:latin typeface="Segoe UI"/>
                <a:cs typeface="Segoe UI"/>
              </a:rPr>
              <a:t>n/</a:t>
            </a:r>
            <a:r>
              <a:rPr sz="1300" spc="-15" dirty="0">
                <a:latin typeface="Segoe UI"/>
                <a:cs typeface="Segoe UI"/>
              </a:rPr>
              <a:t>S</a:t>
            </a:r>
            <a:r>
              <a:rPr sz="1300" spc="-10" dirty="0">
                <a:latin typeface="Segoe UI"/>
                <a:cs typeface="Segoe UI"/>
              </a:rPr>
              <a:t>C</a:t>
            </a:r>
            <a:r>
              <a:rPr sz="1300" spc="-85" dirty="0">
                <a:latin typeface="Segoe UI"/>
                <a:cs typeface="Segoe UI"/>
              </a:rPr>
              <a:t>D</a:t>
            </a:r>
            <a:r>
              <a:rPr sz="1300" spc="-5" dirty="0">
                <a:latin typeface="Segoe UI"/>
                <a:cs typeface="Segoe UI"/>
              </a:rPr>
              <a:t>…)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6863" y="5131308"/>
            <a:ext cx="914400" cy="914400"/>
            <a:chOff x="816863" y="5131308"/>
            <a:chExt cx="914400" cy="914400"/>
          </a:xfrm>
        </p:grpSpPr>
        <p:sp>
          <p:nvSpPr>
            <p:cNvPr id="28" name="object 28"/>
            <p:cNvSpPr/>
            <p:nvPr/>
          </p:nvSpPr>
          <p:spPr>
            <a:xfrm>
              <a:off x="816863" y="51313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5"/>
                  </a:lnTo>
                  <a:lnTo>
                    <a:pt x="9288" y="549340"/>
                  </a:lnTo>
                  <a:lnTo>
                    <a:pt x="20555" y="593156"/>
                  </a:lnTo>
                  <a:lnTo>
                    <a:pt x="35929" y="635161"/>
                  </a:lnTo>
                  <a:lnTo>
                    <a:pt x="55182" y="675127"/>
                  </a:lnTo>
                  <a:lnTo>
                    <a:pt x="78083" y="712823"/>
                  </a:lnTo>
                  <a:lnTo>
                    <a:pt x="104403" y="748020"/>
                  </a:lnTo>
                  <a:lnTo>
                    <a:pt x="133911" y="780488"/>
                  </a:lnTo>
                  <a:lnTo>
                    <a:pt x="166379" y="809996"/>
                  </a:lnTo>
                  <a:lnTo>
                    <a:pt x="201576" y="836316"/>
                  </a:lnTo>
                  <a:lnTo>
                    <a:pt x="239272" y="859217"/>
                  </a:lnTo>
                  <a:lnTo>
                    <a:pt x="279238" y="878470"/>
                  </a:lnTo>
                  <a:lnTo>
                    <a:pt x="321243" y="893844"/>
                  </a:lnTo>
                  <a:lnTo>
                    <a:pt x="365059" y="905111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1"/>
                  </a:lnTo>
                  <a:lnTo>
                    <a:pt x="593146" y="893844"/>
                  </a:lnTo>
                  <a:lnTo>
                    <a:pt x="635150" y="878470"/>
                  </a:lnTo>
                  <a:lnTo>
                    <a:pt x="675116" y="859217"/>
                  </a:lnTo>
                  <a:lnTo>
                    <a:pt x="712812" y="836316"/>
                  </a:lnTo>
                  <a:lnTo>
                    <a:pt x="748009" y="809996"/>
                  </a:lnTo>
                  <a:lnTo>
                    <a:pt x="780478" y="780488"/>
                  </a:lnTo>
                  <a:lnTo>
                    <a:pt x="809988" y="748020"/>
                  </a:lnTo>
                  <a:lnTo>
                    <a:pt x="836309" y="712823"/>
                  </a:lnTo>
                  <a:lnTo>
                    <a:pt x="859212" y="675127"/>
                  </a:lnTo>
                  <a:lnTo>
                    <a:pt x="878466" y="635161"/>
                  </a:lnTo>
                  <a:lnTo>
                    <a:pt x="893842" y="593156"/>
                  </a:lnTo>
                  <a:lnTo>
                    <a:pt x="905110" y="549340"/>
                  </a:lnTo>
                  <a:lnTo>
                    <a:pt x="912039" y="503945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887" y="5323332"/>
              <a:ext cx="530351" cy="53035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15160" y="5129555"/>
            <a:ext cx="216154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5" dirty="0">
                <a:latin typeface="Segoe UI"/>
                <a:cs typeface="Segoe UI"/>
              </a:rPr>
              <a:t>Data</a:t>
            </a:r>
            <a:r>
              <a:rPr sz="1300" spc="-10" dirty="0">
                <a:latin typeface="Segoe UI"/>
                <a:cs typeface="Segoe UI"/>
              </a:rPr>
              <a:t> lineage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–</a:t>
            </a:r>
            <a:r>
              <a:rPr sz="1300" spc="-1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Capturing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sink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column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lineage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&amp;</a:t>
            </a:r>
            <a:r>
              <a:rPr sz="1300" spc="-10" dirty="0">
                <a:latin typeface="Segoe UI"/>
                <a:cs typeface="Segoe UI"/>
              </a:rPr>
              <a:t> impact </a:t>
            </a:r>
            <a:r>
              <a:rPr sz="1300" spc="-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analysis(invaluable</a:t>
            </a:r>
            <a:r>
              <a:rPr sz="1300" spc="7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if</a:t>
            </a:r>
            <a:r>
              <a:rPr sz="1300" spc="2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this</a:t>
            </a:r>
            <a:r>
              <a:rPr sz="1300" spc="3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is </a:t>
            </a:r>
            <a:r>
              <a:rPr sz="1300" spc="-5" dirty="0">
                <a:latin typeface="Segoe UI"/>
                <a:cs typeface="Segoe UI"/>
              </a:rPr>
              <a:t> for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enterprise</a:t>
            </a:r>
            <a:r>
              <a:rPr sz="1300" spc="2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deployment)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59223" y="5131308"/>
            <a:ext cx="916305" cy="914400"/>
            <a:chOff x="4459223" y="5131308"/>
            <a:chExt cx="916305" cy="914400"/>
          </a:xfrm>
        </p:grpSpPr>
        <p:sp>
          <p:nvSpPr>
            <p:cNvPr id="32" name="object 32"/>
            <p:cNvSpPr/>
            <p:nvPr/>
          </p:nvSpPr>
          <p:spPr>
            <a:xfrm>
              <a:off x="4459223" y="5131308"/>
              <a:ext cx="916305" cy="914400"/>
            </a:xfrm>
            <a:custGeom>
              <a:avLst/>
              <a:gdLst/>
              <a:ahLst/>
              <a:cxnLst/>
              <a:rect l="l" t="t" r="r" b="b"/>
              <a:pathLst>
                <a:path w="916304" h="914400">
                  <a:moveTo>
                    <a:pt x="457962" y="0"/>
                  </a:moveTo>
                  <a:lnTo>
                    <a:pt x="411128" y="2360"/>
                  </a:lnTo>
                  <a:lnTo>
                    <a:pt x="365649" y="9289"/>
                  </a:lnTo>
                  <a:lnTo>
                    <a:pt x="321756" y="20557"/>
                  </a:lnTo>
                  <a:lnTo>
                    <a:pt x="279677" y="35933"/>
                  </a:lnTo>
                  <a:lnTo>
                    <a:pt x="239644" y="55187"/>
                  </a:lnTo>
                  <a:lnTo>
                    <a:pt x="201885" y="78090"/>
                  </a:lnTo>
                  <a:lnTo>
                    <a:pt x="166631" y="104411"/>
                  </a:lnTo>
                  <a:lnTo>
                    <a:pt x="134111" y="133921"/>
                  </a:lnTo>
                  <a:lnTo>
                    <a:pt x="104557" y="166390"/>
                  </a:lnTo>
                  <a:lnTo>
                    <a:pt x="78197" y="201587"/>
                  </a:lnTo>
                  <a:lnTo>
                    <a:pt x="55261" y="239283"/>
                  </a:lnTo>
                  <a:lnTo>
                    <a:pt x="35980" y="279249"/>
                  </a:lnTo>
                  <a:lnTo>
                    <a:pt x="20584" y="321253"/>
                  </a:lnTo>
                  <a:lnTo>
                    <a:pt x="9301" y="365066"/>
                  </a:lnTo>
                  <a:lnTo>
                    <a:pt x="2363" y="410458"/>
                  </a:lnTo>
                  <a:lnTo>
                    <a:pt x="0" y="457200"/>
                  </a:lnTo>
                  <a:lnTo>
                    <a:pt x="2363" y="503945"/>
                  </a:lnTo>
                  <a:lnTo>
                    <a:pt x="9301" y="549340"/>
                  </a:lnTo>
                  <a:lnTo>
                    <a:pt x="20584" y="593156"/>
                  </a:lnTo>
                  <a:lnTo>
                    <a:pt x="35980" y="635161"/>
                  </a:lnTo>
                  <a:lnTo>
                    <a:pt x="55261" y="675127"/>
                  </a:lnTo>
                  <a:lnTo>
                    <a:pt x="78197" y="712823"/>
                  </a:lnTo>
                  <a:lnTo>
                    <a:pt x="104557" y="748020"/>
                  </a:lnTo>
                  <a:lnTo>
                    <a:pt x="134112" y="780488"/>
                  </a:lnTo>
                  <a:lnTo>
                    <a:pt x="166631" y="809996"/>
                  </a:lnTo>
                  <a:lnTo>
                    <a:pt x="201885" y="836316"/>
                  </a:lnTo>
                  <a:lnTo>
                    <a:pt x="239644" y="859217"/>
                  </a:lnTo>
                  <a:lnTo>
                    <a:pt x="279677" y="878470"/>
                  </a:lnTo>
                  <a:lnTo>
                    <a:pt x="321756" y="893844"/>
                  </a:lnTo>
                  <a:lnTo>
                    <a:pt x="365649" y="905111"/>
                  </a:lnTo>
                  <a:lnTo>
                    <a:pt x="411128" y="912039"/>
                  </a:lnTo>
                  <a:lnTo>
                    <a:pt x="457962" y="914400"/>
                  </a:lnTo>
                  <a:lnTo>
                    <a:pt x="504795" y="912039"/>
                  </a:lnTo>
                  <a:lnTo>
                    <a:pt x="550274" y="905111"/>
                  </a:lnTo>
                  <a:lnTo>
                    <a:pt x="594167" y="893844"/>
                  </a:lnTo>
                  <a:lnTo>
                    <a:pt x="636246" y="878470"/>
                  </a:lnTo>
                  <a:lnTo>
                    <a:pt x="676279" y="859217"/>
                  </a:lnTo>
                  <a:lnTo>
                    <a:pt x="714038" y="836316"/>
                  </a:lnTo>
                  <a:lnTo>
                    <a:pt x="749292" y="809996"/>
                  </a:lnTo>
                  <a:lnTo>
                    <a:pt x="781812" y="780488"/>
                  </a:lnTo>
                  <a:lnTo>
                    <a:pt x="811366" y="748020"/>
                  </a:lnTo>
                  <a:lnTo>
                    <a:pt x="837726" y="712823"/>
                  </a:lnTo>
                  <a:lnTo>
                    <a:pt x="860662" y="675127"/>
                  </a:lnTo>
                  <a:lnTo>
                    <a:pt x="879943" y="635161"/>
                  </a:lnTo>
                  <a:lnTo>
                    <a:pt x="895339" y="593156"/>
                  </a:lnTo>
                  <a:lnTo>
                    <a:pt x="906622" y="549340"/>
                  </a:lnTo>
                  <a:lnTo>
                    <a:pt x="913560" y="503945"/>
                  </a:lnTo>
                  <a:lnTo>
                    <a:pt x="915924" y="457200"/>
                  </a:lnTo>
                  <a:lnTo>
                    <a:pt x="913560" y="410458"/>
                  </a:lnTo>
                  <a:lnTo>
                    <a:pt x="906622" y="365066"/>
                  </a:lnTo>
                  <a:lnTo>
                    <a:pt x="895339" y="321253"/>
                  </a:lnTo>
                  <a:lnTo>
                    <a:pt x="879943" y="279249"/>
                  </a:lnTo>
                  <a:lnTo>
                    <a:pt x="860662" y="239283"/>
                  </a:lnTo>
                  <a:lnTo>
                    <a:pt x="837726" y="201587"/>
                  </a:lnTo>
                  <a:lnTo>
                    <a:pt x="811366" y="166390"/>
                  </a:lnTo>
                  <a:lnTo>
                    <a:pt x="781811" y="133921"/>
                  </a:lnTo>
                  <a:lnTo>
                    <a:pt x="749292" y="104411"/>
                  </a:lnTo>
                  <a:lnTo>
                    <a:pt x="714038" y="78090"/>
                  </a:lnTo>
                  <a:lnTo>
                    <a:pt x="676279" y="55187"/>
                  </a:lnTo>
                  <a:lnTo>
                    <a:pt x="636246" y="35933"/>
                  </a:lnTo>
                  <a:lnTo>
                    <a:pt x="594167" y="20557"/>
                  </a:lnTo>
                  <a:lnTo>
                    <a:pt x="550274" y="9289"/>
                  </a:lnTo>
                  <a:lnTo>
                    <a:pt x="504795" y="2360"/>
                  </a:lnTo>
                  <a:lnTo>
                    <a:pt x="457962" y="0"/>
                  </a:lnTo>
                  <a:close/>
                </a:path>
              </a:pathLst>
            </a:custGeom>
            <a:solidFill>
              <a:srgbClr val="CE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2771" y="5323332"/>
              <a:ext cx="530351" cy="53035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558790" y="5129555"/>
            <a:ext cx="211518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300" spc="-10" dirty="0">
                <a:latin typeface="Segoe UI"/>
                <a:cs typeface="Segoe UI"/>
              </a:rPr>
              <a:t>Implement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commonly</a:t>
            </a:r>
            <a:r>
              <a:rPr sz="1300" spc="15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used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ETL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patterns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as 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templates(SCD</a:t>
            </a:r>
            <a:r>
              <a:rPr sz="1300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Type1,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Type2, </a:t>
            </a:r>
            <a:r>
              <a:rPr sz="1300" spc="-340" dirty="0">
                <a:latin typeface="Segoe UI"/>
                <a:cs typeface="Segoe UI"/>
              </a:rPr>
              <a:t> </a:t>
            </a:r>
            <a:r>
              <a:rPr sz="1300" spc="-5" dirty="0">
                <a:latin typeface="Segoe UI"/>
                <a:cs typeface="Segoe UI"/>
              </a:rPr>
              <a:t>Data </a:t>
            </a:r>
            <a:r>
              <a:rPr sz="1300" spc="-20" dirty="0">
                <a:latin typeface="Segoe UI"/>
                <a:cs typeface="Segoe UI"/>
              </a:rPr>
              <a:t>Vault)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36" name="object 3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08" y="89281"/>
              <a:ext cx="323886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715" y="312166"/>
            <a:ext cx="47078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low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238868" cy="1233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15767" y="2026920"/>
            <a:ext cx="9319260" cy="4617720"/>
            <a:chOff x="2715767" y="2026920"/>
            <a:chExt cx="9319260" cy="46177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4911" y="2036064"/>
              <a:ext cx="9300972" cy="45994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20339" y="2031492"/>
              <a:ext cx="9310370" cy="4608830"/>
            </a:xfrm>
            <a:custGeom>
              <a:avLst/>
              <a:gdLst/>
              <a:ahLst/>
              <a:cxnLst/>
              <a:rect l="l" t="t" r="r" b="b"/>
              <a:pathLst>
                <a:path w="9310370" h="4608830">
                  <a:moveTo>
                    <a:pt x="0" y="4608576"/>
                  </a:moveTo>
                  <a:lnTo>
                    <a:pt x="9310116" y="4608576"/>
                  </a:lnTo>
                  <a:lnTo>
                    <a:pt x="9310116" y="0"/>
                  </a:lnTo>
                  <a:lnTo>
                    <a:pt x="0" y="0"/>
                  </a:lnTo>
                  <a:lnTo>
                    <a:pt x="0" y="46085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3715" y="949960"/>
            <a:ext cx="6407785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200"/>
              </a:lnSpc>
              <a:spcBef>
                <a:spcPts val="100"/>
              </a:spcBef>
            </a:pPr>
            <a:r>
              <a:rPr sz="1800" spc="-5" dirty="0">
                <a:latin typeface="Segoe UI"/>
                <a:cs typeface="Segoe UI"/>
              </a:rPr>
              <a:t>Data flows </a:t>
            </a:r>
            <a:r>
              <a:rPr sz="1800" spc="-15" dirty="0">
                <a:latin typeface="Segoe UI"/>
                <a:cs typeface="Segoe UI"/>
              </a:rPr>
              <a:t>are </a:t>
            </a:r>
            <a:r>
              <a:rPr sz="1800" dirty="0">
                <a:latin typeface="Segoe UI"/>
                <a:cs typeface="Segoe UI"/>
              </a:rPr>
              <a:t>a visual </a:t>
            </a:r>
            <a:r>
              <a:rPr sz="1800" spc="-5" dirty="0">
                <a:latin typeface="Segoe UI"/>
                <a:cs typeface="Segoe UI"/>
              </a:rPr>
              <a:t>way </a:t>
            </a:r>
            <a:r>
              <a:rPr sz="1800" spc="-20" dirty="0">
                <a:latin typeface="Segoe UI"/>
                <a:cs typeface="Segoe UI"/>
              </a:rPr>
              <a:t>of </a:t>
            </a:r>
            <a:r>
              <a:rPr sz="1800" spc="-5" dirty="0">
                <a:latin typeface="Segoe UI"/>
                <a:cs typeface="Segoe UI"/>
              </a:rPr>
              <a:t>specifying </a:t>
            </a:r>
            <a:r>
              <a:rPr sz="1800" dirty="0">
                <a:latin typeface="Segoe UI"/>
                <a:cs typeface="Segoe UI"/>
              </a:rPr>
              <a:t>how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dirty="0">
                <a:latin typeface="Segoe UI"/>
                <a:cs typeface="Segoe UI"/>
              </a:rPr>
              <a:t>transform </a:t>
            </a:r>
            <a:r>
              <a:rPr sz="1800" spc="-5" dirty="0">
                <a:latin typeface="Segoe UI"/>
                <a:cs typeface="Segoe UI"/>
              </a:rPr>
              <a:t>data.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Provides </a:t>
            </a:r>
            <a:r>
              <a:rPr sz="1800" dirty="0">
                <a:latin typeface="Segoe UI"/>
                <a:cs typeface="Segoe UI"/>
              </a:rPr>
              <a:t>a </a:t>
            </a:r>
            <a:r>
              <a:rPr sz="1800" spc="-10" dirty="0">
                <a:latin typeface="Segoe UI"/>
                <a:cs typeface="Segoe UI"/>
              </a:rPr>
              <a:t>code-free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experience.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3707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3844925" cy="408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reports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-10" dirty="0">
                <a:latin typeface="Segoe UI"/>
                <a:cs typeface="Segoe UI"/>
              </a:rPr>
              <a:t> 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reports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 the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160655">
              <a:lnSpc>
                <a:spcPts val="1730"/>
              </a:lnSpc>
            </a:pPr>
            <a:r>
              <a:rPr sz="1600" spc="-10" dirty="0">
                <a:latin typeface="Segoe UI"/>
                <a:cs typeface="Segoe UI"/>
              </a:rPr>
              <a:t>Update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reflected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BI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Visually </a:t>
            </a:r>
            <a:r>
              <a:rPr sz="1600" spc="-10" dirty="0">
                <a:latin typeface="Segoe UI"/>
                <a:cs typeface="Segoe UI"/>
              </a:rPr>
              <a:t>explore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analyze data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12700" marR="273050">
              <a:lnSpc>
                <a:spcPts val="1730"/>
              </a:lnSpc>
            </a:pPr>
            <a:r>
              <a:rPr sz="1600" spc="-25" dirty="0">
                <a:latin typeface="Segoe UI"/>
                <a:cs typeface="Segoe UI"/>
              </a:rPr>
              <a:t>We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currently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only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BI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single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</a:t>
            </a:r>
            <a:r>
              <a:rPr sz="1600" spc="-10" dirty="0">
                <a:latin typeface="Segoe UI"/>
                <a:cs typeface="Segoe UI"/>
              </a:rPr>
              <a:t> workspace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47844" y="970788"/>
            <a:ext cx="4387850" cy="4962525"/>
            <a:chOff x="4847844" y="970788"/>
            <a:chExt cx="4387850" cy="4962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6988" y="1092060"/>
              <a:ext cx="4369308" cy="46992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52416" y="975360"/>
              <a:ext cx="4378960" cy="4953000"/>
            </a:xfrm>
            <a:custGeom>
              <a:avLst/>
              <a:gdLst/>
              <a:ahLst/>
              <a:cxnLst/>
              <a:rect l="l" t="t" r="r" b="b"/>
              <a:pathLst>
                <a:path w="4378959" h="4953000">
                  <a:moveTo>
                    <a:pt x="0" y="4953000"/>
                  </a:moveTo>
                  <a:lnTo>
                    <a:pt x="4378451" y="4953000"/>
                  </a:lnTo>
                  <a:lnTo>
                    <a:pt x="4378451" y="0"/>
                  </a:lnTo>
                  <a:lnTo>
                    <a:pt x="0" y="0"/>
                  </a:lnTo>
                  <a:lnTo>
                    <a:pt x="0" y="49530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364980" y="970788"/>
            <a:ext cx="2409825" cy="3362325"/>
            <a:chOff x="9364980" y="970788"/>
            <a:chExt cx="2409825" cy="33623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4124" y="979932"/>
              <a:ext cx="2391155" cy="33436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69552" y="975360"/>
              <a:ext cx="2400300" cy="3352800"/>
            </a:xfrm>
            <a:custGeom>
              <a:avLst/>
              <a:gdLst/>
              <a:ahLst/>
              <a:cxnLst/>
              <a:rect l="l" t="t" r="r" b="b"/>
              <a:pathLst>
                <a:path w="2400300" h="3352800">
                  <a:moveTo>
                    <a:pt x="0" y="3352800"/>
                  </a:moveTo>
                  <a:lnTo>
                    <a:pt x="2400300" y="3352800"/>
                  </a:lnTo>
                  <a:lnTo>
                    <a:pt x="2400300" y="0"/>
                  </a:lnTo>
                  <a:lnTo>
                    <a:pt x="0" y="0"/>
                  </a:lnTo>
                  <a:lnTo>
                    <a:pt x="0" y="335280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8552" y="1549906"/>
            <a:ext cx="9735820" cy="5186680"/>
            <a:chOff x="1368552" y="1549906"/>
            <a:chExt cx="9735820" cy="5186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1559052"/>
              <a:ext cx="9717024" cy="51678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3124" y="1554478"/>
              <a:ext cx="9726295" cy="5177155"/>
            </a:xfrm>
            <a:custGeom>
              <a:avLst/>
              <a:gdLst/>
              <a:ahLst/>
              <a:cxnLst/>
              <a:rect l="l" t="t" r="r" b="b"/>
              <a:pathLst>
                <a:path w="9726295" h="5177155">
                  <a:moveTo>
                    <a:pt x="0" y="5177028"/>
                  </a:moveTo>
                  <a:lnTo>
                    <a:pt x="9726168" y="5177028"/>
                  </a:lnTo>
                  <a:lnTo>
                    <a:pt x="9726168" y="0"/>
                  </a:lnTo>
                  <a:lnTo>
                    <a:pt x="0" y="0"/>
                  </a:lnTo>
                  <a:lnTo>
                    <a:pt x="0" y="517702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155" y="1009268"/>
            <a:ext cx="413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View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published </a:t>
            </a:r>
            <a:r>
              <a:rPr sz="1600" dirty="0">
                <a:latin typeface="Segoe UI"/>
                <a:cs typeface="Segoe UI"/>
              </a:rPr>
              <a:t>reports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0" dirty="0">
                <a:latin typeface="Segoe UI"/>
                <a:cs typeface="Segoe UI"/>
              </a:rPr>
              <a:t> Power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</a:t>
            </a:r>
            <a:r>
              <a:rPr sz="1600" spc="-10" dirty="0">
                <a:latin typeface="Segoe UI"/>
                <a:cs typeface="Segoe UI"/>
              </a:rPr>
              <a:t> 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0160" y="1543811"/>
            <a:ext cx="9631680" cy="5100955"/>
            <a:chOff x="1280160" y="1543811"/>
            <a:chExt cx="9631680" cy="5100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304" y="1552955"/>
              <a:ext cx="9613392" cy="50825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4732" y="1548383"/>
              <a:ext cx="9622790" cy="5092065"/>
            </a:xfrm>
            <a:custGeom>
              <a:avLst/>
              <a:gdLst/>
              <a:ahLst/>
              <a:cxnLst/>
              <a:rect l="l" t="t" r="r" b="b"/>
              <a:pathLst>
                <a:path w="9622790" h="5092065">
                  <a:moveTo>
                    <a:pt x="0" y="5091684"/>
                  </a:moveTo>
                  <a:lnTo>
                    <a:pt x="9622536" y="5091684"/>
                  </a:lnTo>
                  <a:lnTo>
                    <a:pt x="9622536" y="0"/>
                  </a:lnTo>
                  <a:lnTo>
                    <a:pt x="0" y="0"/>
                  </a:lnTo>
                  <a:lnTo>
                    <a:pt x="0" y="50916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155" y="1009268"/>
            <a:ext cx="3064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Edit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2872" y="1528570"/>
            <a:ext cx="9919970" cy="5283835"/>
            <a:chOff x="1642872" y="1528570"/>
            <a:chExt cx="9919970" cy="5283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016" y="1537714"/>
              <a:ext cx="9901428" cy="52654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7444" y="1533142"/>
              <a:ext cx="9911080" cy="5274945"/>
            </a:xfrm>
            <a:custGeom>
              <a:avLst/>
              <a:gdLst/>
              <a:ahLst/>
              <a:cxnLst/>
              <a:rect l="l" t="t" r="r" b="b"/>
              <a:pathLst>
                <a:path w="9911080" h="5274945">
                  <a:moveTo>
                    <a:pt x="0" y="5274564"/>
                  </a:moveTo>
                  <a:lnTo>
                    <a:pt x="9910572" y="5274564"/>
                  </a:lnTo>
                  <a:lnTo>
                    <a:pt x="9910572" y="0"/>
                  </a:lnTo>
                  <a:lnTo>
                    <a:pt x="0" y="0"/>
                  </a:lnTo>
                  <a:lnTo>
                    <a:pt x="0" y="527456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86055"/>
            <a:chOff x="0" y="0"/>
            <a:chExt cx="12192000" cy="18605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186055"/>
            </a:xfrm>
            <a:custGeom>
              <a:avLst/>
              <a:gdLst/>
              <a:ahLst/>
              <a:cxnLst/>
              <a:rect l="l" t="t" r="r" b="b"/>
              <a:pathLst>
                <a:path w="12192000" h="186055">
                  <a:moveTo>
                    <a:pt x="0" y="185927"/>
                  </a:moveTo>
                  <a:lnTo>
                    <a:pt x="12192000" y="185927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8" y="0"/>
              <a:ext cx="3341230" cy="11137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989832" y="2380488"/>
            <a:ext cx="1842770" cy="2261870"/>
            <a:chOff x="3989832" y="2380488"/>
            <a:chExt cx="1842770" cy="2261870"/>
          </a:xfrm>
        </p:grpSpPr>
        <p:sp>
          <p:nvSpPr>
            <p:cNvPr id="9" name="object 9"/>
            <p:cNvSpPr/>
            <p:nvPr/>
          </p:nvSpPr>
          <p:spPr>
            <a:xfrm>
              <a:off x="3999738" y="2390394"/>
              <a:ext cx="1823085" cy="532130"/>
            </a:xfrm>
            <a:custGeom>
              <a:avLst/>
              <a:gdLst/>
              <a:ahLst/>
              <a:cxnLst/>
              <a:rect l="l" t="t" r="r" b="b"/>
              <a:pathLst>
                <a:path w="1823085" h="532130">
                  <a:moveTo>
                    <a:pt x="0" y="531876"/>
                  </a:moveTo>
                  <a:lnTo>
                    <a:pt x="1822704" y="531876"/>
                  </a:lnTo>
                  <a:lnTo>
                    <a:pt x="1822704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1090" y="2922270"/>
              <a:ext cx="920115" cy="1720214"/>
            </a:xfrm>
            <a:custGeom>
              <a:avLst/>
              <a:gdLst/>
              <a:ahLst/>
              <a:cxnLst/>
              <a:rect l="l" t="t" r="r" b="b"/>
              <a:pathLst>
                <a:path w="920114" h="1720214">
                  <a:moveTo>
                    <a:pt x="44451" y="62671"/>
                  </a:moveTo>
                  <a:lnTo>
                    <a:pt x="27053" y="71946"/>
                  </a:lnTo>
                  <a:lnTo>
                    <a:pt x="902588" y="1719960"/>
                  </a:lnTo>
                  <a:lnTo>
                    <a:pt x="919988" y="1710562"/>
                  </a:lnTo>
                  <a:lnTo>
                    <a:pt x="44451" y="62671"/>
                  </a:lnTo>
                  <a:close/>
                </a:path>
                <a:path w="920114" h="1720214">
                  <a:moveTo>
                    <a:pt x="0" y="0"/>
                  </a:moveTo>
                  <a:lnTo>
                    <a:pt x="2159" y="85216"/>
                  </a:lnTo>
                  <a:lnTo>
                    <a:pt x="27053" y="71946"/>
                  </a:lnTo>
                  <a:lnTo>
                    <a:pt x="21082" y="60705"/>
                  </a:lnTo>
                  <a:lnTo>
                    <a:pt x="38481" y="51434"/>
                  </a:lnTo>
                  <a:lnTo>
                    <a:pt x="65530" y="51434"/>
                  </a:lnTo>
                  <a:lnTo>
                    <a:pt x="69342" y="49402"/>
                  </a:lnTo>
                  <a:lnTo>
                    <a:pt x="0" y="0"/>
                  </a:lnTo>
                  <a:close/>
                </a:path>
                <a:path w="920114" h="1720214">
                  <a:moveTo>
                    <a:pt x="38481" y="51434"/>
                  </a:moveTo>
                  <a:lnTo>
                    <a:pt x="21082" y="60705"/>
                  </a:lnTo>
                  <a:lnTo>
                    <a:pt x="27053" y="71946"/>
                  </a:lnTo>
                  <a:lnTo>
                    <a:pt x="44451" y="62671"/>
                  </a:lnTo>
                  <a:lnTo>
                    <a:pt x="38481" y="51434"/>
                  </a:lnTo>
                  <a:close/>
                </a:path>
                <a:path w="920114" h="1720214">
                  <a:moveTo>
                    <a:pt x="65530" y="51434"/>
                  </a:moveTo>
                  <a:lnTo>
                    <a:pt x="38481" y="51434"/>
                  </a:lnTo>
                  <a:lnTo>
                    <a:pt x="44451" y="62671"/>
                  </a:lnTo>
                  <a:lnTo>
                    <a:pt x="65530" y="514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44110" y="4745558"/>
            <a:ext cx="2485390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Publish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changes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by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simple</a:t>
            </a:r>
            <a:r>
              <a:rPr sz="1400" spc="-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report</a:t>
            </a:r>
            <a:r>
              <a:rPr sz="1400" spc="-25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workspace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5155" y="193293"/>
            <a:ext cx="43719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w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155" y="1009268"/>
            <a:ext cx="6065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Segoe UI"/>
                <a:cs typeface="Segoe UI"/>
              </a:rPr>
              <a:t>Publish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edited</a:t>
            </a:r>
            <a:r>
              <a:rPr sz="1600" dirty="0">
                <a:latin typeface="Segoe UI"/>
                <a:cs typeface="Segoe UI"/>
              </a:rPr>
              <a:t> reports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Power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5231" y="2256789"/>
            <a:ext cx="20440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Real-time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publish</a:t>
            </a:r>
            <a:r>
              <a:rPr sz="1400" spc="-3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0000"/>
                </a:solidFill>
                <a:latin typeface="Segoe UI"/>
                <a:cs typeface="Segoe UI"/>
              </a:rPr>
              <a:t>on</a:t>
            </a:r>
            <a:r>
              <a:rPr sz="1400" spc="-2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Segoe UI"/>
                <a:cs typeface="Segoe UI"/>
              </a:rPr>
              <a:t>save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347925"/>
            <a:ext cx="478345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spc="-18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ch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es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2485782"/>
            <a:ext cx="2103120" cy="140526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92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61948"/>
            <a:ext cx="8900795" cy="71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create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ingest,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transform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load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90+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inbuilt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connectors.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wide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range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activities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pipeline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perform.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756268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12519" y="2267711"/>
            <a:ext cx="10657840" cy="4297680"/>
            <a:chOff x="1112519" y="2267711"/>
            <a:chExt cx="10657840" cy="4297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799" y="2276855"/>
              <a:ext cx="7645907" cy="37978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0227" y="2272283"/>
              <a:ext cx="7655559" cy="3807460"/>
            </a:xfrm>
            <a:custGeom>
              <a:avLst/>
              <a:gdLst/>
              <a:ahLst/>
              <a:cxnLst/>
              <a:rect l="l" t="t" r="r" b="b"/>
              <a:pathLst>
                <a:path w="7655559" h="3807460">
                  <a:moveTo>
                    <a:pt x="0" y="3806952"/>
                  </a:moveTo>
                  <a:lnTo>
                    <a:pt x="7655052" y="3806952"/>
                  </a:lnTo>
                  <a:lnTo>
                    <a:pt x="7655052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6513" y="2472689"/>
              <a:ext cx="1026160" cy="2240280"/>
            </a:xfrm>
            <a:custGeom>
              <a:avLst/>
              <a:gdLst/>
              <a:ahLst/>
              <a:cxnLst/>
              <a:rect l="l" t="t" r="r" b="b"/>
              <a:pathLst>
                <a:path w="1026159" h="2240279">
                  <a:moveTo>
                    <a:pt x="0" y="2240280"/>
                  </a:moveTo>
                  <a:lnTo>
                    <a:pt x="1025652" y="2240280"/>
                  </a:lnTo>
                  <a:lnTo>
                    <a:pt x="1025652" y="0"/>
                  </a:lnTo>
                  <a:lnTo>
                    <a:pt x="0" y="0"/>
                  </a:lnTo>
                  <a:lnTo>
                    <a:pt x="0" y="224028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2908" y="2886201"/>
              <a:ext cx="3077210" cy="3042920"/>
            </a:xfrm>
            <a:custGeom>
              <a:avLst/>
              <a:gdLst/>
              <a:ahLst/>
              <a:cxnLst/>
              <a:rect l="l" t="t" r="r" b="b"/>
              <a:pathLst>
                <a:path w="3077210" h="3042920">
                  <a:moveTo>
                    <a:pt x="3007741" y="1529080"/>
                  </a:moveTo>
                  <a:lnTo>
                    <a:pt x="3007487" y="1516380"/>
                  </a:lnTo>
                  <a:lnTo>
                    <a:pt x="80657" y="1567345"/>
                  </a:lnTo>
                  <a:lnTo>
                    <a:pt x="80137" y="1535557"/>
                  </a:lnTo>
                  <a:lnTo>
                    <a:pt x="4572" y="1574927"/>
                  </a:lnTo>
                  <a:lnTo>
                    <a:pt x="81407" y="1611757"/>
                  </a:lnTo>
                  <a:lnTo>
                    <a:pt x="80873" y="1580261"/>
                  </a:lnTo>
                  <a:lnTo>
                    <a:pt x="80873" y="1580045"/>
                  </a:lnTo>
                  <a:lnTo>
                    <a:pt x="3007741" y="1529080"/>
                  </a:lnTo>
                  <a:close/>
                </a:path>
                <a:path w="3077210" h="3042920">
                  <a:moveTo>
                    <a:pt x="3073400" y="12700"/>
                  </a:moveTo>
                  <a:lnTo>
                    <a:pt x="3072384" y="0"/>
                  </a:lnTo>
                  <a:lnTo>
                    <a:pt x="79895" y="254711"/>
                  </a:lnTo>
                  <a:lnTo>
                    <a:pt x="77216" y="223139"/>
                  </a:lnTo>
                  <a:lnTo>
                    <a:pt x="4572" y="267589"/>
                  </a:lnTo>
                  <a:lnTo>
                    <a:pt x="83693" y="299085"/>
                  </a:lnTo>
                  <a:lnTo>
                    <a:pt x="81076" y="268478"/>
                  </a:lnTo>
                  <a:lnTo>
                    <a:pt x="80987" y="267411"/>
                  </a:lnTo>
                  <a:lnTo>
                    <a:pt x="3073400" y="12700"/>
                  </a:lnTo>
                  <a:close/>
                </a:path>
                <a:path w="3077210" h="3042920">
                  <a:moveTo>
                    <a:pt x="3076702" y="1690116"/>
                  </a:moveTo>
                  <a:lnTo>
                    <a:pt x="3071622" y="1678432"/>
                  </a:lnTo>
                  <a:lnTo>
                    <a:pt x="67144" y="3002115"/>
                  </a:lnTo>
                  <a:lnTo>
                    <a:pt x="54356" y="2973070"/>
                  </a:lnTo>
                  <a:lnTo>
                    <a:pt x="0" y="3038665"/>
                  </a:lnTo>
                  <a:lnTo>
                    <a:pt x="85090" y="3042805"/>
                  </a:lnTo>
                  <a:lnTo>
                    <a:pt x="74536" y="3018866"/>
                  </a:lnTo>
                  <a:lnTo>
                    <a:pt x="72288" y="3013773"/>
                  </a:lnTo>
                  <a:lnTo>
                    <a:pt x="3076702" y="16901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663" y="3874008"/>
              <a:ext cx="1575815" cy="11750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7091" y="3869436"/>
              <a:ext cx="1584960" cy="1184275"/>
            </a:xfrm>
            <a:custGeom>
              <a:avLst/>
              <a:gdLst/>
              <a:ahLst/>
              <a:cxnLst/>
              <a:rect l="l" t="t" r="r" b="b"/>
              <a:pathLst>
                <a:path w="1584960" h="1184275">
                  <a:moveTo>
                    <a:pt x="0" y="1184147"/>
                  </a:moveTo>
                  <a:lnTo>
                    <a:pt x="1584960" y="1184147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118414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3" y="2708147"/>
              <a:ext cx="1528064" cy="8900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7091" y="2703575"/>
              <a:ext cx="1584960" cy="899160"/>
            </a:xfrm>
            <a:custGeom>
              <a:avLst/>
              <a:gdLst/>
              <a:ahLst/>
              <a:cxnLst/>
              <a:rect l="l" t="t" r="r" b="b"/>
              <a:pathLst>
                <a:path w="1584960" h="899160">
                  <a:moveTo>
                    <a:pt x="0" y="899160"/>
                  </a:moveTo>
                  <a:lnTo>
                    <a:pt x="1584960" y="899160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89916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108" y="5292851"/>
              <a:ext cx="1450624" cy="11485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187" y="5288279"/>
              <a:ext cx="1574800" cy="1272540"/>
            </a:xfrm>
            <a:custGeom>
              <a:avLst/>
              <a:gdLst/>
              <a:ahLst/>
              <a:cxnLst/>
              <a:rect l="l" t="t" r="r" b="b"/>
              <a:pathLst>
                <a:path w="1574800" h="1272540">
                  <a:moveTo>
                    <a:pt x="0" y="1272540"/>
                  </a:moveTo>
                  <a:lnTo>
                    <a:pt x="1574291" y="1272540"/>
                  </a:lnTo>
                  <a:lnTo>
                    <a:pt x="1574291" y="0"/>
                  </a:lnTo>
                  <a:lnTo>
                    <a:pt x="0" y="0"/>
                  </a:lnTo>
                  <a:lnTo>
                    <a:pt x="0" y="127254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464053"/>
            <a:ext cx="45154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tu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5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5400" b="0" spc="-3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7216"/>
            <a:ext cx="343204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809" y="1895010"/>
            <a:ext cx="6040114" cy="36712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07352" y="3143250"/>
            <a:ext cx="4406900" cy="441959"/>
            <a:chOff x="7007352" y="3143250"/>
            <a:chExt cx="4406900" cy="4419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3481" y="3143250"/>
              <a:ext cx="4291838" cy="1977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352" y="3384931"/>
              <a:ext cx="4406392" cy="19989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970" y="3874770"/>
            <a:ext cx="4353813" cy="1977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9035" y="4118609"/>
            <a:ext cx="2305050" cy="1525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06970" y="4606290"/>
            <a:ext cx="4122928" cy="1977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07225" y="4850129"/>
            <a:ext cx="3797173" cy="19773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021321" y="5335651"/>
            <a:ext cx="3828415" cy="443230"/>
            <a:chOff x="7021321" y="5335651"/>
            <a:chExt cx="3828415" cy="44323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3480" y="5335651"/>
              <a:ext cx="3825748" cy="1998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1321" y="5579491"/>
              <a:ext cx="1542287" cy="19886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38388" y="2247068"/>
            <a:ext cx="1307592" cy="325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96683" y="1706879"/>
            <a:ext cx="1133855" cy="390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46007" y="1748027"/>
            <a:ext cx="1025651" cy="256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01256" y="2269235"/>
            <a:ext cx="1025651" cy="3291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69652" y="1706879"/>
            <a:ext cx="1132331" cy="30175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134727" y="2252218"/>
            <a:ext cx="1113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+</a:t>
            </a:r>
            <a:r>
              <a:rPr sz="14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3"/>
                </a:solidFill>
                <a:latin typeface="Segoe UI Semibold"/>
                <a:cs typeface="Segoe UI Semibold"/>
              </a:rPr>
              <a:t>many</a:t>
            </a:r>
            <a:r>
              <a:rPr sz="14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75563" y="546861"/>
            <a:ext cx="95631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Le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rag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wi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4430" y="5462727"/>
            <a:ext cx="5873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ow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11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BI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2347" y="5462727"/>
            <a:ext cx="15621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Machine</a:t>
            </a:r>
            <a:r>
              <a:rPr sz="110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Learning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702" y="1668907"/>
            <a:ext cx="11220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Share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91583" y="1668907"/>
            <a:ext cx="690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Ecosystem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5410" y="4303267"/>
            <a:ext cx="1559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1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Synapse</a:t>
            </a:r>
            <a:r>
              <a:rPr sz="1100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23531" y="2791967"/>
            <a:ext cx="4606925" cy="0"/>
          </a:xfrm>
          <a:custGeom>
            <a:avLst/>
            <a:gdLst/>
            <a:ahLst/>
            <a:cxnLst/>
            <a:rect l="l" t="t" r="r" b="b"/>
            <a:pathLst>
              <a:path w="4606925">
                <a:moveTo>
                  <a:pt x="0" y="0"/>
                </a:moveTo>
                <a:lnTo>
                  <a:pt x="4606798" y="0"/>
                </a:lnTo>
              </a:path>
            </a:pathLst>
          </a:custGeom>
          <a:ln w="12192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3787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7781925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orchestration,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59545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576" y="2538983"/>
            <a:ext cx="11184890" cy="2891155"/>
            <a:chOff x="417576" y="2538983"/>
            <a:chExt cx="11184890" cy="28911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548127"/>
              <a:ext cx="11166348" cy="28727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543555"/>
              <a:ext cx="11176000" cy="2882265"/>
            </a:xfrm>
            <a:custGeom>
              <a:avLst/>
              <a:gdLst/>
              <a:ahLst/>
              <a:cxnLst/>
              <a:rect l="l" t="t" r="r" b="b"/>
              <a:pathLst>
                <a:path w="11176000" h="2882265">
                  <a:moveTo>
                    <a:pt x="0" y="2881883"/>
                  </a:moveTo>
                  <a:lnTo>
                    <a:pt x="11175492" y="2881883"/>
                  </a:lnTo>
                  <a:lnTo>
                    <a:pt x="11175492" y="0"/>
                  </a:lnTo>
                  <a:lnTo>
                    <a:pt x="0" y="0"/>
                  </a:lnTo>
                  <a:lnTo>
                    <a:pt x="0" y="2881883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8524" y="2581655"/>
              <a:ext cx="963294" cy="265430"/>
            </a:xfrm>
            <a:custGeom>
              <a:avLst/>
              <a:gdLst/>
              <a:ahLst/>
              <a:cxnLst/>
              <a:rect l="l" t="t" r="r" b="b"/>
              <a:pathLst>
                <a:path w="963295" h="265430">
                  <a:moveTo>
                    <a:pt x="963168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963168" y="265175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7384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988560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Synapse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status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2942082"/>
            <a:ext cx="4890770" cy="191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Segoe UI"/>
                <a:cs typeface="Segoe UI"/>
              </a:rPr>
              <a:t>Track</a:t>
            </a:r>
            <a:r>
              <a:rPr sz="1600" spc="-5" dirty="0">
                <a:latin typeface="Segoe UI"/>
                <a:cs typeface="Segoe UI"/>
              </a:rPr>
              <a:t> all/specific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run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details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Find</a:t>
            </a:r>
            <a:r>
              <a:rPr sz="1600" spc="-5" dirty="0">
                <a:latin typeface="Segoe UI"/>
                <a:cs typeface="Segoe UI"/>
              </a:rPr>
              <a:t> the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root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cause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failure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 </a:t>
            </a:r>
            <a:r>
              <a:rPr sz="1600" spc="-10" dirty="0">
                <a:latin typeface="Segoe UI"/>
                <a:cs typeface="Segoe UI"/>
              </a:rPr>
              <a:t>failure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963278" cy="12331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460491" y="2148839"/>
            <a:ext cx="6489700" cy="2246630"/>
            <a:chOff x="5460491" y="2148839"/>
            <a:chExt cx="6489700" cy="22466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635" y="2157983"/>
              <a:ext cx="6470904" cy="2228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5063" y="2153411"/>
              <a:ext cx="6480175" cy="2237740"/>
            </a:xfrm>
            <a:custGeom>
              <a:avLst/>
              <a:gdLst/>
              <a:ahLst/>
              <a:cxnLst/>
              <a:rect l="l" t="t" r="r" b="b"/>
              <a:pathLst>
                <a:path w="6480175" h="2237740">
                  <a:moveTo>
                    <a:pt x="0" y="2237232"/>
                  </a:moveTo>
                  <a:lnTo>
                    <a:pt x="6480047" y="2237232"/>
                  </a:lnTo>
                  <a:lnTo>
                    <a:pt x="6480047" y="0"/>
                  </a:lnTo>
                  <a:lnTo>
                    <a:pt x="0" y="0"/>
                  </a:lnTo>
                  <a:lnTo>
                    <a:pt x="0" y="223723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65595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Moni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-</a:t>
            </a:r>
            <a:r>
              <a:rPr sz="3400" b="0" spc="-3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lic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5455285" cy="299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 Semibold"/>
              <a:cs typeface="Segoe UI Semibold"/>
            </a:endParaRPr>
          </a:p>
          <a:p>
            <a:pPr marL="12700">
              <a:lnSpc>
                <a:spcPts val="1825"/>
              </a:lnSpc>
            </a:pP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pools,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status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activities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>
              <a:latin typeface="Segoe UI Semibold"/>
              <a:cs typeface="Segoe UI Semibold"/>
            </a:endParaRPr>
          </a:p>
          <a:p>
            <a:pPr marL="12700" marR="188595">
              <a:lnSpc>
                <a:spcPts val="1939"/>
              </a:lnSpc>
            </a:pPr>
            <a:r>
              <a:rPr sz="1800" spc="-5" dirty="0">
                <a:latin typeface="Segoe UI"/>
                <a:cs typeface="Segoe UI"/>
              </a:rPr>
              <a:t>Monitor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Spark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pools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status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as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paused, </a:t>
            </a:r>
            <a:r>
              <a:rPr sz="1800" spc="-5" dirty="0">
                <a:latin typeface="Segoe UI"/>
                <a:cs typeface="Segoe UI"/>
              </a:rPr>
              <a:t>active, </a:t>
            </a:r>
            <a:r>
              <a:rPr sz="1800" spc="-48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resume,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scaling</a:t>
            </a:r>
            <a:r>
              <a:rPr sz="1800" dirty="0">
                <a:latin typeface="Segoe UI"/>
                <a:cs typeface="Segoe UI"/>
              </a:rPr>
              <a:t> and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upgrading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latin typeface="Segoe UI"/>
                <a:cs typeface="Segoe UI"/>
              </a:rPr>
              <a:t>Track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usage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of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resources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10142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846576" y="4529328"/>
            <a:ext cx="8143240" cy="1918970"/>
            <a:chOff x="3846576" y="4529328"/>
            <a:chExt cx="8143240" cy="19189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503" y="4648641"/>
              <a:ext cx="7931660" cy="17627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51148" y="4533900"/>
              <a:ext cx="8133715" cy="1910080"/>
            </a:xfrm>
            <a:custGeom>
              <a:avLst/>
              <a:gdLst/>
              <a:ahLst/>
              <a:cxnLst/>
              <a:rect l="l" t="t" r="r" b="b"/>
              <a:pathLst>
                <a:path w="8133715" h="1910079">
                  <a:moveTo>
                    <a:pt x="0" y="1909572"/>
                  </a:moveTo>
                  <a:lnTo>
                    <a:pt x="8133588" y="1909572"/>
                  </a:lnTo>
                  <a:lnTo>
                    <a:pt x="8133588" y="0"/>
                  </a:lnTo>
                  <a:lnTo>
                    <a:pt x="0" y="0"/>
                  </a:lnTo>
                  <a:lnTo>
                    <a:pt x="0" y="19095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47559" y="1091183"/>
            <a:ext cx="2528570" cy="3074035"/>
            <a:chOff x="7147559" y="1091183"/>
            <a:chExt cx="2528570" cy="30740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6703" y="1100327"/>
              <a:ext cx="2510028" cy="30556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52131" y="1095755"/>
              <a:ext cx="2519680" cy="3065145"/>
            </a:xfrm>
            <a:custGeom>
              <a:avLst/>
              <a:gdLst/>
              <a:ahLst/>
              <a:cxnLst/>
              <a:rect l="l" t="t" r="r" b="b"/>
              <a:pathLst>
                <a:path w="2519679" h="3065145">
                  <a:moveTo>
                    <a:pt x="0" y="3064764"/>
                  </a:moveTo>
                  <a:lnTo>
                    <a:pt x="2519172" y="3064764"/>
                  </a:lnTo>
                  <a:lnTo>
                    <a:pt x="2519172" y="0"/>
                  </a:lnTo>
                  <a:lnTo>
                    <a:pt x="0" y="0"/>
                  </a:lnTo>
                  <a:lnTo>
                    <a:pt x="0" y="306476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697" y="2242769"/>
            <a:ext cx="4514215" cy="15900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5840"/>
              </a:lnSpc>
              <a:spcBef>
                <a:spcPts val="830"/>
              </a:spcBef>
            </a:pPr>
            <a:r>
              <a:rPr sz="5400" b="0" spc="-28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2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o 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Ma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5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g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54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0411"/>
            <a:ext cx="344881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3990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Hu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741680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This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feature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 </a:t>
            </a:r>
            <a:r>
              <a:rPr sz="1600" spc="-10" dirty="0">
                <a:latin typeface="Segoe UI"/>
                <a:cs typeface="Segoe UI"/>
              </a:rPr>
              <a:t>Linked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Security.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2552052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576" y="2051302"/>
            <a:ext cx="11372215" cy="4714240"/>
            <a:chOff x="417576" y="2051302"/>
            <a:chExt cx="11372215" cy="47142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060446"/>
              <a:ext cx="11353800" cy="46954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2055874"/>
              <a:ext cx="11363325" cy="4704715"/>
            </a:xfrm>
            <a:custGeom>
              <a:avLst/>
              <a:gdLst/>
              <a:ahLst/>
              <a:cxnLst/>
              <a:rect l="l" t="t" r="r" b="b"/>
              <a:pathLst>
                <a:path w="11363325" h="4704715">
                  <a:moveTo>
                    <a:pt x="0" y="4704588"/>
                  </a:moveTo>
                  <a:lnTo>
                    <a:pt x="11362944" y="4704588"/>
                  </a:lnTo>
                  <a:lnTo>
                    <a:pt x="11362944" y="0"/>
                  </a:lnTo>
                  <a:lnTo>
                    <a:pt x="0" y="0"/>
                  </a:lnTo>
                  <a:lnTo>
                    <a:pt x="0" y="47045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8336" y="2188463"/>
              <a:ext cx="803275" cy="149860"/>
            </a:xfrm>
            <a:custGeom>
              <a:avLst/>
              <a:gdLst/>
              <a:ahLst/>
              <a:cxnLst/>
              <a:rect l="l" t="t" r="r" b="b"/>
              <a:pathLst>
                <a:path w="803275" h="149860">
                  <a:moveTo>
                    <a:pt x="803148" y="0"/>
                  </a:moveTo>
                  <a:lnTo>
                    <a:pt x="0" y="0"/>
                  </a:lnTo>
                  <a:lnTo>
                    <a:pt x="0" y="149351"/>
                  </a:lnTo>
                  <a:lnTo>
                    <a:pt x="803148" y="149351"/>
                  </a:lnTo>
                  <a:lnTo>
                    <a:pt x="8031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5929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308475" cy="312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connect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external</a:t>
            </a:r>
            <a:r>
              <a:rPr sz="1600" spc="-10" dirty="0">
                <a:latin typeface="Segoe UI"/>
                <a:cs typeface="Segoe UI"/>
              </a:rPr>
              <a:t> resources.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192530">
              <a:lnSpc>
                <a:spcPct val="172600"/>
              </a:lnSpc>
              <a:spcBef>
                <a:spcPts val="1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pre-build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90+ connectors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spc="-10" dirty="0">
                <a:latin typeface="Segoe UI"/>
                <a:cs typeface="Segoe UI"/>
              </a:rPr>
              <a:t> cross</a:t>
            </a:r>
            <a:r>
              <a:rPr sz="1600" spc="-5" dirty="0">
                <a:latin typeface="Segoe UI"/>
                <a:cs typeface="Segoe UI"/>
              </a:rPr>
              <a:t> platform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migration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5" dirty="0">
                <a:latin typeface="Segoe UI"/>
                <a:cs typeface="Segoe UI"/>
              </a:rPr>
              <a:t>Represents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7620"/>
            <a:ext cx="12192000" cy="287020"/>
            <a:chOff x="0" y="762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762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96774"/>
              <a:ext cx="1504556" cy="123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96774"/>
              <a:ext cx="1476502" cy="1234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554979" y="979932"/>
            <a:ext cx="6637020" cy="5756275"/>
            <a:chOff x="5554979" y="979932"/>
            <a:chExt cx="6637020" cy="57562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979" y="979932"/>
              <a:ext cx="6637020" cy="3089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1683" y="3054096"/>
              <a:ext cx="2961131" cy="36728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97111" y="3049522"/>
              <a:ext cx="2970530" cy="3682365"/>
            </a:xfrm>
            <a:custGeom>
              <a:avLst/>
              <a:gdLst/>
              <a:ahLst/>
              <a:cxnLst/>
              <a:rect l="l" t="t" r="r" b="b"/>
              <a:pathLst>
                <a:path w="2970529" h="3682365">
                  <a:moveTo>
                    <a:pt x="0" y="3681984"/>
                  </a:moveTo>
                  <a:lnTo>
                    <a:pt x="2970276" y="3681984"/>
                  </a:lnTo>
                  <a:lnTo>
                    <a:pt x="2970276" y="0"/>
                  </a:lnTo>
                  <a:lnTo>
                    <a:pt x="0" y="0"/>
                  </a:lnTo>
                  <a:lnTo>
                    <a:pt x="0" y="36819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3213" y="1722882"/>
              <a:ext cx="2077720" cy="489584"/>
            </a:xfrm>
            <a:custGeom>
              <a:avLst/>
              <a:gdLst/>
              <a:ahLst/>
              <a:cxnLst/>
              <a:rect l="l" t="t" r="r" b="b"/>
              <a:pathLst>
                <a:path w="2077720" h="489585">
                  <a:moveTo>
                    <a:pt x="0" y="217932"/>
                  </a:moveTo>
                  <a:lnTo>
                    <a:pt x="1086612" y="217932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  <a:path w="2077720" h="489585">
                  <a:moveTo>
                    <a:pt x="1479804" y="489204"/>
                  </a:moveTo>
                  <a:lnTo>
                    <a:pt x="2077212" y="489204"/>
                  </a:lnTo>
                  <a:lnTo>
                    <a:pt x="2077212" y="243840"/>
                  </a:lnTo>
                  <a:lnTo>
                    <a:pt x="1479804" y="243840"/>
                  </a:lnTo>
                  <a:lnTo>
                    <a:pt x="1479804" y="489204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80425" y="2071116"/>
              <a:ext cx="2459990" cy="983615"/>
            </a:xfrm>
            <a:custGeom>
              <a:avLst/>
              <a:gdLst/>
              <a:ahLst/>
              <a:cxnLst/>
              <a:rect l="l" t="t" r="r" b="b"/>
              <a:pathLst>
                <a:path w="2459990" h="983614">
                  <a:moveTo>
                    <a:pt x="2383281" y="869314"/>
                  </a:moveTo>
                  <a:lnTo>
                    <a:pt x="2345181" y="869314"/>
                  </a:lnTo>
                  <a:lnTo>
                    <a:pt x="2402331" y="983614"/>
                  </a:lnTo>
                  <a:lnTo>
                    <a:pt x="2449956" y="888364"/>
                  </a:lnTo>
                  <a:lnTo>
                    <a:pt x="2383281" y="888364"/>
                  </a:lnTo>
                  <a:lnTo>
                    <a:pt x="2383281" y="869314"/>
                  </a:lnTo>
                  <a:close/>
                </a:path>
                <a:path w="2459990" h="983614">
                  <a:moveTo>
                    <a:pt x="2383281" y="19050"/>
                  </a:moveTo>
                  <a:lnTo>
                    <a:pt x="2383281" y="888364"/>
                  </a:lnTo>
                  <a:lnTo>
                    <a:pt x="2421381" y="888364"/>
                  </a:lnTo>
                  <a:lnTo>
                    <a:pt x="2421381" y="38100"/>
                  </a:lnTo>
                  <a:lnTo>
                    <a:pt x="2402331" y="38100"/>
                  </a:lnTo>
                  <a:lnTo>
                    <a:pt x="2383281" y="19050"/>
                  </a:lnTo>
                  <a:close/>
                </a:path>
                <a:path w="2459990" h="983614">
                  <a:moveTo>
                    <a:pt x="2459481" y="869314"/>
                  </a:moveTo>
                  <a:lnTo>
                    <a:pt x="2421381" y="869314"/>
                  </a:lnTo>
                  <a:lnTo>
                    <a:pt x="2421381" y="888364"/>
                  </a:lnTo>
                  <a:lnTo>
                    <a:pt x="2449956" y="888364"/>
                  </a:lnTo>
                  <a:lnTo>
                    <a:pt x="2459481" y="869314"/>
                  </a:lnTo>
                  <a:close/>
                </a:path>
                <a:path w="2459990" h="983614">
                  <a:moveTo>
                    <a:pt x="240233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383281" y="38100"/>
                  </a:lnTo>
                  <a:lnTo>
                    <a:pt x="2383281" y="19050"/>
                  </a:lnTo>
                  <a:lnTo>
                    <a:pt x="2421381" y="19050"/>
                  </a:lnTo>
                  <a:lnTo>
                    <a:pt x="2419869" y="11626"/>
                  </a:lnTo>
                  <a:lnTo>
                    <a:pt x="2415762" y="5572"/>
                  </a:lnTo>
                  <a:lnTo>
                    <a:pt x="2409701" y="1494"/>
                  </a:lnTo>
                  <a:lnTo>
                    <a:pt x="2402331" y="0"/>
                  </a:lnTo>
                  <a:close/>
                </a:path>
                <a:path w="2459990" h="983614">
                  <a:moveTo>
                    <a:pt x="2421381" y="19050"/>
                  </a:moveTo>
                  <a:lnTo>
                    <a:pt x="2383281" y="19050"/>
                  </a:lnTo>
                  <a:lnTo>
                    <a:pt x="2402331" y="38100"/>
                  </a:lnTo>
                  <a:lnTo>
                    <a:pt x="2421381" y="38100"/>
                  </a:lnTo>
                  <a:lnTo>
                    <a:pt x="2421381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381000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81000" y="14325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0" y="143255"/>
                  </a:moveTo>
                  <a:lnTo>
                    <a:pt x="381000" y="1432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5434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Acc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2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75488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access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management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workspace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resources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dirty="0">
                <a:latin typeface="Segoe UI"/>
                <a:cs typeface="Segoe UI"/>
              </a:rPr>
              <a:t>artifacts</a:t>
            </a:r>
            <a:r>
              <a:rPr sz="1600" spc="-5" dirty="0">
                <a:latin typeface="Segoe UI"/>
                <a:cs typeface="Segoe UI"/>
              </a:rPr>
              <a:t> 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admin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users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946910">
              <a:lnSpc>
                <a:spcPct val="172600"/>
              </a:lnSpc>
              <a:spcBef>
                <a:spcPts val="15"/>
              </a:spcBef>
            </a:pPr>
            <a:r>
              <a:rPr sz="1600" spc="-10" dirty="0">
                <a:latin typeface="Segoe UI"/>
                <a:cs typeface="Segoe UI"/>
              </a:rPr>
              <a:t>Share workspace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 the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team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Increases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productivity</a:t>
            </a:r>
            <a:endParaRPr sz="1600">
              <a:latin typeface="Segoe UI"/>
              <a:cs typeface="Segoe UI"/>
            </a:endParaRPr>
          </a:p>
          <a:p>
            <a:pPr marL="12700" marR="394335">
              <a:lnSpc>
                <a:spcPct val="110000"/>
              </a:lnSpc>
              <a:spcBef>
                <a:spcPts val="1200"/>
              </a:spcBef>
            </a:pPr>
            <a:r>
              <a:rPr sz="1600" spc="-5" dirty="0">
                <a:latin typeface="Segoe UI"/>
                <a:cs typeface="Segoe UI"/>
              </a:rPr>
              <a:t>Manage permissions on code </a:t>
            </a:r>
            <a:r>
              <a:rPr sz="1600" dirty="0">
                <a:latin typeface="Segoe UI"/>
                <a:cs typeface="Segoe UI"/>
              </a:rPr>
              <a:t>artifacts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Spark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pools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89281"/>
              <a:ext cx="1456055" cy="12331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384291" y="1120139"/>
            <a:ext cx="6710680" cy="5638800"/>
            <a:chOff x="5384291" y="1120139"/>
            <a:chExt cx="6710680" cy="5638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435" y="1129283"/>
              <a:ext cx="6691883" cy="27569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88863" y="1124711"/>
              <a:ext cx="6701155" cy="2766060"/>
            </a:xfrm>
            <a:custGeom>
              <a:avLst/>
              <a:gdLst/>
              <a:ahLst/>
              <a:cxnLst/>
              <a:rect l="l" t="t" r="r" b="b"/>
              <a:pathLst>
                <a:path w="6701155" h="2766060">
                  <a:moveTo>
                    <a:pt x="0" y="2766060"/>
                  </a:moveTo>
                  <a:lnTo>
                    <a:pt x="6701028" y="2766060"/>
                  </a:lnTo>
                  <a:lnTo>
                    <a:pt x="6701028" y="0"/>
                  </a:lnTo>
                  <a:lnTo>
                    <a:pt x="0" y="0"/>
                  </a:lnTo>
                  <a:lnTo>
                    <a:pt x="0" y="27660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3005" y="3028950"/>
              <a:ext cx="1087120" cy="216535"/>
            </a:xfrm>
            <a:custGeom>
              <a:avLst/>
              <a:gdLst/>
              <a:ahLst/>
              <a:cxnLst/>
              <a:rect l="l" t="t" r="r" b="b"/>
              <a:pathLst>
                <a:path w="1087120" h="216535">
                  <a:moveTo>
                    <a:pt x="0" y="216408"/>
                  </a:moveTo>
                  <a:lnTo>
                    <a:pt x="1086611" y="216408"/>
                  </a:lnTo>
                  <a:lnTo>
                    <a:pt x="1086611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573" y="2100833"/>
              <a:ext cx="859790" cy="233679"/>
            </a:xfrm>
            <a:custGeom>
              <a:avLst/>
              <a:gdLst/>
              <a:ahLst/>
              <a:cxnLst/>
              <a:rect l="l" t="t" r="r" b="b"/>
              <a:pathLst>
                <a:path w="859790" h="233680">
                  <a:moveTo>
                    <a:pt x="0" y="233172"/>
                  </a:moveTo>
                  <a:lnTo>
                    <a:pt x="859535" y="233172"/>
                  </a:lnTo>
                  <a:lnTo>
                    <a:pt x="859535" y="0"/>
                  </a:lnTo>
                  <a:lnTo>
                    <a:pt x="0" y="0"/>
                  </a:lnTo>
                  <a:lnTo>
                    <a:pt x="0" y="23317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9519" y="4024882"/>
              <a:ext cx="4478770" cy="2724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84947" y="4020311"/>
              <a:ext cx="4505325" cy="2734310"/>
            </a:xfrm>
            <a:custGeom>
              <a:avLst/>
              <a:gdLst/>
              <a:ahLst/>
              <a:cxnLst/>
              <a:rect l="l" t="t" r="r" b="b"/>
              <a:pathLst>
                <a:path w="4505325" h="2734309">
                  <a:moveTo>
                    <a:pt x="0" y="2734056"/>
                  </a:moveTo>
                  <a:lnTo>
                    <a:pt x="4504944" y="2734056"/>
                  </a:lnTo>
                  <a:lnTo>
                    <a:pt x="4504944" y="0"/>
                  </a:lnTo>
                  <a:lnTo>
                    <a:pt x="0" y="0"/>
                  </a:lnTo>
                  <a:lnTo>
                    <a:pt x="0" y="273405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19109" y="2197607"/>
              <a:ext cx="1778000" cy="1827530"/>
            </a:xfrm>
            <a:custGeom>
              <a:avLst/>
              <a:gdLst/>
              <a:ahLst/>
              <a:cxnLst/>
              <a:rect l="l" t="t" r="r" b="b"/>
              <a:pathLst>
                <a:path w="1778000" h="1827529">
                  <a:moveTo>
                    <a:pt x="1701419" y="1713229"/>
                  </a:moveTo>
                  <a:lnTo>
                    <a:pt x="1663319" y="1713229"/>
                  </a:lnTo>
                  <a:lnTo>
                    <a:pt x="1720469" y="1827529"/>
                  </a:lnTo>
                  <a:lnTo>
                    <a:pt x="1768094" y="1732279"/>
                  </a:lnTo>
                  <a:lnTo>
                    <a:pt x="1701419" y="1732279"/>
                  </a:lnTo>
                  <a:lnTo>
                    <a:pt x="1701419" y="1713229"/>
                  </a:lnTo>
                  <a:close/>
                </a:path>
                <a:path w="1778000" h="1827529">
                  <a:moveTo>
                    <a:pt x="1701419" y="19050"/>
                  </a:moveTo>
                  <a:lnTo>
                    <a:pt x="1701419" y="1732279"/>
                  </a:lnTo>
                  <a:lnTo>
                    <a:pt x="1739519" y="1732279"/>
                  </a:lnTo>
                  <a:lnTo>
                    <a:pt x="1739519" y="38100"/>
                  </a:lnTo>
                  <a:lnTo>
                    <a:pt x="1720469" y="38100"/>
                  </a:lnTo>
                  <a:lnTo>
                    <a:pt x="1701419" y="19050"/>
                  </a:lnTo>
                  <a:close/>
                </a:path>
                <a:path w="1778000" h="1827529">
                  <a:moveTo>
                    <a:pt x="1777619" y="1713229"/>
                  </a:moveTo>
                  <a:lnTo>
                    <a:pt x="1739519" y="1713229"/>
                  </a:lnTo>
                  <a:lnTo>
                    <a:pt x="1739519" y="1732279"/>
                  </a:lnTo>
                  <a:lnTo>
                    <a:pt x="1768094" y="1732279"/>
                  </a:lnTo>
                  <a:lnTo>
                    <a:pt x="1777619" y="1713229"/>
                  </a:lnTo>
                  <a:close/>
                </a:path>
                <a:path w="1778000" h="1827529">
                  <a:moveTo>
                    <a:pt x="172046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701419" y="38100"/>
                  </a:lnTo>
                  <a:lnTo>
                    <a:pt x="1701419" y="19050"/>
                  </a:lnTo>
                  <a:lnTo>
                    <a:pt x="1739519" y="19050"/>
                  </a:lnTo>
                  <a:lnTo>
                    <a:pt x="1738024" y="11626"/>
                  </a:lnTo>
                  <a:lnTo>
                    <a:pt x="1733946" y="5572"/>
                  </a:lnTo>
                  <a:lnTo>
                    <a:pt x="1727892" y="1494"/>
                  </a:lnTo>
                  <a:lnTo>
                    <a:pt x="1720469" y="0"/>
                  </a:lnTo>
                  <a:close/>
                </a:path>
                <a:path w="1778000" h="1827529">
                  <a:moveTo>
                    <a:pt x="1739519" y="19050"/>
                  </a:moveTo>
                  <a:lnTo>
                    <a:pt x="1701419" y="19050"/>
                  </a:lnTo>
                  <a:lnTo>
                    <a:pt x="1720469" y="38100"/>
                  </a:lnTo>
                  <a:lnTo>
                    <a:pt x="1739519" y="38100"/>
                  </a:lnTo>
                  <a:lnTo>
                    <a:pt x="1739519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33508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822190" cy="397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unit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determines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Segoe UI"/>
                <a:cs typeface="Segoe UI"/>
              </a:rPr>
              <a:t>pipeline execution needs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be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kicked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off.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15" dirty="0">
                <a:latin typeface="Segoe UI"/>
                <a:cs typeface="Segoe UI"/>
              </a:rPr>
              <a:t>Create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0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latin typeface="Segoe UI"/>
                <a:cs typeface="Segoe UI"/>
              </a:rPr>
              <a:t>Tumbling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1395"/>
              </a:spcBef>
              <a:buSzPct val="90625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Segoe UI"/>
                <a:cs typeface="Segoe UI"/>
              </a:rPr>
              <a:t>Event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784975"/>
            <a:chOff x="0" y="0"/>
            <a:chExt cx="12192000" cy="678497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90043"/>
              <a:ext cx="1084833" cy="1225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8579" y="3666742"/>
              <a:ext cx="8313420" cy="31181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688" y="332231"/>
              <a:ext cx="4306824" cy="4518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86116" y="327659"/>
              <a:ext cx="4316095" cy="4528185"/>
            </a:xfrm>
            <a:custGeom>
              <a:avLst/>
              <a:gdLst/>
              <a:ahLst/>
              <a:cxnLst/>
              <a:rect l="l" t="t" r="r" b="b"/>
              <a:pathLst>
                <a:path w="4316095" h="4528185">
                  <a:moveTo>
                    <a:pt x="0" y="4527804"/>
                  </a:moveTo>
                  <a:lnTo>
                    <a:pt x="4315968" y="4527804"/>
                  </a:lnTo>
                  <a:lnTo>
                    <a:pt x="4315968" y="0"/>
                  </a:lnTo>
                  <a:lnTo>
                    <a:pt x="0" y="0"/>
                  </a:lnTo>
                  <a:lnTo>
                    <a:pt x="0" y="45278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7858" y="4901946"/>
              <a:ext cx="1087120" cy="218440"/>
            </a:xfrm>
            <a:custGeom>
              <a:avLst/>
              <a:gdLst/>
              <a:ahLst/>
              <a:cxnLst/>
              <a:rect l="l" t="t" r="r" b="b"/>
              <a:pathLst>
                <a:path w="1087120" h="218439">
                  <a:moveTo>
                    <a:pt x="0" y="217931"/>
                  </a:moveTo>
                  <a:lnTo>
                    <a:pt x="1086612" y="217931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1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1576" y="3765803"/>
              <a:ext cx="597535" cy="117475"/>
            </a:xfrm>
            <a:custGeom>
              <a:avLst/>
              <a:gdLst/>
              <a:ahLst/>
              <a:cxnLst/>
              <a:rect l="l" t="t" r="r" b="b"/>
              <a:pathLst>
                <a:path w="597535" h="117475">
                  <a:moveTo>
                    <a:pt x="597408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597408" y="117348"/>
                  </a:lnTo>
                  <a:lnTo>
                    <a:pt x="59740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7285" y="4606290"/>
              <a:ext cx="596265" cy="245745"/>
            </a:xfrm>
            <a:custGeom>
              <a:avLst/>
              <a:gdLst/>
              <a:ahLst/>
              <a:cxnLst/>
              <a:rect l="l" t="t" r="r" b="b"/>
              <a:pathLst>
                <a:path w="596264" h="245745">
                  <a:moveTo>
                    <a:pt x="0" y="245363"/>
                  </a:moveTo>
                  <a:lnTo>
                    <a:pt x="595884" y="245363"/>
                  </a:lnTo>
                  <a:lnTo>
                    <a:pt x="595884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1991" y="2534411"/>
              <a:ext cx="1795145" cy="2072005"/>
            </a:xfrm>
            <a:custGeom>
              <a:avLst/>
              <a:gdLst/>
              <a:ahLst/>
              <a:cxnLst/>
              <a:rect l="l" t="t" r="r" b="b"/>
              <a:pathLst>
                <a:path w="1795145" h="2072004">
                  <a:moveTo>
                    <a:pt x="1680844" y="38100"/>
                  </a:moveTo>
                  <a:lnTo>
                    <a:pt x="19050" y="38100"/>
                  </a:lnTo>
                  <a:lnTo>
                    <a:pt x="11626" y="39594"/>
                  </a:lnTo>
                  <a:lnTo>
                    <a:pt x="5572" y="43672"/>
                  </a:lnTo>
                  <a:lnTo>
                    <a:pt x="1494" y="49726"/>
                  </a:lnTo>
                  <a:lnTo>
                    <a:pt x="0" y="57150"/>
                  </a:lnTo>
                  <a:lnTo>
                    <a:pt x="0" y="2071496"/>
                  </a:lnTo>
                  <a:lnTo>
                    <a:pt x="38100" y="2071496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1680844" y="57150"/>
                  </a:lnTo>
                  <a:lnTo>
                    <a:pt x="1680844" y="38100"/>
                  </a:lnTo>
                  <a:close/>
                </a:path>
                <a:path w="1795145" h="2072004">
                  <a:moveTo>
                    <a:pt x="1680844" y="0"/>
                  </a:moveTo>
                  <a:lnTo>
                    <a:pt x="1680844" y="114300"/>
                  </a:lnTo>
                  <a:lnTo>
                    <a:pt x="1757044" y="76200"/>
                  </a:lnTo>
                  <a:lnTo>
                    <a:pt x="1699894" y="76200"/>
                  </a:lnTo>
                  <a:lnTo>
                    <a:pt x="1699894" y="38100"/>
                  </a:lnTo>
                  <a:lnTo>
                    <a:pt x="1757044" y="38100"/>
                  </a:lnTo>
                  <a:lnTo>
                    <a:pt x="1680844" y="0"/>
                  </a:lnTo>
                  <a:close/>
                </a:path>
                <a:path w="1795145" h="2072004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795145" h="2072004">
                  <a:moveTo>
                    <a:pt x="1680844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1680844" y="76200"/>
                  </a:lnTo>
                  <a:lnTo>
                    <a:pt x="1680844" y="57150"/>
                  </a:lnTo>
                  <a:close/>
                </a:path>
                <a:path w="1795145" h="2072004">
                  <a:moveTo>
                    <a:pt x="1757044" y="38100"/>
                  </a:moveTo>
                  <a:lnTo>
                    <a:pt x="1699894" y="38100"/>
                  </a:lnTo>
                  <a:lnTo>
                    <a:pt x="1699894" y="76200"/>
                  </a:lnTo>
                  <a:lnTo>
                    <a:pt x="1757044" y="76200"/>
                  </a:lnTo>
                  <a:lnTo>
                    <a:pt x="1795144" y="57150"/>
                  </a:lnTo>
                  <a:lnTo>
                    <a:pt x="1757044" y="38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57683"/>
            <a:ext cx="5585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5265"/>
            <a:ext cx="541274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10795">
              <a:lnSpc>
                <a:spcPct val="110000"/>
              </a:lnSpc>
              <a:spcBef>
                <a:spcPts val="1220"/>
              </a:spcBef>
            </a:pP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infrastructure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by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capabilities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spc="-5" dirty="0">
                <a:latin typeface="Segoe UI"/>
                <a:cs typeface="Segoe UI"/>
              </a:rPr>
              <a:t> network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environments.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bridge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between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activity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9370">
              <a:lnSpc>
                <a:spcPct val="110000"/>
              </a:lnSpc>
              <a:spcBef>
                <a:spcPts val="122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endParaRPr sz="1600">
              <a:latin typeface="Segoe UI"/>
              <a:cs typeface="Segoe UI"/>
            </a:endParaRPr>
          </a:p>
          <a:p>
            <a:pPr marL="12700" marR="68453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managed,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in </a:t>
            </a:r>
            <a:r>
              <a:rPr sz="1600" spc="-10" dirty="0">
                <a:latin typeface="Segoe UI"/>
                <a:cs typeface="Segoe UI"/>
              </a:rPr>
              <a:t>Azure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on-premises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machine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VM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private</a:t>
            </a:r>
            <a:r>
              <a:rPr sz="1600" spc="-5" dirty="0">
                <a:latin typeface="Segoe UI"/>
                <a:cs typeface="Segoe UI"/>
              </a:rPr>
              <a:t> network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3845"/>
            <a:chOff x="0" y="0"/>
            <a:chExt cx="12192000" cy="28384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3845"/>
            </a:xfrm>
            <a:custGeom>
              <a:avLst/>
              <a:gdLst/>
              <a:ahLst/>
              <a:cxnLst/>
              <a:rect l="l" t="t" r="r" b="b"/>
              <a:pathLst>
                <a:path w="12192000" h="283845">
                  <a:moveTo>
                    <a:pt x="0" y="283464"/>
                  </a:moveTo>
                  <a:lnTo>
                    <a:pt x="12192000" y="283464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83464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5978"/>
              <a:ext cx="1504556" cy="123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86740"/>
              <a:ext cx="1801114" cy="12255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81700" y="1118616"/>
            <a:ext cx="6061075" cy="5623560"/>
            <a:chOff x="5981700" y="1118616"/>
            <a:chExt cx="6061075" cy="5623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00" y="1118616"/>
              <a:ext cx="6060948" cy="2574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5070" y="2234946"/>
              <a:ext cx="1088390" cy="218440"/>
            </a:xfrm>
            <a:custGeom>
              <a:avLst/>
              <a:gdLst/>
              <a:ahLst/>
              <a:cxnLst/>
              <a:rect l="l" t="t" r="r" b="b"/>
              <a:pathLst>
                <a:path w="1088390" h="218439">
                  <a:moveTo>
                    <a:pt x="0" y="217932"/>
                  </a:moveTo>
                  <a:lnTo>
                    <a:pt x="1088135" y="217932"/>
                  </a:lnTo>
                  <a:lnTo>
                    <a:pt x="108813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1127" y="1194816"/>
              <a:ext cx="597535" cy="116205"/>
            </a:xfrm>
            <a:custGeom>
              <a:avLst/>
              <a:gdLst/>
              <a:ahLst/>
              <a:cxnLst/>
              <a:rect l="l" t="t" r="r" b="b"/>
              <a:pathLst>
                <a:path w="597534" h="116205">
                  <a:moveTo>
                    <a:pt x="597407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597407" y="115824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8" y="2772154"/>
              <a:ext cx="3368040" cy="396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47076" y="2767583"/>
              <a:ext cx="3377565" cy="3970020"/>
            </a:xfrm>
            <a:custGeom>
              <a:avLst/>
              <a:gdLst/>
              <a:ahLst/>
              <a:cxnLst/>
              <a:rect l="l" t="t" r="r" b="b"/>
              <a:pathLst>
                <a:path w="3377565" h="3970020">
                  <a:moveTo>
                    <a:pt x="0" y="3970020"/>
                  </a:moveTo>
                  <a:lnTo>
                    <a:pt x="3377183" y="3970020"/>
                  </a:lnTo>
                  <a:lnTo>
                    <a:pt x="3377183" y="0"/>
                  </a:lnTo>
                  <a:lnTo>
                    <a:pt x="0" y="0"/>
                  </a:lnTo>
                  <a:lnTo>
                    <a:pt x="0" y="397002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8550" y="1882902"/>
              <a:ext cx="597535" cy="245745"/>
            </a:xfrm>
            <a:custGeom>
              <a:avLst/>
              <a:gdLst/>
              <a:ahLst/>
              <a:cxnLst/>
              <a:rect l="l" t="t" r="r" b="b"/>
              <a:pathLst>
                <a:path w="597534" h="245744">
                  <a:moveTo>
                    <a:pt x="0" y="245363"/>
                  </a:moveTo>
                  <a:lnTo>
                    <a:pt x="597407" y="245363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45957" y="1987296"/>
              <a:ext cx="1245870" cy="786130"/>
            </a:xfrm>
            <a:custGeom>
              <a:avLst/>
              <a:gdLst/>
              <a:ahLst/>
              <a:cxnLst/>
              <a:rect l="l" t="t" r="r" b="b"/>
              <a:pathLst>
                <a:path w="1245870" h="786130">
                  <a:moveTo>
                    <a:pt x="1169670" y="671702"/>
                  </a:moveTo>
                  <a:lnTo>
                    <a:pt x="1131570" y="671702"/>
                  </a:lnTo>
                  <a:lnTo>
                    <a:pt x="1188720" y="786002"/>
                  </a:lnTo>
                  <a:lnTo>
                    <a:pt x="1236345" y="690752"/>
                  </a:lnTo>
                  <a:lnTo>
                    <a:pt x="1169670" y="690752"/>
                  </a:lnTo>
                  <a:lnTo>
                    <a:pt x="1169670" y="671702"/>
                  </a:lnTo>
                  <a:close/>
                </a:path>
                <a:path w="1245870" h="786130">
                  <a:moveTo>
                    <a:pt x="1169670" y="19050"/>
                  </a:moveTo>
                  <a:lnTo>
                    <a:pt x="1169670" y="690752"/>
                  </a:lnTo>
                  <a:lnTo>
                    <a:pt x="1207770" y="690752"/>
                  </a:lnTo>
                  <a:lnTo>
                    <a:pt x="1207770" y="38100"/>
                  </a:lnTo>
                  <a:lnTo>
                    <a:pt x="1188720" y="38100"/>
                  </a:lnTo>
                  <a:lnTo>
                    <a:pt x="1169670" y="19050"/>
                  </a:lnTo>
                  <a:close/>
                </a:path>
                <a:path w="1245870" h="786130">
                  <a:moveTo>
                    <a:pt x="1245870" y="671702"/>
                  </a:moveTo>
                  <a:lnTo>
                    <a:pt x="1207770" y="671702"/>
                  </a:lnTo>
                  <a:lnTo>
                    <a:pt x="1207770" y="690752"/>
                  </a:lnTo>
                  <a:lnTo>
                    <a:pt x="1236345" y="690752"/>
                  </a:lnTo>
                  <a:lnTo>
                    <a:pt x="1245870" y="671702"/>
                  </a:lnTo>
                  <a:close/>
                </a:path>
                <a:path w="1245870" h="786130">
                  <a:moveTo>
                    <a:pt x="1188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69670" y="38100"/>
                  </a:lnTo>
                  <a:lnTo>
                    <a:pt x="1169670" y="19050"/>
                  </a:lnTo>
                  <a:lnTo>
                    <a:pt x="1207770" y="19050"/>
                  </a:lnTo>
                  <a:lnTo>
                    <a:pt x="1206275" y="11626"/>
                  </a:lnTo>
                  <a:lnTo>
                    <a:pt x="1202197" y="5572"/>
                  </a:lnTo>
                  <a:lnTo>
                    <a:pt x="1196143" y="1494"/>
                  </a:lnTo>
                  <a:lnTo>
                    <a:pt x="1188720" y="0"/>
                  </a:lnTo>
                  <a:close/>
                </a:path>
                <a:path w="1245870" h="786130">
                  <a:moveTo>
                    <a:pt x="1207770" y="19050"/>
                  </a:moveTo>
                  <a:lnTo>
                    <a:pt x="1169670" y="19050"/>
                  </a:lnTo>
                  <a:lnTo>
                    <a:pt x="1188720" y="38100"/>
                  </a:lnTo>
                  <a:lnTo>
                    <a:pt x="1207770" y="38100"/>
                  </a:lnTo>
                  <a:lnTo>
                    <a:pt x="1207770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40940"/>
            <a:ext cx="4323715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85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6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60676"/>
            <a:ext cx="1237083" cy="14112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62458"/>
            <a:ext cx="697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5" dirty="0">
                <a:solidFill>
                  <a:srgbClr val="001F50"/>
                </a:solidFill>
                <a:latin typeface="Segoe UI Semibold"/>
                <a:cs typeface="Segoe UI Semibold"/>
              </a:rPr>
              <a:t>What</a:t>
            </a:r>
            <a:r>
              <a:rPr sz="3600" b="0" spc="-12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5" dirty="0">
                <a:solidFill>
                  <a:srgbClr val="001F50"/>
                </a:solidFill>
                <a:latin typeface="Segoe UI Semibold"/>
                <a:cs typeface="Segoe UI Semibold"/>
              </a:rPr>
              <a:t>workloads</a:t>
            </a:r>
            <a:r>
              <a:rPr sz="3600" b="0" spc="-125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45" dirty="0">
                <a:solidFill>
                  <a:srgbClr val="001F50"/>
                </a:solidFill>
                <a:latin typeface="Segoe UI Semibold"/>
                <a:cs typeface="Segoe UI Semibold"/>
              </a:rPr>
              <a:t>are</a:t>
            </a:r>
            <a:r>
              <a:rPr sz="3600" b="0" spc="-110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90" dirty="0">
                <a:solidFill>
                  <a:srgbClr val="001F50"/>
                </a:solidFill>
                <a:latin typeface="Segoe UI Semibold"/>
                <a:cs typeface="Segoe UI Semibold"/>
              </a:rPr>
              <a:t>NOT</a:t>
            </a:r>
            <a:r>
              <a:rPr sz="3600" b="0" spc="-114" dirty="0">
                <a:solidFill>
                  <a:srgbClr val="001F50"/>
                </a:solidFill>
                <a:latin typeface="Segoe UI Semibold"/>
                <a:cs typeface="Segoe UI Semibold"/>
              </a:rPr>
              <a:t> </a:t>
            </a:r>
            <a:r>
              <a:rPr sz="3600" b="0" spc="-50" dirty="0">
                <a:solidFill>
                  <a:srgbClr val="001F50"/>
                </a:solidFill>
                <a:latin typeface="Segoe UI Semibold"/>
                <a:cs typeface="Segoe UI Semibold"/>
              </a:rPr>
              <a:t>suitable?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278" y="1349756"/>
            <a:ext cx="4777740" cy="13957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400" spc="-5" dirty="0">
                <a:solidFill>
                  <a:srgbClr val="1A1A1A"/>
                </a:solidFill>
                <a:latin typeface="Segoe UI Semibold"/>
                <a:cs typeface="Segoe UI Semibold"/>
              </a:rPr>
              <a:t>Operational</a:t>
            </a: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 workloads</a:t>
            </a:r>
            <a:r>
              <a:rPr sz="2400" spc="1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2400" spc="-30" dirty="0">
                <a:solidFill>
                  <a:srgbClr val="1A1A1A"/>
                </a:solidFill>
                <a:latin typeface="Segoe UI Semibold"/>
                <a:cs typeface="Segoe UI Semibold"/>
              </a:rPr>
              <a:t>(OLTP)</a:t>
            </a:r>
            <a:endParaRPr sz="2400">
              <a:latin typeface="Segoe UI Semibold"/>
              <a:cs typeface="Segoe UI Semibold"/>
            </a:endParaRPr>
          </a:p>
          <a:p>
            <a:pPr marL="367665" indent="-343535">
              <a:lnSpc>
                <a:spcPct val="100000"/>
              </a:lnSpc>
              <a:spcBef>
                <a:spcPts val="785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High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frequency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reads</a:t>
            </a:r>
            <a:r>
              <a:rPr sz="2400" spc="-4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writes.</a:t>
            </a:r>
            <a:endParaRPr sz="2400">
              <a:latin typeface="Segoe UI"/>
              <a:cs typeface="Segoe UI"/>
            </a:endParaRPr>
          </a:p>
          <a:p>
            <a:pPr marL="367665" indent="-343535">
              <a:lnSpc>
                <a:spcPct val="100000"/>
              </a:lnSpc>
              <a:spcBef>
                <a:spcPts val="575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Large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numbers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singleton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363" y="2646803"/>
            <a:ext cx="4420235" cy="27228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selects.</a:t>
            </a:r>
            <a:endParaRPr sz="2400">
              <a:latin typeface="Segoe UI"/>
              <a:cs typeface="Segoe UI"/>
            </a:endParaRPr>
          </a:p>
          <a:p>
            <a:pPr marL="368935" indent="-343535">
              <a:lnSpc>
                <a:spcPct val="100000"/>
              </a:lnSpc>
              <a:spcBef>
                <a:spcPts val="580"/>
              </a:spcBef>
              <a:buClr>
                <a:srgbClr val="001F50"/>
              </a:buClr>
              <a:buSzPct val="89583"/>
              <a:buFont typeface="Arial MT"/>
              <a:buChar char="•"/>
              <a:tabLst>
                <a:tab pos="368935" algn="l"/>
                <a:tab pos="369570" algn="l"/>
              </a:tabLst>
            </a:pP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High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volumes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single 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endParaRPr sz="2400">
              <a:latin typeface="Segoe UI"/>
              <a:cs typeface="Segoe UI"/>
            </a:endParaRPr>
          </a:p>
          <a:p>
            <a:pPr marL="368935">
              <a:lnSpc>
                <a:spcPct val="100000"/>
              </a:lnSpc>
            </a:pP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inserts.</a:t>
            </a:r>
            <a:endParaRPr sz="2400">
              <a:latin typeface="Segoe UI"/>
              <a:cs typeface="Segoe UI"/>
            </a:endParaRPr>
          </a:p>
          <a:p>
            <a:pPr marL="104775">
              <a:lnSpc>
                <a:spcPct val="100000"/>
              </a:lnSpc>
              <a:spcBef>
                <a:spcPts val="1545"/>
              </a:spcBef>
            </a:pP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r>
              <a:rPr sz="2400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 Semibold"/>
                <a:cs typeface="Segoe UI Semibold"/>
              </a:rPr>
              <a:t>Preparations</a:t>
            </a:r>
            <a:endParaRPr sz="2400">
              <a:latin typeface="Segoe UI Semibold"/>
              <a:cs typeface="Segoe UI Semibold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lr>
                <a:srgbClr val="001F5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by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1A1A1A"/>
                </a:solidFill>
                <a:latin typeface="Segoe UI"/>
                <a:cs typeface="Segoe UI"/>
              </a:rPr>
              <a:t>row</a:t>
            </a:r>
            <a:r>
              <a:rPr sz="24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processing </a:t>
            </a:r>
            <a:r>
              <a:rPr sz="2400" dirty="0">
                <a:solidFill>
                  <a:srgbClr val="1A1A1A"/>
                </a:solidFill>
                <a:latin typeface="Segoe UI"/>
                <a:cs typeface="Segoe UI"/>
              </a:rPr>
              <a:t>needs.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1F5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Incompatible</a:t>
            </a:r>
            <a:r>
              <a:rPr sz="24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formats</a:t>
            </a:r>
            <a:r>
              <a:rPr sz="24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1A1A1A"/>
                </a:solidFill>
                <a:latin typeface="Segoe UI"/>
                <a:cs typeface="Segoe UI"/>
              </a:rPr>
              <a:t>(XML).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13597" y="155143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1" y="0"/>
                </a:moveTo>
                <a:lnTo>
                  <a:pt x="680211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1" y="0"/>
                </a:lnTo>
                <a:close/>
              </a:path>
              <a:path w="767079" h="86994">
                <a:moveTo>
                  <a:pt x="68021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1" y="57912"/>
                </a:lnTo>
                <a:lnTo>
                  <a:pt x="680211" y="28955"/>
                </a:lnTo>
                <a:close/>
              </a:path>
              <a:path w="767079" h="86994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85226" y="1744979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4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0278" y="1940051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4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5226" y="2133600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3597" y="2327148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1" y="0"/>
                </a:moveTo>
                <a:lnTo>
                  <a:pt x="680211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1" y="0"/>
                </a:lnTo>
                <a:close/>
              </a:path>
              <a:path w="767079" h="86994">
                <a:moveTo>
                  <a:pt x="68021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1" y="57912"/>
                </a:lnTo>
                <a:lnTo>
                  <a:pt x="680211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5226" y="2878835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3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3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3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55330" y="3072383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4">
                <a:moveTo>
                  <a:pt x="680212" y="0"/>
                </a:moveTo>
                <a:lnTo>
                  <a:pt x="680212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2" y="0"/>
                </a:lnTo>
                <a:close/>
              </a:path>
              <a:path w="767079" h="86994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4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0381" y="326593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7"/>
                </a:lnTo>
                <a:lnTo>
                  <a:pt x="738123" y="57912"/>
                </a:lnTo>
                <a:lnTo>
                  <a:pt x="694690" y="57912"/>
                </a:lnTo>
                <a:lnTo>
                  <a:pt x="694690" y="28955"/>
                </a:lnTo>
                <a:lnTo>
                  <a:pt x="738124" y="28955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5"/>
                </a:lnTo>
                <a:close/>
              </a:path>
              <a:path w="767079" h="86995">
                <a:moveTo>
                  <a:pt x="738124" y="28955"/>
                </a:moveTo>
                <a:lnTo>
                  <a:pt x="694690" y="28955"/>
                </a:lnTo>
                <a:lnTo>
                  <a:pt x="694690" y="57912"/>
                </a:lnTo>
                <a:lnTo>
                  <a:pt x="738123" y="57912"/>
                </a:lnTo>
                <a:lnTo>
                  <a:pt x="767079" y="43433"/>
                </a:lnTo>
                <a:lnTo>
                  <a:pt x="738124" y="28955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5330" y="3461003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5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5226" y="3654552"/>
            <a:ext cx="767080" cy="86995"/>
          </a:xfrm>
          <a:custGeom>
            <a:avLst/>
            <a:gdLst/>
            <a:ahLst/>
            <a:cxnLst/>
            <a:rect l="l" t="t" r="r" b="b"/>
            <a:pathLst>
              <a:path w="767079" h="86995">
                <a:moveTo>
                  <a:pt x="680212" y="0"/>
                </a:moveTo>
                <a:lnTo>
                  <a:pt x="680212" y="86868"/>
                </a:lnTo>
                <a:lnTo>
                  <a:pt x="738124" y="57912"/>
                </a:lnTo>
                <a:lnTo>
                  <a:pt x="694690" y="57912"/>
                </a:lnTo>
                <a:lnTo>
                  <a:pt x="694690" y="28956"/>
                </a:lnTo>
                <a:lnTo>
                  <a:pt x="738124" y="28956"/>
                </a:lnTo>
                <a:lnTo>
                  <a:pt x="680212" y="0"/>
                </a:lnTo>
                <a:close/>
              </a:path>
              <a:path w="767079" h="86995">
                <a:moveTo>
                  <a:pt x="68021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680212" y="57912"/>
                </a:lnTo>
                <a:lnTo>
                  <a:pt x="680212" y="28956"/>
                </a:lnTo>
                <a:close/>
              </a:path>
              <a:path w="767079" h="86995">
                <a:moveTo>
                  <a:pt x="738124" y="28956"/>
                </a:moveTo>
                <a:lnTo>
                  <a:pt x="694690" y="28956"/>
                </a:lnTo>
                <a:lnTo>
                  <a:pt x="694690" y="57912"/>
                </a:lnTo>
                <a:lnTo>
                  <a:pt x="738124" y="57912"/>
                </a:lnTo>
                <a:lnTo>
                  <a:pt x="767079" y="43434"/>
                </a:lnTo>
                <a:lnTo>
                  <a:pt x="738124" y="28956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982957" y="4250435"/>
            <a:ext cx="2400935" cy="2246630"/>
            <a:chOff x="6982957" y="4250435"/>
            <a:chExt cx="2400935" cy="2246630"/>
          </a:xfrm>
        </p:grpSpPr>
        <p:sp>
          <p:nvSpPr>
            <p:cNvPr id="16" name="object 16"/>
            <p:cNvSpPr/>
            <p:nvPr/>
          </p:nvSpPr>
          <p:spPr>
            <a:xfrm>
              <a:off x="8212835" y="4733924"/>
              <a:ext cx="451484" cy="699770"/>
            </a:xfrm>
            <a:custGeom>
              <a:avLst/>
              <a:gdLst/>
              <a:ahLst/>
              <a:cxnLst/>
              <a:rect l="l" t="t" r="r" b="b"/>
              <a:pathLst>
                <a:path w="451484" h="699770">
                  <a:moveTo>
                    <a:pt x="112775" y="0"/>
                  </a:moveTo>
                  <a:lnTo>
                    <a:pt x="0" y="69214"/>
                  </a:lnTo>
                  <a:lnTo>
                    <a:pt x="112775" y="175768"/>
                  </a:lnTo>
                  <a:lnTo>
                    <a:pt x="112775" y="132461"/>
                  </a:lnTo>
                  <a:lnTo>
                    <a:pt x="151780" y="148002"/>
                  </a:lnTo>
                  <a:lnTo>
                    <a:pt x="189045" y="167747"/>
                  </a:lnTo>
                  <a:lnTo>
                    <a:pt x="224430" y="191461"/>
                  </a:lnTo>
                  <a:lnTo>
                    <a:pt x="257793" y="218907"/>
                  </a:lnTo>
                  <a:lnTo>
                    <a:pt x="288995" y="249851"/>
                  </a:lnTo>
                  <a:lnTo>
                    <a:pt x="317894" y="284056"/>
                  </a:lnTo>
                  <a:lnTo>
                    <a:pt x="344349" y="321286"/>
                  </a:lnTo>
                  <a:lnTo>
                    <a:pt x="368219" y="361307"/>
                  </a:lnTo>
                  <a:lnTo>
                    <a:pt x="389363" y="403882"/>
                  </a:lnTo>
                  <a:lnTo>
                    <a:pt x="407641" y="448775"/>
                  </a:lnTo>
                  <a:lnTo>
                    <a:pt x="422912" y="495751"/>
                  </a:lnTo>
                  <a:lnTo>
                    <a:pt x="435034" y="544574"/>
                  </a:lnTo>
                  <a:lnTo>
                    <a:pt x="443868" y="595009"/>
                  </a:lnTo>
                  <a:lnTo>
                    <a:pt x="449271" y="646819"/>
                  </a:lnTo>
                  <a:lnTo>
                    <a:pt x="451104" y="699769"/>
                  </a:lnTo>
                  <a:lnTo>
                    <a:pt x="451104" y="610743"/>
                  </a:lnTo>
                  <a:lnTo>
                    <a:pt x="449271" y="557769"/>
                  </a:lnTo>
                  <a:lnTo>
                    <a:pt x="443868" y="505938"/>
                  </a:lnTo>
                  <a:lnTo>
                    <a:pt x="435034" y="455486"/>
                  </a:lnTo>
                  <a:lnTo>
                    <a:pt x="422912" y="406647"/>
                  </a:lnTo>
                  <a:lnTo>
                    <a:pt x="407641" y="359659"/>
                  </a:lnTo>
                  <a:lnTo>
                    <a:pt x="389363" y="314755"/>
                  </a:lnTo>
                  <a:lnTo>
                    <a:pt x="368219" y="272172"/>
                  </a:lnTo>
                  <a:lnTo>
                    <a:pt x="344349" y="232145"/>
                  </a:lnTo>
                  <a:lnTo>
                    <a:pt x="317894" y="194910"/>
                  </a:lnTo>
                  <a:lnTo>
                    <a:pt x="288995" y="160702"/>
                  </a:lnTo>
                  <a:lnTo>
                    <a:pt x="257793" y="129756"/>
                  </a:lnTo>
                  <a:lnTo>
                    <a:pt x="224430" y="102308"/>
                  </a:lnTo>
                  <a:lnTo>
                    <a:pt x="189045" y="78593"/>
                  </a:lnTo>
                  <a:lnTo>
                    <a:pt x="151780" y="58848"/>
                  </a:lnTo>
                  <a:lnTo>
                    <a:pt x="112775" y="43306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12835" y="5389244"/>
              <a:ext cx="451484" cy="630555"/>
            </a:xfrm>
            <a:custGeom>
              <a:avLst/>
              <a:gdLst/>
              <a:ahLst/>
              <a:cxnLst/>
              <a:rect l="l" t="t" r="r" b="b"/>
              <a:pathLst>
                <a:path w="451484" h="630554">
                  <a:moveTo>
                    <a:pt x="449834" y="0"/>
                  </a:moveTo>
                  <a:lnTo>
                    <a:pt x="444852" y="53145"/>
                  </a:lnTo>
                  <a:lnTo>
                    <a:pt x="436340" y="104645"/>
                  </a:lnTo>
                  <a:lnTo>
                    <a:pt x="424467" y="154297"/>
                  </a:lnTo>
                  <a:lnTo>
                    <a:pt x="409402" y="201897"/>
                  </a:lnTo>
                  <a:lnTo>
                    <a:pt x="391314" y="247242"/>
                  </a:lnTo>
                  <a:lnTo>
                    <a:pt x="370373" y="290128"/>
                  </a:lnTo>
                  <a:lnTo>
                    <a:pt x="346746" y="330352"/>
                  </a:lnTo>
                  <a:lnTo>
                    <a:pt x="320603" y="367710"/>
                  </a:lnTo>
                  <a:lnTo>
                    <a:pt x="292113" y="401999"/>
                  </a:lnTo>
                  <a:lnTo>
                    <a:pt x="261446" y="433016"/>
                  </a:lnTo>
                  <a:lnTo>
                    <a:pt x="228770" y="460558"/>
                  </a:lnTo>
                  <a:lnTo>
                    <a:pt x="194255" y="484420"/>
                  </a:lnTo>
                  <a:lnTo>
                    <a:pt x="158069" y="504400"/>
                  </a:lnTo>
                  <a:lnTo>
                    <a:pt x="120381" y="520294"/>
                  </a:lnTo>
                  <a:lnTo>
                    <a:pt x="81361" y="531898"/>
                  </a:lnTo>
                  <a:lnTo>
                    <a:pt x="41177" y="539010"/>
                  </a:lnTo>
                  <a:lnTo>
                    <a:pt x="0" y="541426"/>
                  </a:lnTo>
                  <a:lnTo>
                    <a:pt x="0" y="630554"/>
                  </a:lnTo>
                  <a:lnTo>
                    <a:pt x="75090" y="622408"/>
                  </a:lnTo>
                  <a:lnTo>
                    <a:pt x="114588" y="611428"/>
                  </a:lnTo>
                  <a:lnTo>
                    <a:pt x="152639" y="596133"/>
                  </a:lnTo>
                  <a:lnTo>
                    <a:pt x="189094" y="576745"/>
                  </a:lnTo>
                  <a:lnTo>
                    <a:pt x="223808" y="553488"/>
                  </a:lnTo>
                  <a:lnTo>
                    <a:pt x="256634" y="526582"/>
                  </a:lnTo>
                  <a:lnTo>
                    <a:pt x="287424" y="496250"/>
                  </a:lnTo>
                  <a:lnTo>
                    <a:pt x="316032" y="462715"/>
                  </a:lnTo>
                  <a:lnTo>
                    <a:pt x="342312" y="426197"/>
                  </a:lnTo>
                  <a:lnTo>
                    <a:pt x="366117" y="386920"/>
                  </a:lnTo>
                  <a:lnTo>
                    <a:pt x="387299" y="345105"/>
                  </a:lnTo>
                  <a:lnTo>
                    <a:pt x="405713" y="300974"/>
                  </a:lnTo>
                  <a:lnTo>
                    <a:pt x="421211" y="254750"/>
                  </a:lnTo>
                  <a:lnTo>
                    <a:pt x="433647" y="206655"/>
                  </a:lnTo>
                  <a:lnTo>
                    <a:pt x="442874" y="156910"/>
                  </a:lnTo>
                  <a:lnTo>
                    <a:pt x="448745" y="105738"/>
                  </a:lnTo>
                  <a:lnTo>
                    <a:pt x="451114" y="53360"/>
                  </a:lnTo>
                  <a:lnTo>
                    <a:pt x="44983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2968" y="4293107"/>
              <a:ext cx="2400300" cy="1708150"/>
            </a:xfrm>
            <a:custGeom>
              <a:avLst/>
              <a:gdLst/>
              <a:ahLst/>
              <a:cxnLst/>
              <a:rect l="l" t="t" r="r" b="b"/>
              <a:pathLst>
                <a:path w="2400300" h="1708150">
                  <a:moveTo>
                    <a:pt x="451104" y="1638795"/>
                  </a:moveTo>
                  <a:lnTo>
                    <a:pt x="338328" y="1532293"/>
                  </a:lnTo>
                  <a:lnTo>
                    <a:pt x="338328" y="1575625"/>
                  </a:lnTo>
                  <a:lnTo>
                    <a:pt x="299313" y="1560093"/>
                  </a:lnTo>
                  <a:lnTo>
                    <a:pt x="262051" y="1540332"/>
                  </a:lnTo>
                  <a:lnTo>
                    <a:pt x="226669" y="1516621"/>
                  </a:lnTo>
                  <a:lnTo>
                    <a:pt x="193306" y="1489163"/>
                  </a:lnTo>
                  <a:lnTo>
                    <a:pt x="162102" y="1458214"/>
                  </a:lnTo>
                  <a:lnTo>
                    <a:pt x="133197" y="1424000"/>
                  </a:lnTo>
                  <a:lnTo>
                    <a:pt x="106743" y="1386763"/>
                  </a:lnTo>
                  <a:lnTo>
                    <a:pt x="82880" y="1346720"/>
                  </a:lnTo>
                  <a:lnTo>
                    <a:pt x="61734" y="1304137"/>
                  </a:lnTo>
                  <a:lnTo>
                    <a:pt x="43459" y="1259230"/>
                  </a:lnTo>
                  <a:lnTo>
                    <a:pt x="28181" y="1212240"/>
                  </a:lnTo>
                  <a:lnTo>
                    <a:pt x="16065" y="1163396"/>
                  </a:lnTo>
                  <a:lnTo>
                    <a:pt x="7226" y="1112939"/>
                  </a:lnTo>
                  <a:lnTo>
                    <a:pt x="1828" y="1061110"/>
                  </a:lnTo>
                  <a:lnTo>
                    <a:pt x="0" y="1008126"/>
                  </a:lnTo>
                  <a:lnTo>
                    <a:pt x="0" y="1097280"/>
                  </a:lnTo>
                  <a:lnTo>
                    <a:pt x="1828" y="1150251"/>
                  </a:lnTo>
                  <a:lnTo>
                    <a:pt x="7226" y="1202067"/>
                  </a:lnTo>
                  <a:lnTo>
                    <a:pt x="16065" y="1252524"/>
                  </a:lnTo>
                  <a:lnTo>
                    <a:pt x="28181" y="1301356"/>
                  </a:lnTo>
                  <a:lnTo>
                    <a:pt x="43459" y="1348346"/>
                  </a:lnTo>
                  <a:lnTo>
                    <a:pt x="61734" y="1393253"/>
                  </a:lnTo>
                  <a:lnTo>
                    <a:pt x="82880" y="1435849"/>
                  </a:lnTo>
                  <a:lnTo>
                    <a:pt x="106743" y="1475879"/>
                  </a:lnTo>
                  <a:lnTo>
                    <a:pt x="133197" y="1513116"/>
                  </a:lnTo>
                  <a:lnTo>
                    <a:pt x="162102" y="1547329"/>
                  </a:lnTo>
                  <a:lnTo>
                    <a:pt x="193306" y="1578292"/>
                  </a:lnTo>
                  <a:lnTo>
                    <a:pt x="226669" y="1605749"/>
                  </a:lnTo>
                  <a:lnTo>
                    <a:pt x="262051" y="1629460"/>
                  </a:lnTo>
                  <a:lnTo>
                    <a:pt x="299313" y="1649222"/>
                  </a:lnTo>
                  <a:lnTo>
                    <a:pt x="338328" y="1664754"/>
                  </a:lnTo>
                  <a:lnTo>
                    <a:pt x="338328" y="1708086"/>
                  </a:lnTo>
                  <a:lnTo>
                    <a:pt x="451104" y="1638795"/>
                  </a:lnTo>
                  <a:close/>
                </a:path>
                <a:path w="2400300" h="1708150">
                  <a:moveTo>
                    <a:pt x="2400300" y="248412"/>
                  </a:moveTo>
                  <a:lnTo>
                    <a:pt x="2066544" y="0"/>
                  </a:lnTo>
                  <a:lnTo>
                    <a:pt x="2066544" y="154432"/>
                  </a:lnTo>
                  <a:lnTo>
                    <a:pt x="1440180" y="154432"/>
                  </a:lnTo>
                  <a:lnTo>
                    <a:pt x="1440180" y="342392"/>
                  </a:lnTo>
                  <a:lnTo>
                    <a:pt x="2066544" y="342392"/>
                  </a:lnTo>
                  <a:lnTo>
                    <a:pt x="2066544" y="496824"/>
                  </a:lnTo>
                  <a:lnTo>
                    <a:pt x="2400300" y="248412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82957" y="4715255"/>
              <a:ext cx="451484" cy="630555"/>
            </a:xfrm>
            <a:custGeom>
              <a:avLst/>
              <a:gdLst/>
              <a:ahLst/>
              <a:cxnLst/>
              <a:rect l="l" t="t" r="r" b="b"/>
              <a:pathLst>
                <a:path w="451484" h="630554">
                  <a:moveTo>
                    <a:pt x="451114" y="0"/>
                  </a:moveTo>
                  <a:lnTo>
                    <a:pt x="376024" y="8099"/>
                  </a:lnTo>
                  <a:lnTo>
                    <a:pt x="336525" y="19083"/>
                  </a:lnTo>
                  <a:lnTo>
                    <a:pt x="298475" y="34381"/>
                  </a:lnTo>
                  <a:lnTo>
                    <a:pt x="262019" y="53770"/>
                  </a:lnTo>
                  <a:lnTo>
                    <a:pt x="227305" y="77030"/>
                  </a:lnTo>
                  <a:lnTo>
                    <a:pt x="194480" y="103937"/>
                  </a:lnTo>
                  <a:lnTo>
                    <a:pt x="163689" y="134270"/>
                  </a:lnTo>
                  <a:lnTo>
                    <a:pt x="135081" y="167808"/>
                  </a:lnTo>
                  <a:lnTo>
                    <a:pt x="108801" y="204327"/>
                  </a:lnTo>
                  <a:lnTo>
                    <a:pt x="84997" y="243606"/>
                  </a:lnTo>
                  <a:lnTo>
                    <a:pt x="63814" y="285422"/>
                  </a:lnTo>
                  <a:lnTo>
                    <a:pt x="45401" y="329555"/>
                  </a:lnTo>
                  <a:lnTo>
                    <a:pt x="29902" y="375782"/>
                  </a:lnTo>
                  <a:lnTo>
                    <a:pt x="17467" y="423880"/>
                  </a:lnTo>
                  <a:lnTo>
                    <a:pt x="8240" y="473629"/>
                  </a:lnTo>
                  <a:lnTo>
                    <a:pt x="2368" y="524805"/>
                  </a:lnTo>
                  <a:lnTo>
                    <a:pt x="0" y="577188"/>
                  </a:lnTo>
                  <a:lnTo>
                    <a:pt x="1280" y="630555"/>
                  </a:lnTo>
                  <a:lnTo>
                    <a:pt x="6261" y="577409"/>
                  </a:lnTo>
                  <a:lnTo>
                    <a:pt x="14773" y="525910"/>
                  </a:lnTo>
                  <a:lnTo>
                    <a:pt x="26646" y="476259"/>
                  </a:lnTo>
                  <a:lnTo>
                    <a:pt x="41711" y="428660"/>
                  </a:lnTo>
                  <a:lnTo>
                    <a:pt x="59799" y="383317"/>
                  </a:lnTo>
                  <a:lnTo>
                    <a:pt x="80741" y="340434"/>
                  </a:lnTo>
                  <a:lnTo>
                    <a:pt x="104368" y="300212"/>
                  </a:lnTo>
                  <a:lnTo>
                    <a:pt x="130510" y="262856"/>
                  </a:lnTo>
                  <a:lnTo>
                    <a:pt x="159000" y="228569"/>
                  </a:lnTo>
                  <a:lnTo>
                    <a:pt x="189667" y="197554"/>
                  </a:lnTo>
                  <a:lnTo>
                    <a:pt x="222343" y="170015"/>
                  </a:lnTo>
                  <a:lnTo>
                    <a:pt x="256859" y="146154"/>
                  </a:lnTo>
                  <a:lnTo>
                    <a:pt x="293045" y="126176"/>
                  </a:lnTo>
                  <a:lnTo>
                    <a:pt x="330732" y="110284"/>
                  </a:lnTo>
                  <a:lnTo>
                    <a:pt x="369753" y="98680"/>
                  </a:lnTo>
                  <a:lnTo>
                    <a:pt x="409936" y="91569"/>
                  </a:lnTo>
                  <a:lnTo>
                    <a:pt x="451114" y="89154"/>
                  </a:lnTo>
                  <a:lnTo>
                    <a:pt x="4511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6243" y="5426963"/>
              <a:ext cx="1069848" cy="10698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46264" y="4364735"/>
              <a:ext cx="723900" cy="725805"/>
            </a:xfrm>
            <a:custGeom>
              <a:avLst/>
              <a:gdLst/>
              <a:ahLst/>
              <a:cxnLst/>
              <a:rect l="l" t="t" r="r" b="b"/>
              <a:pathLst>
                <a:path w="723900" h="725804">
                  <a:moveTo>
                    <a:pt x="723900" y="0"/>
                  </a:moveTo>
                  <a:lnTo>
                    <a:pt x="362712" y="0"/>
                  </a:lnTo>
                  <a:lnTo>
                    <a:pt x="356616" y="0"/>
                  </a:lnTo>
                  <a:lnTo>
                    <a:pt x="0" y="0"/>
                  </a:lnTo>
                  <a:lnTo>
                    <a:pt x="0" y="607441"/>
                  </a:lnTo>
                  <a:lnTo>
                    <a:pt x="22860" y="648766"/>
                  </a:lnTo>
                  <a:lnTo>
                    <a:pt x="85813" y="683615"/>
                  </a:lnTo>
                  <a:lnTo>
                    <a:pt x="129654" y="697801"/>
                  </a:lnTo>
                  <a:lnTo>
                    <a:pt x="180340" y="709409"/>
                  </a:lnTo>
                  <a:lnTo>
                    <a:pt x="236778" y="718096"/>
                  </a:lnTo>
                  <a:lnTo>
                    <a:pt x="297916" y="723544"/>
                  </a:lnTo>
                  <a:lnTo>
                    <a:pt x="356616" y="725258"/>
                  </a:lnTo>
                  <a:lnTo>
                    <a:pt x="356616" y="725424"/>
                  </a:lnTo>
                  <a:lnTo>
                    <a:pt x="361569" y="725424"/>
                  </a:lnTo>
                  <a:lnTo>
                    <a:pt x="362140" y="725411"/>
                  </a:lnTo>
                  <a:lnTo>
                    <a:pt x="362712" y="725424"/>
                  </a:lnTo>
                  <a:lnTo>
                    <a:pt x="427570" y="723544"/>
                  </a:lnTo>
                  <a:lnTo>
                    <a:pt x="489343" y="718134"/>
                  </a:lnTo>
                  <a:lnTo>
                    <a:pt x="545922" y="709561"/>
                  </a:lnTo>
                  <a:lnTo>
                    <a:pt x="596379" y="698182"/>
                  </a:lnTo>
                  <a:lnTo>
                    <a:pt x="639775" y="684352"/>
                  </a:lnTo>
                  <a:lnTo>
                    <a:pt x="675170" y="668439"/>
                  </a:lnTo>
                  <a:lnTo>
                    <a:pt x="718172" y="631786"/>
                  </a:lnTo>
                  <a:lnTo>
                    <a:pt x="723900" y="611759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46264" y="4250435"/>
              <a:ext cx="723900" cy="227329"/>
            </a:xfrm>
            <a:custGeom>
              <a:avLst/>
              <a:gdLst/>
              <a:ahLst/>
              <a:cxnLst/>
              <a:rect l="l" t="t" r="r" b="b"/>
              <a:pathLst>
                <a:path w="723900" h="227329">
                  <a:moveTo>
                    <a:pt x="723900" y="113538"/>
                  </a:moveTo>
                  <a:lnTo>
                    <a:pt x="701243" y="73914"/>
                  </a:lnTo>
                  <a:lnTo>
                    <a:pt x="638771" y="40386"/>
                  </a:lnTo>
                  <a:lnTo>
                    <a:pt x="595147" y="26695"/>
                  </a:lnTo>
                  <a:lnTo>
                    <a:pt x="544626" y="15506"/>
                  </a:lnTo>
                  <a:lnTo>
                    <a:pt x="488238" y="7112"/>
                  </a:lnTo>
                  <a:lnTo>
                    <a:pt x="426999" y="1828"/>
                  </a:lnTo>
                  <a:lnTo>
                    <a:pt x="361950" y="0"/>
                  </a:lnTo>
                  <a:lnTo>
                    <a:pt x="296887" y="1828"/>
                  </a:lnTo>
                  <a:lnTo>
                    <a:pt x="235648" y="7112"/>
                  </a:lnTo>
                  <a:lnTo>
                    <a:pt x="179260" y="15494"/>
                  </a:lnTo>
                  <a:lnTo>
                    <a:pt x="128739" y="26695"/>
                  </a:lnTo>
                  <a:lnTo>
                    <a:pt x="85115" y="40386"/>
                  </a:lnTo>
                  <a:lnTo>
                    <a:pt x="49415" y="56222"/>
                  </a:lnTo>
                  <a:lnTo>
                    <a:pt x="5829" y="93129"/>
                  </a:lnTo>
                  <a:lnTo>
                    <a:pt x="0" y="113538"/>
                  </a:lnTo>
                  <a:lnTo>
                    <a:pt x="5829" y="133959"/>
                  </a:lnTo>
                  <a:lnTo>
                    <a:pt x="49415" y="170865"/>
                  </a:lnTo>
                  <a:lnTo>
                    <a:pt x="85115" y="186702"/>
                  </a:lnTo>
                  <a:lnTo>
                    <a:pt x="128739" y="200393"/>
                  </a:lnTo>
                  <a:lnTo>
                    <a:pt x="179260" y="211582"/>
                  </a:lnTo>
                  <a:lnTo>
                    <a:pt x="235648" y="219976"/>
                  </a:lnTo>
                  <a:lnTo>
                    <a:pt x="296887" y="225259"/>
                  </a:lnTo>
                  <a:lnTo>
                    <a:pt x="361950" y="227076"/>
                  </a:lnTo>
                  <a:lnTo>
                    <a:pt x="426999" y="225259"/>
                  </a:lnTo>
                  <a:lnTo>
                    <a:pt x="488238" y="219976"/>
                  </a:lnTo>
                  <a:lnTo>
                    <a:pt x="544626" y="211582"/>
                  </a:lnTo>
                  <a:lnTo>
                    <a:pt x="595147" y="200393"/>
                  </a:lnTo>
                  <a:lnTo>
                    <a:pt x="638771" y="186702"/>
                  </a:lnTo>
                  <a:lnTo>
                    <a:pt x="674471" y="170865"/>
                  </a:lnTo>
                  <a:lnTo>
                    <a:pt x="718058" y="133959"/>
                  </a:lnTo>
                  <a:lnTo>
                    <a:pt x="723900" y="113538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02879" y="4788407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6096" y="0"/>
                  </a:moveTo>
                  <a:lnTo>
                    <a:pt x="0" y="301752"/>
                  </a:lnTo>
                  <a:lnTo>
                    <a:pt x="6096" y="30175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46264" y="4727447"/>
              <a:ext cx="723900" cy="363220"/>
            </a:xfrm>
            <a:custGeom>
              <a:avLst/>
              <a:gdLst/>
              <a:ahLst/>
              <a:cxnLst/>
              <a:rect l="l" t="t" r="r" b="b"/>
              <a:pathLst>
                <a:path w="723900" h="363220">
                  <a:moveTo>
                    <a:pt x="723900" y="17526"/>
                  </a:moveTo>
                  <a:lnTo>
                    <a:pt x="702360" y="35394"/>
                  </a:lnTo>
                  <a:lnTo>
                    <a:pt x="676097" y="49187"/>
                  </a:lnTo>
                  <a:lnTo>
                    <a:pt x="646049" y="58077"/>
                  </a:lnTo>
                  <a:lnTo>
                    <a:pt x="613156" y="61214"/>
                  </a:lnTo>
                  <a:lnTo>
                    <a:pt x="572935" y="56565"/>
                  </a:lnTo>
                  <a:lnTo>
                    <a:pt x="536460" y="43713"/>
                  </a:lnTo>
                  <a:lnTo>
                    <a:pt x="505612" y="24307"/>
                  </a:lnTo>
                  <a:lnTo>
                    <a:pt x="482346" y="0"/>
                  </a:lnTo>
                  <a:lnTo>
                    <a:pt x="459867" y="23685"/>
                  </a:lnTo>
                  <a:lnTo>
                    <a:pt x="430809" y="42037"/>
                  </a:lnTo>
                  <a:lnTo>
                    <a:pt x="396074" y="54686"/>
                  </a:lnTo>
                  <a:lnTo>
                    <a:pt x="364058" y="59982"/>
                  </a:lnTo>
                  <a:lnTo>
                    <a:pt x="334060" y="56565"/>
                  </a:lnTo>
                  <a:lnTo>
                    <a:pt x="298094" y="43713"/>
                  </a:lnTo>
                  <a:lnTo>
                    <a:pt x="267995" y="24307"/>
                  </a:lnTo>
                  <a:lnTo>
                    <a:pt x="244729" y="0"/>
                  </a:lnTo>
                  <a:lnTo>
                    <a:pt x="218440" y="24307"/>
                  </a:lnTo>
                  <a:lnTo>
                    <a:pt x="186791" y="43713"/>
                  </a:lnTo>
                  <a:lnTo>
                    <a:pt x="150266" y="56565"/>
                  </a:lnTo>
                  <a:lnTo>
                    <a:pt x="109347" y="61214"/>
                  </a:lnTo>
                  <a:lnTo>
                    <a:pt x="79070" y="58140"/>
                  </a:lnTo>
                  <a:lnTo>
                    <a:pt x="50761" y="49720"/>
                  </a:lnTo>
                  <a:lnTo>
                    <a:pt x="24396" y="37223"/>
                  </a:lnTo>
                  <a:lnTo>
                    <a:pt x="0" y="21844"/>
                  </a:lnTo>
                  <a:lnTo>
                    <a:pt x="0" y="249047"/>
                  </a:lnTo>
                  <a:lnTo>
                    <a:pt x="23304" y="288086"/>
                  </a:lnTo>
                  <a:lnTo>
                    <a:pt x="87757" y="321640"/>
                  </a:lnTo>
                  <a:lnTo>
                    <a:pt x="132842" y="335470"/>
                  </a:lnTo>
                  <a:lnTo>
                    <a:pt x="185127" y="346849"/>
                  </a:lnTo>
                  <a:lnTo>
                    <a:pt x="243586" y="355422"/>
                  </a:lnTo>
                  <a:lnTo>
                    <a:pt x="307187" y="360832"/>
                  </a:lnTo>
                  <a:lnTo>
                    <a:pt x="356616" y="362216"/>
                  </a:lnTo>
                  <a:lnTo>
                    <a:pt x="356616" y="362712"/>
                  </a:lnTo>
                  <a:lnTo>
                    <a:pt x="365607" y="362458"/>
                  </a:lnTo>
                  <a:lnTo>
                    <a:pt x="374904" y="362712"/>
                  </a:lnTo>
                  <a:lnTo>
                    <a:pt x="374904" y="362191"/>
                  </a:lnTo>
                  <a:lnTo>
                    <a:pt x="422224" y="360832"/>
                  </a:lnTo>
                  <a:lnTo>
                    <a:pt x="484136" y="355422"/>
                  </a:lnTo>
                  <a:lnTo>
                    <a:pt x="541299" y="346849"/>
                  </a:lnTo>
                  <a:lnTo>
                    <a:pt x="592607" y="335470"/>
                  </a:lnTo>
                  <a:lnTo>
                    <a:pt x="637006" y="321640"/>
                  </a:lnTo>
                  <a:lnTo>
                    <a:pt x="673404" y="305727"/>
                  </a:lnTo>
                  <a:lnTo>
                    <a:pt x="717931" y="269074"/>
                  </a:lnTo>
                  <a:lnTo>
                    <a:pt x="723900" y="249047"/>
                  </a:lnTo>
                  <a:lnTo>
                    <a:pt x="723900" y="17526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354823" y="2833370"/>
            <a:ext cx="780415" cy="301625"/>
            <a:chOff x="7354823" y="2833370"/>
            <a:chExt cx="780415" cy="301625"/>
          </a:xfrm>
        </p:grpSpPr>
        <p:sp>
          <p:nvSpPr>
            <p:cNvPr id="26" name="object 26"/>
            <p:cNvSpPr/>
            <p:nvPr/>
          </p:nvSpPr>
          <p:spPr>
            <a:xfrm>
              <a:off x="7511795" y="2977896"/>
              <a:ext cx="125095" cy="157480"/>
            </a:xfrm>
            <a:custGeom>
              <a:avLst/>
              <a:gdLst/>
              <a:ahLst/>
              <a:cxnLst/>
              <a:rect l="l" t="t" r="r" b="b"/>
              <a:pathLst>
                <a:path w="125095" h="157480">
                  <a:moveTo>
                    <a:pt x="12496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24968" y="156972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4823" y="2913380"/>
              <a:ext cx="106425" cy="1193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4823" y="2833370"/>
              <a:ext cx="780287" cy="199390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7709916" y="3087623"/>
            <a:ext cx="125095" cy="155575"/>
          </a:xfrm>
          <a:custGeom>
            <a:avLst/>
            <a:gdLst/>
            <a:ahLst/>
            <a:cxnLst/>
            <a:rect l="l" t="t" r="r" b="b"/>
            <a:pathLst>
              <a:path w="125095" h="155575">
                <a:moveTo>
                  <a:pt x="124968" y="0"/>
                </a:moveTo>
                <a:lnTo>
                  <a:pt x="0" y="0"/>
                </a:lnTo>
                <a:lnTo>
                  <a:pt x="0" y="155448"/>
                </a:lnTo>
                <a:lnTo>
                  <a:pt x="124968" y="155448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11795" y="3194304"/>
            <a:ext cx="125095" cy="155575"/>
          </a:xfrm>
          <a:custGeom>
            <a:avLst/>
            <a:gdLst/>
            <a:ahLst/>
            <a:cxnLst/>
            <a:rect l="l" t="t" r="r" b="b"/>
            <a:pathLst>
              <a:path w="125095" h="155575">
                <a:moveTo>
                  <a:pt x="124968" y="0"/>
                </a:moveTo>
                <a:lnTo>
                  <a:pt x="0" y="0"/>
                </a:lnTo>
                <a:lnTo>
                  <a:pt x="0" y="155448"/>
                </a:lnTo>
                <a:lnTo>
                  <a:pt x="124968" y="155448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9916" y="3316223"/>
            <a:ext cx="125095" cy="157480"/>
          </a:xfrm>
          <a:custGeom>
            <a:avLst/>
            <a:gdLst/>
            <a:ahLst/>
            <a:cxnLst/>
            <a:rect l="l" t="t" r="r" b="b"/>
            <a:pathLst>
              <a:path w="125095" h="157479">
                <a:moveTo>
                  <a:pt x="124968" y="0"/>
                </a:moveTo>
                <a:lnTo>
                  <a:pt x="0" y="0"/>
                </a:lnTo>
                <a:lnTo>
                  <a:pt x="0" y="156972"/>
                </a:lnTo>
                <a:lnTo>
                  <a:pt x="124968" y="156972"/>
                </a:lnTo>
                <a:lnTo>
                  <a:pt x="124968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353300" y="3409188"/>
            <a:ext cx="779145" cy="325120"/>
            <a:chOff x="7353300" y="3409188"/>
            <a:chExt cx="779145" cy="325120"/>
          </a:xfrm>
        </p:grpSpPr>
        <p:sp>
          <p:nvSpPr>
            <p:cNvPr id="33" name="object 33"/>
            <p:cNvSpPr/>
            <p:nvPr/>
          </p:nvSpPr>
          <p:spPr>
            <a:xfrm>
              <a:off x="7511795" y="3409188"/>
              <a:ext cx="125095" cy="157480"/>
            </a:xfrm>
            <a:custGeom>
              <a:avLst/>
              <a:gdLst/>
              <a:ahLst/>
              <a:cxnLst/>
              <a:rect l="l" t="t" r="r" b="b"/>
              <a:pathLst>
                <a:path w="125095" h="157479">
                  <a:moveTo>
                    <a:pt x="124968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24968" y="156972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8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3300" y="3534410"/>
              <a:ext cx="778764" cy="19938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7895843" y="3192779"/>
            <a:ext cx="127000" cy="157480"/>
          </a:xfrm>
          <a:custGeom>
            <a:avLst/>
            <a:gdLst/>
            <a:ahLst/>
            <a:cxnLst/>
            <a:rect l="l" t="t" r="r" b="b"/>
            <a:pathLst>
              <a:path w="127000" h="157479">
                <a:moveTo>
                  <a:pt x="126492" y="0"/>
                </a:moveTo>
                <a:lnTo>
                  <a:pt x="0" y="0"/>
                </a:lnTo>
                <a:lnTo>
                  <a:pt x="0" y="156972"/>
                </a:lnTo>
                <a:lnTo>
                  <a:pt x="126492" y="156972"/>
                </a:lnTo>
                <a:lnTo>
                  <a:pt x="126492" y="0"/>
                </a:lnTo>
                <a:close/>
              </a:path>
            </a:pathLst>
          </a:custGeom>
          <a:solidFill>
            <a:srgbClr val="8D8D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7392" y="1483613"/>
            <a:ext cx="833755" cy="834390"/>
          </a:xfrm>
          <a:custGeom>
            <a:avLst/>
            <a:gdLst/>
            <a:ahLst/>
            <a:cxnLst/>
            <a:rect l="l" t="t" r="r" b="b"/>
            <a:pathLst>
              <a:path w="833754" h="834389">
                <a:moveTo>
                  <a:pt x="416813" y="0"/>
                </a:moveTo>
                <a:lnTo>
                  <a:pt x="368195" y="2539"/>
                </a:lnTo>
                <a:lnTo>
                  <a:pt x="321226" y="11429"/>
                </a:lnTo>
                <a:lnTo>
                  <a:pt x="276219" y="24129"/>
                </a:lnTo>
                <a:lnTo>
                  <a:pt x="233487" y="41910"/>
                </a:lnTo>
                <a:lnTo>
                  <a:pt x="193342" y="64769"/>
                </a:lnTo>
                <a:lnTo>
                  <a:pt x="156096" y="91439"/>
                </a:lnTo>
                <a:lnTo>
                  <a:pt x="122062" y="121919"/>
                </a:lnTo>
                <a:lnTo>
                  <a:pt x="91553" y="156210"/>
                </a:lnTo>
                <a:lnTo>
                  <a:pt x="64880" y="193039"/>
                </a:lnTo>
                <a:lnTo>
                  <a:pt x="42356" y="233679"/>
                </a:lnTo>
                <a:lnTo>
                  <a:pt x="24294" y="276860"/>
                </a:lnTo>
                <a:lnTo>
                  <a:pt x="11005" y="321310"/>
                </a:lnTo>
                <a:lnTo>
                  <a:pt x="2803" y="368300"/>
                </a:lnTo>
                <a:lnTo>
                  <a:pt x="0" y="417829"/>
                </a:lnTo>
                <a:lnTo>
                  <a:pt x="2803" y="466089"/>
                </a:lnTo>
                <a:lnTo>
                  <a:pt x="11005" y="513079"/>
                </a:lnTo>
                <a:lnTo>
                  <a:pt x="24294" y="558800"/>
                </a:lnTo>
                <a:lnTo>
                  <a:pt x="42356" y="600710"/>
                </a:lnTo>
                <a:lnTo>
                  <a:pt x="64880" y="641350"/>
                </a:lnTo>
                <a:lnTo>
                  <a:pt x="91553" y="678179"/>
                </a:lnTo>
                <a:lnTo>
                  <a:pt x="122062" y="712469"/>
                </a:lnTo>
                <a:lnTo>
                  <a:pt x="156096" y="742950"/>
                </a:lnTo>
                <a:lnTo>
                  <a:pt x="193342" y="769619"/>
                </a:lnTo>
                <a:lnTo>
                  <a:pt x="233487" y="792479"/>
                </a:lnTo>
                <a:lnTo>
                  <a:pt x="276219" y="810260"/>
                </a:lnTo>
                <a:lnTo>
                  <a:pt x="321226" y="824229"/>
                </a:lnTo>
                <a:lnTo>
                  <a:pt x="368195" y="831850"/>
                </a:lnTo>
                <a:lnTo>
                  <a:pt x="416813" y="834389"/>
                </a:lnTo>
                <a:lnTo>
                  <a:pt x="465432" y="831850"/>
                </a:lnTo>
                <a:lnTo>
                  <a:pt x="512401" y="824229"/>
                </a:lnTo>
                <a:lnTo>
                  <a:pt x="557408" y="810260"/>
                </a:lnTo>
                <a:lnTo>
                  <a:pt x="600140" y="792479"/>
                </a:lnTo>
                <a:lnTo>
                  <a:pt x="640285" y="769619"/>
                </a:lnTo>
                <a:lnTo>
                  <a:pt x="654474" y="759460"/>
                </a:lnTo>
                <a:lnTo>
                  <a:pt x="416813" y="759460"/>
                </a:lnTo>
                <a:lnTo>
                  <a:pt x="368198" y="755650"/>
                </a:lnTo>
                <a:lnTo>
                  <a:pt x="321716" y="745489"/>
                </a:lnTo>
                <a:lnTo>
                  <a:pt x="277825" y="730250"/>
                </a:lnTo>
                <a:lnTo>
                  <a:pt x="236981" y="708660"/>
                </a:lnTo>
                <a:lnTo>
                  <a:pt x="199643" y="681989"/>
                </a:lnTo>
                <a:lnTo>
                  <a:pt x="190085" y="619760"/>
                </a:lnTo>
                <a:lnTo>
                  <a:pt x="192587" y="585469"/>
                </a:lnTo>
                <a:lnTo>
                  <a:pt x="119506" y="585469"/>
                </a:lnTo>
                <a:lnTo>
                  <a:pt x="99065" y="542289"/>
                </a:lnTo>
                <a:lnTo>
                  <a:pt x="86153" y="502919"/>
                </a:lnTo>
                <a:lnTo>
                  <a:pt x="78170" y="461010"/>
                </a:lnTo>
                <a:lnTo>
                  <a:pt x="75437" y="417829"/>
                </a:lnTo>
                <a:lnTo>
                  <a:pt x="78448" y="372110"/>
                </a:lnTo>
                <a:lnTo>
                  <a:pt x="87233" y="327660"/>
                </a:lnTo>
                <a:lnTo>
                  <a:pt x="101423" y="285750"/>
                </a:lnTo>
                <a:lnTo>
                  <a:pt x="120650" y="247650"/>
                </a:lnTo>
                <a:lnTo>
                  <a:pt x="124332" y="241300"/>
                </a:lnTo>
                <a:lnTo>
                  <a:pt x="178096" y="241300"/>
                </a:lnTo>
                <a:lnTo>
                  <a:pt x="176545" y="237489"/>
                </a:lnTo>
                <a:lnTo>
                  <a:pt x="172106" y="224789"/>
                </a:lnTo>
                <a:lnTo>
                  <a:pt x="167893" y="212089"/>
                </a:lnTo>
                <a:lnTo>
                  <a:pt x="161416" y="190500"/>
                </a:lnTo>
                <a:lnTo>
                  <a:pt x="164083" y="187960"/>
                </a:lnTo>
                <a:lnTo>
                  <a:pt x="190335" y="161289"/>
                </a:lnTo>
                <a:lnTo>
                  <a:pt x="219217" y="138429"/>
                </a:lnTo>
                <a:lnTo>
                  <a:pt x="250505" y="118110"/>
                </a:lnTo>
                <a:lnTo>
                  <a:pt x="292353" y="99060"/>
                </a:lnTo>
                <a:lnTo>
                  <a:pt x="361931" y="99060"/>
                </a:lnTo>
                <a:lnTo>
                  <a:pt x="346582" y="82550"/>
                </a:lnTo>
                <a:lnTo>
                  <a:pt x="381873" y="77469"/>
                </a:lnTo>
                <a:lnTo>
                  <a:pt x="416813" y="74929"/>
                </a:lnTo>
                <a:lnTo>
                  <a:pt x="654474" y="74929"/>
                </a:lnTo>
                <a:lnTo>
                  <a:pt x="640285" y="64769"/>
                </a:lnTo>
                <a:lnTo>
                  <a:pt x="600140" y="41910"/>
                </a:lnTo>
                <a:lnTo>
                  <a:pt x="557408" y="24129"/>
                </a:lnTo>
                <a:lnTo>
                  <a:pt x="512401" y="11429"/>
                </a:lnTo>
                <a:lnTo>
                  <a:pt x="465432" y="2539"/>
                </a:lnTo>
                <a:lnTo>
                  <a:pt x="416813" y="0"/>
                </a:lnTo>
                <a:close/>
              </a:path>
              <a:path w="833754" h="834389">
                <a:moveTo>
                  <a:pt x="780009" y="621029"/>
                </a:moveTo>
                <a:lnTo>
                  <a:pt x="513968" y="621029"/>
                </a:lnTo>
                <a:lnTo>
                  <a:pt x="559224" y="635000"/>
                </a:lnTo>
                <a:lnTo>
                  <a:pt x="591534" y="642619"/>
                </a:lnTo>
                <a:lnTo>
                  <a:pt x="622653" y="648969"/>
                </a:lnTo>
                <a:lnTo>
                  <a:pt x="652272" y="655319"/>
                </a:lnTo>
                <a:lnTo>
                  <a:pt x="660780" y="656589"/>
                </a:lnTo>
                <a:lnTo>
                  <a:pt x="653796" y="662939"/>
                </a:lnTo>
                <a:lnTo>
                  <a:pt x="614434" y="695960"/>
                </a:lnTo>
                <a:lnTo>
                  <a:pt x="570396" y="722629"/>
                </a:lnTo>
                <a:lnTo>
                  <a:pt x="522341" y="742950"/>
                </a:lnTo>
                <a:lnTo>
                  <a:pt x="470928" y="755650"/>
                </a:lnTo>
                <a:lnTo>
                  <a:pt x="416813" y="759460"/>
                </a:lnTo>
                <a:lnTo>
                  <a:pt x="654474" y="759460"/>
                </a:lnTo>
                <a:lnTo>
                  <a:pt x="677531" y="742950"/>
                </a:lnTo>
                <a:lnTo>
                  <a:pt x="711565" y="712469"/>
                </a:lnTo>
                <a:lnTo>
                  <a:pt x="742074" y="678179"/>
                </a:lnTo>
                <a:lnTo>
                  <a:pt x="768747" y="641350"/>
                </a:lnTo>
                <a:lnTo>
                  <a:pt x="780009" y="621029"/>
                </a:lnTo>
                <a:close/>
              </a:path>
              <a:path w="833754" h="834389">
                <a:moveTo>
                  <a:pt x="372572" y="495300"/>
                </a:moveTo>
                <a:lnTo>
                  <a:pt x="280669" y="495300"/>
                </a:lnTo>
                <a:lnTo>
                  <a:pt x="282828" y="496569"/>
                </a:lnTo>
                <a:lnTo>
                  <a:pt x="303321" y="513079"/>
                </a:lnTo>
                <a:lnTo>
                  <a:pt x="324373" y="529589"/>
                </a:lnTo>
                <a:lnTo>
                  <a:pt x="345926" y="543560"/>
                </a:lnTo>
                <a:lnTo>
                  <a:pt x="367918" y="557529"/>
                </a:lnTo>
                <a:lnTo>
                  <a:pt x="369697" y="557529"/>
                </a:lnTo>
                <a:lnTo>
                  <a:pt x="366902" y="566419"/>
                </a:lnTo>
                <a:lnTo>
                  <a:pt x="365759" y="574039"/>
                </a:lnTo>
                <a:lnTo>
                  <a:pt x="365759" y="582929"/>
                </a:lnTo>
                <a:lnTo>
                  <a:pt x="371979" y="613410"/>
                </a:lnTo>
                <a:lnTo>
                  <a:pt x="388937" y="638810"/>
                </a:lnTo>
                <a:lnTo>
                  <a:pt x="414087" y="655319"/>
                </a:lnTo>
                <a:lnTo>
                  <a:pt x="444880" y="661669"/>
                </a:lnTo>
                <a:lnTo>
                  <a:pt x="464659" y="659129"/>
                </a:lnTo>
                <a:lnTo>
                  <a:pt x="482615" y="652779"/>
                </a:lnTo>
                <a:lnTo>
                  <a:pt x="498119" y="641350"/>
                </a:lnTo>
                <a:lnTo>
                  <a:pt x="510539" y="627379"/>
                </a:lnTo>
                <a:lnTo>
                  <a:pt x="513968" y="621029"/>
                </a:lnTo>
                <a:lnTo>
                  <a:pt x="780009" y="621029"/>
                </a:lnTo>
                <a:lnTo>
                  <a:pt x="791271" y="600710"/>
                </a:lnTo>
                <a:lnTo>
                  <a:pt x="792913" y="596900"/>
                </a:lnTo>
                <a:lnTo>
                  <a:pt x="705992" y="596900"/>
                </a:lnTo>
                <a:lnTo>
                  <a:pt x="659358" y="593089"/>
                </a:lnTo>
                <a:lnTo>
                  <a:pt x="614187" y="586739"/>
                </a:lnTo>
                <a:lnTo>
                  <a:pt x="570565" y="579119"/>
                </a:lnTo>
                <a:lnTo>
                  <a:pt x="528574" y="567689"/>
                </a:lnTo>
                <a:lnTo>
                  <a:pt x="522224" y="566419"/>
                </a:lnTo>
                <a:lnTo>
                  <a:pt x="520446" y="558800"/>
                </a:lnTo>
                <a:lnTo>
                  <a:pt x="509406" y="537210"/>
                </a:lnTo>
                <a:lnTo>
                  <a:pt x="492236" y="519429"/>
                </a:lnTo>
                <a:lnTo>
                  <a:pt x="482477" y="514350"/>
                </a:lnTo>
                <a:lnTo>
                  <a:pt x="404113" y="514350"/>
                </a:lnTo>
                <a:lnTo>
                  <a:pt x="397890" y="511810"/>
                </a:lnTo>
                <a:lnTo>
                  <a:pt x="378275" y="499110"/>
                </a:lnTo>
                <a:lnTo>
                  <a:pt x="372572" y="495300"/>
                </a:lnTo>
                <a:close/>
              </a:path>
              <a:path w="833754" h="834389">
                <a:moveTo>
                  <a:pt x="828829" y="477519"/>
                </a:moveTo>
                <a:lnTo>
                  <a:pt x="687324" y="477519"/>
                </a:lnTo>
                <a:lnTo>
                  <a:pt x="741172" y="524510"/>
                </a:lnTo>
                <a:lnTo>
                  <a:pt x="737488" y="534669"/>
                </a:lnTo>
                <a:lnTo>
                  <a:pt x="732778" y="547369"/>
                </a:lnTo>
                <a:lnTo>
                  <a:pt x="727614" y="558800"/>
                </a:lnTo>
                <a:lnTo>
                  <a:pt x="722022" y="570229"/>
                </a:lnTo>
                <a:lnTo>
                  <a:pt x="716026" y="582929"/>
                </a:lnTo>
                <a:lnTo>
                  <a:pt x="707516" y="596900"/>
                </a:lnTo>
                <a:lnTo>
                  <a:pt x="792913" y="596900"/>
                </a:lnTo>
                <a:lnTo>
                  <a:pt x="809333" y="558800"/>
                </a:lnTo>
                <a:lnTo>
                  <a:pt x="822622" y="513079"/>
                </a:lnTo>
                <a:lnTo>
                  <a:pt x="828829" y="477519"/>
                </a:lnTo>
                <a:close/>
              </a:path>
              <a:path w="833754" h="834389">
                <a:moveTo>
                  <a:pt x="178096" y="241300"/>
                </a:moveTo>
                <a:lnTo>
                  <a:pt x="124332" y="241300"/>
                </a:lnTo>
                <a:lnTo>
                  <a:pt x="129158" y="259079"/>
                </a:lnTo>
                <a:lnTo>
                  <a:pt x="144652" y="303529"/>
                </a:lnTo>
                <a:lnTo>
                  <a:pt x="126801" y="321310"/>
                </a:lnTo>
                <a:lnTo>
                  <a:pt x="113315" y="342900"/>
                </a:lnTo>
                <a:lnTo>
                  <a:pt x="104735" y="368300"/>
                </a:lnTo>
                <a:lnTo>
                  <a:pt x="101726" y="394969"/>
                </a:lnTo>
                <a:lnTo>
                  <a:pt x="104735" y="421639"/>
                </a:lnTo>
                <a:lnTo>
                  <a:pt x="113315" y="445769"/>
                </a:lnTo>
                <a:lnTo>
                  <a:pt x="126801" y="467360"/>
                </a:lnTo>
                <a:lnTo>
                  <a:pt x="144525" y="485139"/>
                </a:lnTo>
                <a:lnTo>
                  <a:pt x="146684" y="487679"/>
                </a:lnTo>
                <a:lnTo>
                  <a:pt x="133262" y="527050"/>
                </a:lnTo>
                <a:lnTo>
                  <a:pt x="122896" y="567689"/>
                </a:lnTo>
                <a:lnTo>
                  <a:pt x="119506" y="585469"/>
                </a:lnTo>
                <a:lnTo>
                  <a:pt x="192587" y="585469"/>
                </a:lnTo>
                <a:lnTo>
                  <a:pt x="192865" y="581660"/>
                </a:lnTo>
                <a:lnTo>
                  <a:pt x="198717" y="546100"/>
                </a:lnTo>
                <a:lnTo>
                  <a:pt x="207390" y="513079"/>
                </a:lnTo>
                <a:lnTo>
                  <a:pt x="207899" y="511810"/>
                </a:lnTo>
                <a:lnTo>
                  <a:pt x="234313" y="511810"/>
                </a:lnTo>
                <a:lnTo>
                  <a:pt x="248713" y="509269"/>
                </a:lnTo>
                <a:lnTo>
                  <a:pt x="262423" y="504189"/>
                </a:lnTo>
                <a:lnTo>
                  <a:pt x="275335" y="497839"/>
                </a:lnTo>
                <a:lnTo>
                  <a:pt x="280669" y="495300"/>
                </a:lnTo>
                <a:lnTo>
                  <a:pt x="372572" y="495300"/>
                </a:lnTo>
                <a:lnTo>
                  <a:pt x="359267" y="486410"/>
                </a:lnTo>
                <a:lnTo>
                  <a:pt x="340901" y="471169"/>
                </a:lnTo>
                <a:lnTo>
                  <a:pt x="323214" y="457200"/>
                </a:lnTo>
                <a:lnTo>
                  <a:pt x="320548" y="454660"/>
                </a:lnTo>
                <a:lnTo>
                  <a:pt x="322706" y="450850"/>
                </a:lnTo>
                <a:lnTo>
                  <a:pt x="328787" y="438150"/>
                </a:lnTo>
                <a:lnTo>
                  <a:pt x="333248" y="424179"/>
                </a:lnTo>
                <a:lnTo>
                  <a:pt x="335994" y="408939"/>
                </a:lnTo>
                <a:lnTo>
                  <a:pt x="336930" y="394969"/>
                </a:lnTo>
                <a:lnTo>
                  <a:pt x="335994" y="379729"/>
                </a:lnTo>
                <a:lnTo>
                  <a:pt x="333248" y="364489"/>
                </a:lnTo>
                <a:lnTo>
                  <a:pt x="328787" y="351789"/>
                </a:lnTo>
                <a:lnTo>
                  <a:pt x="322706" y="337819"/>
                </a:lnTo>
                <a:lnTo>
                  <a:pt x="320928" y="335279"/>
                </a:lnTo>
                <a:lnTo>
                  <a:pt x="328929" y="327660"/>
                </a:lnTo>
                <a:lnTo>
                  <a:pt x="352278" y="308610"/>
                </a:lnTo>
                <a:lnTo>
                  <a:pt x="376459" y="289560"/>
                </a:lnTo>
                <a:lnTo>
                  <a:pt x="378367" y="288289"/>
                </a:lnTo>
                <a:lnTo>
                  <a:pt x="269875" y="288289"/>
                </a:lnTo>
                <a:lnTo>
                  <a:pt x="265049" y="285750"/>
                </a:lnTo>
                <a:lnTo>
                  <a:pt x="254297" y="281939"/>
                </a:lnTo>
                <a:lnTo>
                  <a:pt x="243046" y="279400"/>
                </a:lnTo>
                <a:lnTo>
                  <a:pt x="193928" y="279400"/>
                </a:lnTo>
                <a:lnTo>
                  <a:pt x="186054" y="261619"/>
                </a:lnTo>
                <a:lnTo>
                  <a:pt x="181199" y="248919"/>
                </a:lnTo>
                <a:lnTo>
                  <a:pt x="178096" y="241300"/>
                </a:lnTo>
                <a:close/>
              </a:path>
              <a:path w="833754" h="834389">
                <a:moveTo>
                  <a:pt x="444880" y="504189"/>
                </a:moveTo>
                <a:lnTo>
                  <a:pt x="434772" y="504189"/>
                </a:lnTo>
                <a:lnTo>
                  <a:pt x="425068" y="505460"/>
                </a:lnTo>
                <a:lnTo>
                  <a:pt x="415841" y="509269"/>
                </a:lnTo>
                <a:lnTo>
                  <a:pt x="407161" y="513079"/>
                </a:lnTo>
                <a:lnTo>
                  <a:pt x="404113" y="514350"/>
                </a:lnTo>
                <a:lnTo>
                  <a:pt x="482477" y="514350"/>
                </a:lnTo>
                <a:lnTo>
                  <a:pt x="470279" y="508000"/>
                </a:lnTo>
                <a:lnTo>
                  <a:pt x="444880" y="504189"/>
                </a:lnTo>
                <a:close/>
              </a:path>
              <a:path w="833754" h="834389">
                <a:moveTo>
                  <a:pt x="511757" y="251460"/>
                </a:moveTo>
                <a:lnTo>
                  <a:pt x="438403" y="251460"/>
                </a:lnTo>
                <a:lnTo>
                  <a:pt x="458088" y="271779"/>
                </a:lnTo>
                <a:lnTo>
                  <a:pt x="476666" y="288289"/>
                </a:lnTo>
                <a:lnTo>
                  <a:pt x="513917" y="323850"/>
                </a:lnTo>
                <a:lnTo>
                  <a:pt x="561721" y="365760"/>
                </a:lnTo>
                <a:lnTo>
                  <a:pt x="559307" y="369569"/>
                </a:lnTo>
                <a:lnTo>
                  <a:pt x="554968" y="379729"/>
                </a:lnTo>
                <a:lnTo>
                  <a:pt x="551735" y="389889"/>
                </a:lnTo>
                <a:lnTo>
                  <a:pt x="549717" y="400050"/>
                </a:lnTo>
                <a:lnTo>
                  <a:pt x="549021" y="410210"/>
                </a:lnTo>
                <a:lnTo>
                  <a:pt x="555708" y="444500"/>
                </a:lnTo>
                <a:lnTo>
                  <a:pt x="573944" y="471169"/>
                </a:lnTo>
                <a:lnTo>
                  <a:pt x="600991" y="488950"/>
                </a:lnTo>
                <a:lnTo>
                  <a:pt x="634110" y="496569"/>
                </a:lnTo>
                <a:lnTo>
                  <a:pt x="647068" y="495300"/>
                </a:lnTo>
                <a:lnTo>
                  <a:pt x="659383" y="491489"/>
                </a:lnTo>
                <a:lnTo>
                  <a:pt x="670937" y="487679"/>
                </a:lnTo>
                <a:lnTo>
                  <a:pt x="681608" y="481329"/>
                </a:lnTo>
                <a:lnTo>
                  <a:pt x="687324" y="477519"/>
                </a:lnTo>
                <a:lnTo>
                  <a:pt x="828829" y="477519"/>
                </a:lnTo>
                <a:lnTo>
                  <a:pt x="830824" y="466089"/>
                </a:lnTo>
                <a:lnTo>
                  <a:pt x="831340" y="457200"/>
                </a:lnTo>
                <a:lnTo>
                  <a:pt x="755903" y="457200"/>
                </a:lnTo>
                <a:lnTo>
                  <a:pt x="751585" y="453389"/>
                </a:lnTo>
                <a:lnTo>
                  <a:pt x="743325" y="448310"/>
                </a:lnTo>
                <a:lnTo>
                  <a:pt x="726993" y="435610"/>
                </a:lnTo>
                <a:lnTo>
                  <a:pt x="718947" y="430529"/>
                </a:lnTo>
                <a:lnTo>
                  <a:pt x="717168" y="427989"/>
                </a:lnTo>
                <a:lnTo>
                  <a:pt x="717423" y="427989"/>
                </a:lnTo>
                <a:lnTo>
                  <a:pt x="718565" y="422910"/>
                </a:lnTo>
                <a:lnTo>
                  <a:pt x="719074" y="417829"/>
                </a:lnTo>
                <a:lnTo>
                  <a:pt x="719201" y="410210"/>
                </a:lnTo>
                <a:lnTo>
                  <a:pt x="712513" y="377189"/>
                </a:lnTo>
                <a:lnTo>
                  <a:pt x="694277" y="350519"/>
                </a:lnTo>
                <a:lnTo>
                  <a:pt x="667230" y="332739"/>
                </a:lnTo>
                <a:lnTo>
                  <a:pt x="599693" y="332739"/>
                </a:lnTo>
                <a:lnTo>
                  <a:pt x="555970" y="293369"/>
                </a:lnTo>
                <a:lnTo>
                  <a:pt x="542035" y="280669"/>
                </a:lnTo>
                <a:lnTo>
                  <a:pt x="511757" y="251460"/>
                </a:lnTo>
                <a:close/>
              </a:path>
              <a:path w="833754" h="834389">
                <a:moveTo>
                  <a:pt x="764148" y="186689"/>
                </a:moveTo>
                <a:lnTo>
                  <a:pt x="668019" y="186689"/>
                </a:lnTo>
                <a:lnTo>
                  <a:pt x="680211" y="199389"/>
                </a:lnTo>
                <a:lnTo>
                  <a:pt x="707048" y="237489"/>
                </a:lnTo>
                <a:lnTo>
                  <a:pt x="728728" y="278129"/>
                </a:lnTo>
                <a:lnTo>
                  <a:pt x="744786" y="322579"/>
                </a:lnTo>
                <a:lnTo>
                  <a:pt x="754762" y="368300"/>
                </a:lnTo>
                <a:lnTo>
                  <a:pt x="758102" y="416560"/>
                </a:lnTo>
                <a:lnTo>
                  <a:pt x="758139" y="421639"/>
                </a:lnTo>
                <a:lnTo>
                  <a:pt x="758023" y="427989"/>
                </a:lnTo>
                <a:lnTo>
                  <a:pt x="757729" y="435610"/>
                </a:lnTo>
                <a:lnTo>
                  <a:pt x="757172" y="443229"/>
                </a:lnTo>
                <a:lnTo>
                  <a:pt x="756411" y="452119"/>
                </a:lnTo>
                <a:lnTo>
                  <a:pt x="755903" y="457200"/>
                </a:lnTo>
                <a:lnTo>
                  <a:pt x="831340" y="457200"/>
                </a:lnTo>
                <a:lnTo>
                  <a:pt x="833627" y="417829"/>
                </a:lnTo>
                <a:lnTo>
                  <a:pt x="830824" y="368300"/>
                </a:lnTo>
                <a:lnTo>
                  <a:pt x="822622" y="321310"/>
                </a:lnTo>
                <a:lnTo>
                  <a:pt x="809333" y="276860"/>
                </a:lnTo>
                <a:lnTo>
                  <a:pt x="791271" y="233679"/>
                </a:lnTo>
                <a:lnTo>
                  <a:pt x="768747" y="193039"/>
                </a:lnTo>
                <a:lnTo>
                  <a:pt x="764148" y="186689"/>
                </a:lnTo>
                <a:close/>
              </a:path>
              <a:path w="833754" h="834389">
                <a:moveTo>
                  <a:pt x="634110" y="325119"/>
                </a:moveTo>
                <a:lnTo>
                  <a:pt x="608768" y="328929"/>
                </a:lnTo>
                <a:lnTo>
                  <a:pt x="600963" y="332739"/>
                </a:lnTo>
                <a:lnTo>
                  <a:pt x="667230" y="332739"/>
                </a:lnTo>
                <a:lnTo>
                  <a:pt x="634110" y="325119"/>
                </a:lnTo>
                <a:close/>
              </a:path>
              <a:path w="833754" h="834389">
                <a:moveTo>
                  <a:pt x="361931" y="99060"/>
                </a:moveTo>
                <a:lnTo>
                  <a:pt x="292353" y="99060"/>
                </a:lnTo>
                <a:lnTo>
                  <a:pt x="326389" y="137160"/>
                </a:lnTo>
                <a:lnTo>
                  <a:pt x="348122" y="160019"/>
                </a:lnTo>
                <a:lnTo>
                  <a:pt x="359019" y="172719"/>
                </a:lnTo>
                <a:lnTo>
                  <a:pt x="369950" y="184150"/>
                </a:lnTo>
                <a:lnTo>
                  <a:pt x="383921" y="198119"/>
                </a:lnTo>
                <a:lnTo>
                  <a:pt x="370966" y="205739"/>
                </a:lnTo>
                <a:lnTo>
                  <a:pt x="345856" y="222250"/>
                </a:lnTo>
                <a:lnTo>
                  <a:pt x="322484" y="240029"/>
                </a:lnTo>
                <a:lnTo>
                  <a:pt x="280669" y="276860"/>
                </a:lnTo>
                <a:lnTo>
                  <a:pt x="269875" y="288289"/>
                </a:lnTo>
                <a:lnTo>
                  <a:pt x="378367" y="288289"/>
                </a:lnTo>
                <a:lnTo>
                  <a:pt x="401260" y="273050"/>
                </a:lnTo>
                <a:lnTo>
                  <a:pt x="426465" y="257810"/>
                </a:lnTo>
                <a:lnTo>
                  <a:pt x="438403" y="251460"/>
                </a:lnTo>
                <a:lnTo>
                  <a:pt x="511757" y="251460"/>
                </a:lnTo>
                <a:lnTo>
                  <a:pt x="488060" y="228600"/>
                </a:lnTo>
                <a:lnTo>
                  <a:pt x="542329" y="208279"/>
                </a:lnTo>
                <a:lnTo>
                  <a:pt x="587374" y="195579"/>
                </a:lnTo>
                <a:lnTo>
                  <a:pt x="627276" y="187960"/>
                </a:lnTo>
                <a:lnTo>
                  <a:pt x="660273" y="186689"/>
                </a:lnTo>
                <a:lnTo>
                  <a:pt x="764148" y="186689"/>
                </a:lnTo>
                <a:lnTo>
                  <a:pt x="753111" y="171450"/>
                </a:lnTo>
                <a:lnTo>
                  <a:pt x="431800" y="171450"/>
                </a:lnTo>
                <a:lnTo>
                  <a:pt x="378459" y="116839"/>
                </a:lnTo>
                <a:lnTo>
                  <a:pt x="361931" y="99060"/>
                </a:lnTo>
                <a:close/>
              </a:path>
              <a:path w="833754" h="834389">
                <a:moveTo>
                  <a:pt x="231366" y="276860"/>
                </a:moveTo>
                <a:lnTo>
                  <a:pt x="211200" y="276860"/>
                </a:lnTo>
                <a:lnTo>
                  <a:pt x="195579" y="279400"/>
                </a:lnTo>
                <a:lnTo>
                  <a:pt x="243046" y="279400"/>
                </a:lnTo>
                <a:lnTo>
                  <a:pt x="231366" y="276860"/>
                </a:lnTo>
                <a:close/>
              </a:path>
              <a:path w="833754" h="834389">
                <a:moveTo>
                  <a:pt x="654474" y="74929"/>
                </a:moveTo>
                <a:lnTo>
                  <a:pt x="416813" y="74929"/>
                </a:lnTo>
                <a:lnTo>
                  <a:pt x="460289" y="78739"/>
                </a:lnTo>
                <a:lnTo>
                  <a:pt x="502110" y="86360"/>
                </a:lnTo>
                <a:lnTo>
                  <a:pt x="541954" y="99060"/>
                </a:lnTo>
                <a:lnTo>
                  <a:pt x="579501" y="116839"/>
                </a:lnTo>
                <a:lnTo>
                  <a:pt x="582549" y="118110"/>
                </a:lnTo>
                <a:lnTo>
                  <a:pt x="537815" y="129539"/>
                </a:lnTo>
                <a:lnTo>
                  <a:pt x="484320" y="148589"/>
                </a:lnTo>
                <a:lnTo>
                  <a:pt x="431800" y="171450"/>
                </a:lnTo>
                <a:lnTo>
                  <a:pt x="753111" y="171450"/>
                </a:lnTo>
                <a:lnTo>
                  <a:pt x="742074" y="156210"/>
                </a:lnTo>
                <a:lnTo>
                  <a:pt x="711565" y="121919"/>
                </a:lnTo>
                <a:lnTo>
                  <a:pt x="677531" y="91439"/>
                </a:lnTo>
                <a:lnTo>
                  <a:pt x="654474" y="74929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9209341" y="1575625"/>
            <a:ext cx="582930" cy="771525"/>
            <a:chOff x="9209341" y="1575625"/>
            <a:chExt cx="582930" cy="771525"/>
          </a:xfrm>
        </p:grpSpPr>
        <p:sp>
          <p:nvSpPr>
            <p:cNvPr id="38" name="object 38"/>
            <p:cNvSpPr/>
            <p:nvPr/>
          </p:nvSpPr>
          <p:spPr>
            <a:xfrm>
              <a:off x="9210294" y="1680210"/>
              <a:ext cx="581025" cy="666115"/>
            </a:xfrm>
            <a:custGeom>
              <a:avLst/>
              <a:gdLst/>
              <a:ahLst/>
              <a:cxnLst/>
              <a:rect l="l" t="t" r="r" b="b"/>
              <a:pathLst>
                <a:path w="581025" h="666114">
                  <a:moveTo>
                    <a:pt x="580644" y="0"/>
                  </a:moveTo>
                  <a:lnTo>
                    <a:pt x="0" y="0"/>
                  </a:lnTo>
                  <a:lnTo>
                    <a:pt x="0" y="560704"/>
                  </a:lnTo>
                  <a:lnTo>
                    <a:pt x="18923" y="597662"/>
                  </a:lnTo>
                  <a:lnTo>
                    <a:pt x="57657" y="623315"/>
                  </a:lnTo>
                  <a:lnTo>
                    <a:pt x="98425" y="639699"/>
                  </a:lnTo>
                  <a:lnTo>
                    <a:pt x="147574" y="652144"/>
                  </a:lnTo>
                  <a:lnTo>
                    <a:pt x="203707" y="661035"/>
                  </a:lnTo>
                  <a:lnTo>
                    <a:pt x="243966" y="664590"/>
                  </a:lnTo>
                  <a:lnTo>
                    <a:pt x="286511" y="665988"/>
                  </a:lnTo>
                  <a:lnTo>
                    <a:pt x="290322" y="665988"/>
                  </a:lnTo>
                  <a:lnTo>
                    <a:pt x="333248" y="664844"/>
                  </a:lnTo>
                  <a:lnTo>
                    <a:pt x="374269" y="661542"/>
                  </a:lnTo>
                  <a:lnTo>
                    <a:pt x="412750" y="656209"/>
                  </a:lnTo>
                  <a:lnTo>
                    <a:pt x="465074" y="644778"/>
                  </a:lnTo>
                  <a:lnTo>
                    <a:pt x="509650" y="629792"/>
                  </a:lnTo>
                  <a:lnTo>
                    <a:pt x="544576" y="611759"/>
                  </a:lnTo>
                  <a:lnTo>
                    <a:pt x="573785" y="583691"/>
                  </a:lnTo>
                  <a:lnTo>
                    <a:pt x="580644" y="560704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0294" y="1680210"/>
              <a:ext cx="581025" cy="666115"/>
            </a:xfrm>
            <a:custGeom>
              <a:avLst/>
              <a:gdLst/>
              <a:ahLst/>
              <a:cxnLst/>
              <a:rect l="l" t="t" r="r" b="b"/>
              <a:pathLst>
                <a:path w="581025" h="666114">
                  <a:moveTo>
                    <a:pt x="0" y="0"/>
                  </a:moveTo>
                  <a:lnTo>
                    <a:pt x="580644" y="0"/>
                  </a:lnTo>
                  <a:lnTo>
                    <a:pt x="580644" y="560704"/>
                  </a:lnTo>
                  <a:lnTo>
                    <a:pt x="561721" y="598169"/>
                  </a:lnTo>
                  <a:lnTo>
                    <a:pt x="522350" y="623824"/>
                  </a:lnTo>
                  <a:lnTo>
                    <a:pt x="480949" y="640079"/>
                  </a:lnTo>
                  <a:lnTo>
                    <a:pt x="431037" y="652779"/>
                  </a:lnTo>
                  <a:lnTo>
                    <a:pt x="374269" y="661542"/>
                  </a:lnTo>
                  <a:lnTo>
                    <a:pt x="333248" y="664844"/>
                  </a:lnTo>
                  <a:lnTo>
                    <a:pt x="290322" y="665988"/>
                  </a:lnTo>
                  <a:lnTo>
                    <a:pt x="289813" y="665988"/>
                  </a:lnTo>
                  <a:lnTo>
                    <a:pt x="286511" y="665988"/>
                  </a:lnTo>
                  <a:lnTo>
                    <a:pt x="264922" y="665479"/>
                  </a:lnTo>
                  <a:lnTo>
                    <a:pt x="243966" y="664590"/>
                  </a:lnTo>
                  <a:lnTo>
                    <a:pt x="203707" y="661035"/>
                  </a:lnTo>
                  <a:lnTo>
                    <a:pt x="165607" y="655701"/>
                  </a:lnTo>
                  <a:lnTo>
                    <a:pt x="114173" y="644398"/>
                  </a:lnTo>
                  <a:lnTo>
                    <a:pt x="70357" y="629412"/>
                  </a:lnTo>
                  <a:lnTo>
                    <a:pt x="36067" y="611251"/>
                  </a:lnTo>
                  <a:lnTo>
                    <a:pt x="7111" y="583438"/>
                  </a:lnTo>
                  <a:lnTo>
                    <a:pt x="0" y="56070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96806" y="1680210"/>
              <a:ext cx="294640" cy="666115"/>
            </a:xfrm>
            <a:custGeom>
              <a:avLst/>
              <a:gdLst/>
              <a:ahLst/>
              <a:cxnLst/>
              <a:rect l="l" t="t" r="r" b="b"/>
              <a:pathLst>
                <a:path w="294640" h="666114">
                  <a:moveTo>
                    <a:pt x="294132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46736" y="664844"/>
                  </a:lnTo>
                  <a:lnTo>
                    <a:pt x="87757" y="661542"/>
                  </a:lnTo>
                  <a:lnTo>
                    <a:pt x="126238" y="656209"/>
                  </a:lnTo>
                  <a:lnTo>
                    <a:pt x="178562" y="644778"/>
                  </a:lnTo>
                  <a:lnTo>
                    <a:pt x="223139" y="629792"/>
                  </a:lnTo>
                  <a:lnTo>
                    <a:pt x="258064" y="611504"/>
                  </a:lnTo>
                  <a:lnTo>
                    <a:pt x="287274" y="583691"/>
                  </a:lnTo>
                  <a:lnTo>
                    <a:pt x="294132" y="560704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5EB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96806" y="1680210"/>
              <a:ext cx="294640" cy="666115"/>
            </a:xfrm>
            <a:custGeom>
              <a:avLst/>
              <a:gdLst/>
              <a:ahLst/>
              <a:cxnLst/>
              <a:rect l="l" t="t" r="r" b="b"/>
              <a:pathLst>
                <a:path w="294640" h="666114">
                  <a:moveTo>
                    <a:pt x="0" y="0"/>
                  </a:moveTo>
                  <a:lnTo>
                    <a:pt x="294132" y="0"/>
                  </a:lnTo>
                  <a:lnTo>
                    <a:pt x="294132" y="560704"/>
                  </a:lnTo>
                  <a:lnTo>
                    <a:pt x="275209" y="598169"/>
                  </a:lnTo>
                  <a:lnTo>
                    <a:pt x="235585" y="623824"/>
                  </a:lnTo>
                  <a:lnTo>
                    <a:pt x="194437" y="640079"/>
                  </a:lnTo>
                  <a:lnTo>
                    <a:pt x="144525" y="652779"/>
                  </a:lnTo>
                  <a:lnTo>
                    <a:pt x="87757" y="661542"/>
                  </a:lnTo>
                  <a:lnTo>
                    <a:pt x="46736" y="664844"/>
                  </a:lnTo>
                  <a:lnTo>
                    <a:pt x="3810" y="665988"/>
                  </a:lnTo>
                  <a:lnTo>
                    <a:pt x="0" y="66598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10294" y="1576578"/>
              <a:ext cx="581025" cy="210820"/>
            </a:xfrm>
            <a:custGeom>
              <a:avLst/>
              <a:gdLst/>
              <a:ahLst/>
              <a:cxnLst/>
              <a:rect l="l" t="t" r="r" b="b"/>
              <a:pathLst>
                <a:path w="581025" h="210819">
                  <a:moveTo>
                    <a:pt x="289686" y="0"/>
                  </a:moveTo>
                  <a:lnTo>
                    <a:pt x="247269" y="1143"/>
                  </a:lnTo>
                  <a:lnTo>
                    <a:pt x="206375" y="4445"/>
                  </a:lnTo>
                  <a:lnTo>
                    <a:pt x="168021" y="9779"/>
                  </a:lnTo>
                  <a:lnTo>
                    <a:pt x="115442" y="21082"/>
                  </a:lnTo>
                  <a:lnTo>
                    <a:pt x="71120" y="36068"/>
                  </a:lnTo>
                  <a:lnTo>
                    <a:pt x="36067" y="54101"/>
                  </a:lnTo>
                  <a:lnTo>
                    <a:pt x="6857" y="82169"/>
                  </a:lnTo>
                  <a:lnTo>
                    <a:pt x="0" y="105029"/>
                  </a:lnTo>
                  <a:lnTo>
                    <a:pt x="634" y="112775"/>
                  </a:lnTo>
                  <a:lnTo>
                    <a:pt x="26797" y="149351"/>
                  </a:lnTo>
                  <a:lnTo>
                    <a:pt x="71120" y="173989"/>
                  </a:lnTo>
                  <a:lnTo>
                    <a:pt x="115442" y="188975"/>
                  </a:lnTo>
                  <a:lnTo>
                    <a:pt x="168021" y="200533"/>
                  </a:lnTo>
                  <a:lnTo>
                    <a:pt x="206375" y="205867"/>
                  </a:lnTo>
                  <a:lnTo>
                    <a:pt x="247269" y="208914"/>
                  </a:lnTo>
                  <a:lnTo>
                    <a:pt x="290067" y="210312"/>
                  </a:lnTo>
                  <a:lnTo>
                    <a:pt x="311911" y="209804"/>
                  </a:lnTo>
                  <a:lnTo>
                    <a:pt x="353822" y="207645"/>
                  </a:lnTo>
                  <a:lnTo>
                    <a:pt x="412623" y="200533"/>
                  </a:lnTo>
                  <a:lnTo>
                    <a:pt x="464947" y="188975"/>
                  </a:lnTo>
                  <a:lnTo>
                    <a:pt x="509524" y="173989"/>
                  </a:lnTo>
                  <a:lnTo>
                    <a:pt x="544576" y="155956"/>
                  </a:lnTo>
                  <a:lnTo>
                    <a:pt x="573785" y="128143"/>
                  </a:lnTo>
                  <a:lnTo>
                    <a:pt x="580644" y="105029"/>
                  </a:lnTo>
                  <a:lnTo>
                    <a:pt x="580008" y="97282"/>
                  </a:lnTo>
                  <a:lnTo>
                    <a:pt x="553720" y="60706"/>
                  </a:lnTo>
                  <a:lnTo>
                    <a:pt x="509524" y="36068"/>
                  </a:lnTo>
                  <a:lnTo>
                    <a:pt x="464947" y="21082"/>
                  </a:lnTo>
                  <a:lnTo>
                    <a:pt x="412623" y="9779"/>
                  </a:lnTo>
                  <a:lnTo>
                    <a:pt x="374141" y="4445"/>
                  </a:lnTo>
                  <a:lnTo>
                    <a:pt x="333121" y="1143"/>
                  </a:lnTo>
                  <a:lnTo>
                    <a:pt x="2896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10294" y="1576578"/>
              <a:ext cx="581025" cy="210820"/>
            </a:xfrm>
            <a:custGeom>
              <a:avLst/>
              <a:gdLst/>
              <a:ahLst/>
              <a:cxnLst/>
              <a:rect l="l" t="t" r="r" b="b"/>
              <a:pathLst>
                <a:path w="581025" h="210819">
                  <a:moveTo>
                    <a:pt x="289686" y="0"/>
                  </a:moveTo>
                  <a:lnTo>
                    <a:pt x="290829" y="0"/>
                  </a:lnTo>
                  <a:lnTo>
                    <a:pt x="311911" y="254"/>
                  </a:lnTo>
                  <a:lnTo>
                    <a:pt x="353822" y="2667"/>
                  </a:lnTo>
                  <a:lnTo>
                    <a:pt x="393700" y="6731"/>
                  </a:lnTo>
                  <a:lnTo>
                    <a:pt x="448309" y="16891"/>
                  </a:lnTo>
                  <a:lnTo>
                    <a:pt x="495553" y="30734"/>
                  </a:lnTo>
                  <a:lnTo>
                    <a:pt x="534034" y="47879"/>
                  </a:lnTo>
                  <a:lnTo>
                    <a:pt x="568451" y="74802"/>
                  </a:lnTo>
                  <a:lnTo>
                    <a:pt x="580644" y="105029"/>
                  </a:lnTo>
                  <a:lnTo>
                    <a:pt x="580008" y="112775"/>
                  </a:lnTo>
                  <a:lnTo>
                    <a:pt x="553720" y="149351"/>
                  </a:lnTo>
                  <a:lnTo>
                    <a:pt x="509524" y="173989"/>
                  </a:lnTo>
                  <a:lnTo>
                    <a:pt x="464947" y="188975"/>
                  </a:lnTo>
                  <a:lnTo>
                    <a:pt x="412623" y="200533"/>
                  </a:lnTo>
                  <a:lnTo>
                    <a:pt x="374141" y="205867"/>
                  </a:lnTo>
                  <a:lnTo>
                    <a:pt x="333121" y="208914"/>
                  </a:lnTo>
                  <a:lnTo>
                    <a:pt x="290067" y="210312"/>
                  </a:lnTo>
                  <a:lnTo>
                    <a:pt x="268477" y="209804"/>
                  </a:lnTo>
                  <a:lnTo>
                    <a:pt x="226313" y="207645"/>
                  </a:lnTo>
                  <a:lnTo>
                    <a:pt x="186689" y="203200"/>
                  </a:lnTo>
                  <a:lnTo>
                    <a:pt x="132079" y="193167"/>
                  </a:lnTo>
                  <a:lnTo>
                    <a:pt x="84835" y="179324"/>
                  </a:lnTo>
                  <a:lnTo>
                    <a:pt x="46608" y="162179"/>
                  </a:lnTo>
                  <a:lnTo>
                    <a:pt x="12064" y="135255"/>
                  </a:lnTo>
                  <a:lnTo>
                    <a:pt x="0" y="105029"/>
                  </a:lnTo>
                  <a:lnTo>
                    <a:pt x="634" y="97282"/>
                  </a:lnTo>
                  <a:lnTo>
                    <a:pt x="26797" y="60706"/>
                  </a:lnTo>
                  <a:lnTo>
                    <a:pt x="71120" y="36068"/>
                  </a:lnTo>
                  <a:lnTo>
                    <a:pt x="115442" y="21082"/>
                  </a:lnTo>
                  <a:lnTo>
                    <a:pt x="168021" y="9779"/>
                  </a:lnTo>
                  <a:lnTo>
                    <a:pt x="206375" y="4445"/>
                  </a:lnTo>
                  <a:lnTo>
                    <a:pt x="247269" y="1143"/>
                  </a:lnTo>
                  <a:lnTo>
                    <a:pt x="289686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68968" y="1604772"/>
              <a:ext cx="462280" cy="139065"/>
            </a:xfrm>
            <a:custGeom>
              <a:avLst/>
              <a:gdLst/>
              <a:ahLst/>
              <a:cxnLst/>
              <a:rect l="l" t="t" r="r" b="b"/>
              <a:pathLst>
                <a:path w="462279" h="139064">
                  <a:moveTo>
                    <a:pt x="230631" y="0"/>
                  </a:moveTo>
                  <a:lnTo>
                    <a:pt x="191261" y="1142"/>
                  </a:lnTo>
                  <a:lnTo>
                    <a:pt x="136525" y="5968"/>
                  </a:lnTo>
                  <a:lnTo>
                    <a:pt x="88391" y="14858"/>
                  </a:lnTo>
                  <a:lnTo>
                    <a:pt x="48767" y="26669"/>
                  </a:lnTo>
                  <a:lnTo>
                    <a:pt x="12953" y="46354"/>
                  </a:lnTo>
                  <a:lnTo>
                    <a:pt x="0" y="69468"/>
                  </a:lnTo>
                  <a:lnTo>
                    <a:pt x="888" y="75437"/>
                  </a:lnTo>
                  <a:lnTo>
                    <a:pt x="28321" y="102869"/>
                  </a:lnTo>
                  <a:lnTo>
                    <a:pt x="74422" y="120395"/>
                  </a:lnTo>
                  <a:lnTo>
                    <a:pt x="136525" y="132841"/>
                  </a:lnTo>
                  <a:lnTo>
                    <a:pt x="191261" y="137794"/>
                  </a:lnTo>
                  <a:lnTo>
                    <a:pt x="230631" y="138683"/>
                  </a:lnTo>
                  <a:lnTo>
                    <a:pt x="250698" y="138429"/>
                  </a:lnTo>
                  <a:lnTo>
                    <a:pt x="289051" y="136651"/>
                  </a:lnTo>
                  <a:lnTo>
                    <a:pt x="342010" y="130175"/>
                  </a:lnTo>
                  <a:lnTo>
                    <a:pt x="387350" y="120395"/>
                  </a:lnTo>
                  <a:lnTo>
                    <a:pt x="423417" y="107695"/>
                  </a:lnTo>
                  <a:lnTo>
                    <a:pt x="458215" y="81533"/>
                  </a:lnTo>
                  <a:lnTo>
                    <a:pt x="461772" y="69468"/>
                  </a:lnTo>
                  <a:lnTo>
                    <a:pt x="460882" y="63500"/>
                  </a:lnTo>
                  <a:lnTo>
                    <a:pt x="433324" y="36067"/>
                  </a:lnTo>
                  <a:lnTo>
                    <a:pt x="387350" y="18414"/>
                  </a:lnTo>
                  <a:lnTo>
                    <a:pt x="342010" y="8636"/>
                  </a:lnTo>
                  <a:lnTo>
                    <a:pt x="289051" y="2286"/>
                  </a:lnTo>
                  <a:lnTo>
                    <a:pt x="230631" y="0"/>
                  </a:lnTo>
                  <a:close/>
                </a:path>
              </a:pathLst>
            </a:custGeom>
            <a:solidFill>
              <a:srgbClr val="8ABE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68968" y="1604772"/>
              <a:ext cx="462280" cy="113030"/>
            </a:xfrm>
            <a:custGeom>
              <a:avLst/>
              <a:gdLst/>
              <a:ahLst/>
              <a:cxnLst/>
              <a:rect l="l" t="t" r="r" b="b"/>
              <a:pathLst>
                <a:path w="462279" h="113030">
                  <a:moveTo>
                    <a:pt x="230631" y="0"/>
                  </a:moveTo>
                  <a:lnTo>
                    <a:pt x="191261" y="1142"/>
                  </a:lnTo>
                  <a:lnTo>
                    <a:pt x="136525" y="6095"/>
                  </a:lnTo>
                  <a:lnTo>
                    <a:pt x="88391" y="14986"/>
                  </a:lnTo>
                  <a:lnTo>
                    <a:pt x="48767" y="26924"/>
                  </a:lnTo>
                  <a:lnTo>
                    <a:pt x="12953" y="46608"/>
                  </a:lnTo>
                  <a:lnTo>
                    <a:pt x="0" y="69976"/>
                  </a:lnTo>
                  <a:lnTo>
                    <a:pt x="888" y="75818"/>
                  </a:lnTo>
                  <a:lnTo>
                    <a:pt x="27812" y="103377"/>
                  </a:lnTo>
                  <a:lnTo>
                    <a:pt x="48259" y="112775"/>
                  </a:lnTo>
                  <a:lnTo>
                    <a:pt x="61722" y="107823"/>
                  </a:lnTo>
                  <a:lnTo>
                    <a:pt x="76326" y="103631"/>
                  </a:lnTo>
                  <a:lnTo>
                    <a:pt x="127380" y="92837"/>
                  </a:lnTo>
                  <a:lnTo>
                    <a:pt x="187451" y="86487"/>
                  </a:lnTo>
                  <a:lnTo>
                    <a:pt x="230631" y="85470"/>
                  </a:lnTo>
                  <a:lnTo>
                    <a:pt x="252983" y="85598"/>
                  </a:lnTo>
                  <a:lnTo>
                    <a:pt x="314832" y="90169"/>
                  </a:lnTo>
                  <a:lnTo>
                    <a:pt x="369188" y="99567"/>
                  </a:lnTo>
                  <a:lnTo>
                    <a:pt x="413257" y="112775"/>
                  </a:lnTo>
                  <a:lnTo>
                    <a:pt x="424179" y="108076"/>
                  </a:lnTo>
                  <a:lnTo>
                    <a:pt x="458215" y="81661"/>
                  </a:lnTo>
                  <a:lnTo>
                    <a:pt x="461772" y="69976"/>
                  </a:lnTo>
                  <a:lnTo>
                    <a:pt x="460882" y="63880"/>
                  </a:lnTo>
                  <a:lnTo>
                    <a:pt x="433324" y="36322"/>
                  </a:lnTo>
                  <a:lnTo>
                    <a:pt x="387350" y="18668"/>
                  </a:lnTo>
                  <a:lnTo>
                    <a:pt x="342010" y="8762"/>
                  </a:lnTo>
                  <a:lnTo>
                    <a:pt x="289051" y="2286"/>
                  </a:lnTo>
                  <a:lnTo>
                    <a:pt x="270128" y="1142"/>
                  </a:lnTo>
                  <a:lnTo>
                    <a:pt x="230631" y="0"/>
                  </a:lnTo>
                  <a:close/>
                </a:path>
              </a:pathLst>
            </a:custGeom>
            <a:solidFill>
              <a:srgbClr val="B1D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22434" y="1848104"/>
            <a:ext cx="385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b="1" spc="-55" dirty="0">
                <a:solidFill>
                  <a:srgbClr val="FFFFFF"/>
                </a:solidFill>
                <a:latin typeface="Segoe UI"/>
                <a:cs typeface="Segoe UI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447276" y="2029967"/>
            <a:ext cx="789940" cy="431800"/>
            <a:chOff x="9447276" y="2029967"/>
            <a:chExt cx="789940" cy="431800"/>
          </a:xfrm>
        </p:grpSpPr>
        <p:sp>
          <p:nvSpPr>
            <p:cNvPr id="48" name="object 48"/>
            <p:cNvSpPr/>
            <p:nvPr/>
          </p:nvSpPr>
          <p:spPr>
            <a:xfrm>
              <a:off x="9454896" y="2029967"/>
              <a:ext cx="782320" cy="431800"/>
            </a:xfrm>
            <a:custGeom>
              <a:avLst/>
              <a:gdLst/>
              <a:ahLst/>
              <a:cxnLst/>
              <a:rect l="l" t="t" r="r" b="b"/>
              <a:pathLst>
                <a:path w="782320" h="431800">
                  <a:moveTo>
                    <a:pt x="435990" y="0"/>
                  </a:moveTo>
                  <a:lnTo>
                    <a:pt x="384700" y="5752"/>
                  </a:lnTo>
                  <a:lnTo>
                    <a:pt x="338115" y="22063"/>
                  </a:lnTo>
                  <a:lnTo>
                    <a:pt x="297834" y="47512"/>
                  </a:lnTo>
                  <a:lnTo>
                    <a:pt x="265453" y="80678"/>
                  </a:lnTo>
                  <a:lnTo>
                    <a:pt x="242570" y="120142"/>
                  </a:lnTo>
                  <a:lnTo>
                    <a:pt x="230991" y="112908"/>
                  </a:lnTo>
                  <a:lnTo>
                    <a:pt x="218138" y="107521"/>
                  </a:lnTo>
                  <a:lnTo>
                    <a:pt x="204261" y="104157"/>
                  </a:lnTo>
                  <a:lnTo>
                    <a:pt x="189610" y="102997"/>
                  </a:lnTo>
                  <a:lnTo>
                    <a:pt x="156346" y="109118"/>
                  </a:lnTo>
                  <a:lnTo>
                    <a:pt x="128952" y="125872"/>
                  </a:lnTo>
                  <a:lnTo>
                    <a:pt x="110011" y="150842"/>
                  </a:lnTo>
                  <a:lnTo>
                    <a:pt x="102107" y="181610"/>
                  </a:lnTo>
                  <a:lnTo>
                    <a:pt x="61775" y="195633"/>
                  </a:lnTo>
                  <a:lnTo>
                    <a:pt x="29384" y="222742"/>
                  </a:lnTo>
                  <a:lnTo>
                    <a:pt x="7828" y="259923"/>
                  </a:lnTo>
                  <a:lnTo>
                    <a:pt x="0" y="304165"/>
                  </a:lnTo>
                  <a:lnTo>
                    <a:pt x="8070" y="349017"/>
                  </a:lnTo>
                  <a:lnTo>
                    <a:pt x="30273" y="386572"/>
                  </a:lnTo>
                  <a:lnTo>
                    <a:pt x="63597" y="413625"/>
                  </a:lnTo>
                  <a:lnTo>
                    <a:pt x="105028" y="426974"/>
                  </a:lnTo>
                  <a:lnTo>
                    <a:pt x="107187" y="429260"/>
                  </a:lnTo>
                  <a:lnTo>
                    <a:pt x="110362" y="430784"/>
                  </a:lnTo>
                  <a:lnTo>
                    <a:pt x="654303" y="430784"/>
                  </a:lnTo>
                  <a:lnTo>
                    <a:pt x="661288" y="431292"/>
                  </a:lnTo>
                  <a:lnTo>
                    <a:pt x="708195" y="422398"/>
                  </a:lnTo>
                  <a:lnTo>
                    <a:pt x="746505" y="398145"/>
                  </a:lnTo>
                  <a:lnTo>
                    <a:pt x="772338" y="362176"/>
                  </a:lnTo>
                  <a:lnTo>
                    <a:pt x="781811" y="318135"/>
                  </a:lnTo>
                  <a:lnTo>
                    <a:pt x="772338" y="274093"/>
                  </a:lnTo>
                  <a:lnTo>
                    <a:pt x="746505" y="238125"/>
                  </a:lnTo>
                  <a:lnTo>
                    <a:pt x="708195" y="213871"/>
                  </a:lnTo>
                  <a:lnTo>
                    <a:pt x="661288" y="204978"/>
                  </a:lnTo>
                  <a:lnTo>
                    <a:pt x="654557" y="204978"/>
                  </a:lnTo>
                  <a:lnTo>
                    <a:pt x="647826" y="205486"/>
                  </a:lnTo>
                  <a:lnTo>
                    <a:pt x="641350" y="206883"/>
                  </a:lnTo>
                  <a:lnTo>
                    <a:pt x="642365" y="199898"/>
                  </a:lnTo>
                  <a:lnTo>
                    <a:pt x="642874" y="192786"/>
                  </a:lnTo>
                  <a:lnTo>
                    <a:pt x="642874" y="185547"/>
                  </a:lnTo>
                  <a:lnTo>
                    <a:pt x="637405" y="142998"/>
                  </a:lnTo>
                  <a:lnTo>
                    <a:pt x="621831" y="103941"/>
                  </a:lnTo>
                  <a:lnTo>
                    <a:pt x="597397" y="69490"/>
                  </a:lnTo>
                  <a:lnTo>
                    <a:pt x="565349" y="40758"/>
                  </a:lnTo>
                  <a:lnTo>
                    <a:pt x="526935" y="18856"/>
                  </a:lnTo>
                  <a:lnTo>
                    <a:pt x="483400" y="4899"/>
                  </a:lnTo>
                  <a:lnTo>
                    <a:pt x="435990" y="0"/>
                  </a:lnTo>
                  <a:close/>
                </a:path>
              </a:pathLst>
            </a:custGeom>
            <a:solidFill>
              <a:srgbClr val="60A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47276" y="2029967"/>
              <a:ext cx="666115" cy="431800"/>
            </a:xfrm>
            <a:custGeom>
              <a:avLst/>
              <a:gdLst/>
              <a:ahLst/>
              <a:cxnLst/>
              <a:rect l="l" t="t" r="r" b="b"/>
              <a:pathLst>
                <a:path w="666115" h="431800">
                  <a:moveTo>
                    <a:pt x="665988" y="430784"/>
                  </a:moveTo>
                  <a:lnTo>
                    <a:pt x="655954" y="430784"/>
                  </a:lnTo>
                  <a:lnTo>
                    <a:pt x="662940" y="431292"/>
                  </a:lnTo>
                  <a:lnTo>
                    <a:pt x="665988" y="430784"/>
                  </a:lnTo>
                  <a:close/>
                </a:path>
                <a:path w="666115" h="431800">
                  <a:moveTo>
                    <a:pt x="190119" y="102997"/>
                  </a:moveTo>
                  <a:lnTo>
                    <a:pt x="156761" y="109118"/>
                  </a:lnTo>
                  <a:lnTo>
                    <a:pt x="129285" y="125872"/>
                  </a:lnTo>
                  <a:lnTo>
                    <a:pt x="110287" y="150842"/>
                  </a:lnTo>
                  <a:lnTo>
                    <a:pt x="102362" y="181610"/>
                  </a:lnTo>
                  <a:lnTo>
                    <a:pt x="61936" y="195633"/>
                  </a:lnTo>
                  <a:lnTo>
                    <a:pt x="29463" y="222742"/>
                  </a:lnTo>
                  <a:lnTo>
                    <a:pt x="7850" y="259923"/>
                  </a:lnTo>
                  <a:lnTo>
                    <a:pt x="0" y="304165"/>
                  </a:lnTo>
                  <a:lnTo>
                    <a:pt x="8092" y="349017"/>
                  </a:lnTo>
                  <a:lnTo>
                    <a:pt x="30353" y="386572"/>
                  </a:lnTo>
                  <a:lnTo>
                    <a:pt x="63757" y="413625"/>
                  </a:lnTo>
                  <a:lnTo>
                    <a:pt x="105282" y="426974"/>
                  </a:lnTo>
                  <a:lnTo>
                    <a:pt x="107442" y="429260"/>
                  </a:lnTo>
                  <a:lnTo>
                    <a:pt x="110617" y="430784"/>
                  </a:lnTo>
                  <a:lnTo>
                    <a:pt x="321818" y="430784"/>
                  </a:lnTo>
                  <a:lnTo>
                    <a:pt x="318643" y="429260"/>
                  </a:lnTo>
                  <a:lnTo>
                    <a:pt x="316356" y="426974"/>
                  </a:lnTo>
                  <a:lnTo>
                    <a:pt x="274831" y="413625"/>
                  </a:lnTo>
                  <a:lnTo>
                    <a:pt x="241426" y="386572"/>
                  </a:lnTo>
                  <a:lnTo>
                    <a:pt x="219166" y="349017"/>
                  </a:lnTo>
                  <a:lnTo>
                    <a:pt x="211074" y="304165"/>
                  </a:lnTo>
                  <a:lnTo>
                    <a:pt x="218926" y="259923"/>
                  </a:lnTo>
                  <a:lnTo>
                    <a:pt x="240553" y="222742"/>
                  </a:lnTo>
                  <a:lnTo>
                    <a:pt x="273063" y="195633"/>
                  </a:lnTo>
                  <a:lnTo>
                    <a:pt x="313563" y="181610"/>
                  </a:lnTo>
                  <a:lnTo>
                    <a:pt x="321415" y="150842"/>
                  </a:lnTo>
                  <a:lnTo>
                    <a:pt x="340375" y="125872"/>
                  </a:lnTo>
                  <a:lnTo>
                    <a:pt x="349769" y="120142"/>
                  </a:lnTo>
                  <a:lnTo>
                    <a:pt x="243204" y="120142"/>
                  </a:lnTo>
                  <a:lnTo>
                    <a:pt x="231552" y="112908"/>
                  </a:lnTo>
                  <a:lnTo>
                    <a:pt x="218662" y="107521"/>
                  </a:lnTo>
                  <a:lnTo>
                    <a:pt x="204771" y="104157"/>
                  </a:lnTo>
                  <a:lnTo>
                    <a:pt x="190119" y="102997"/>
                  </a:lnTo>
                  <a:close/>
                </a:path>
                <a:path w="666115" h="431800">
                  <a:moveTo>
                    <a:pt x="437006" y="0"/>
                  </a:moveTo>
                  <a:lnTo>
                    <a:pt x="385579" y="5752"/>
                  </a:lnTo>
                  <a:lnTo>
                    <a:pt x="338887" y="22063"/>
                  </a:lnTo>
                  <a:lnTo>
                    <a:pt x="298530" y="47512"/>
                  </a:lnTo>
                  <a:lnTo>
                    <a:pt x="266103" y="80678"/>
                  </a:lnTo>
                  <a:lnTo>
                    <a:pt x="243204" y="120142"/>
                  </a:lnTo>
                  <a:lnTo>
                    <a:pt x="349769" y="120142"/>
                  </a:lnTo>
                  <a:lnTo>
                    <a:pt x="367837" y="109118"/>
                  </a:lnTo>
                  <a:lnTo>
                    <a:pt x="401193" y="102997"/>
                  </a:lnTo>
                  <a:lnTo>
                    <a:pt x="463172" y="102997"/>
                  </a:lnTo>
                  <a:lnTo>
                    <a:pt x="467429" y="94789"/>
                  </a:lnTo>
                  <a:lnTo>
                    <a:pt x="484520" y="71723"/>
                  </a:lnTo>
                  <a:lnTo>
                    <a:pt x="505160" y="51276"/>
                  </a:lnTo>
                  <a:lnTo>
                    <a:pt x="528954" y="33782"/>
                  </a:lnTo>
                  <a:lnTo>
                    <a:pt x="543687" y="27178"/>
                  </a:lnTo>
                  <a:lnTo>
                    <a:pt x="517778" y="14605"/>
                  </a:lnTo>
                  <a:lnTo>
                    <a:pt x="498746" y="8358"/>
                  </a:lnTo>
                  <a:lnTo>
                    <a:pt x="478869" y="3778"/>
                  </a:lnTo>
                  <a:lnTo>
                    <a:pt x="458253" y="960"/>
                  </a:lnTo>
                  <a:lnTo>
                    <a:pt x="437006" y="0"/>
                  </a:lnTo>
                  <a:close/>
                </a:path>
                <a:path w="666115" h="431800">
                  <a:moveTo>
                    <a:pt x="463172" y="102997"/>
                  </a:moveTo>
                  <a:lnTo>
                    <a:pt x="401193" y="102997"/>
                  </a:lnTo>
                  <a:lnTo>
                    <a:pt x="415899" y="104157"/>
                  </a:lnTo>
                  <a:lnTo>
                    <a:pt x="429783" y="107521"/>
                  </a:lnTo>
                  <a:lnTo>
                    <a:pt x="442644" y="112908"/>
                  </a:lnTo>
                  <a:lnTo>
                    <a:pt x="454278" y="120142"/>
                  </a:lnTo>
                  <a:lnTo>
                    <a:pt x="463172" y="102997"/>
                  </a:lnTo>
                  <a:close/>
                </a:path>
              </a:pathLst>
            </a:custGeom>
            <a:solidFill>
              <a:srgbClr val="79C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195369" y="4628197"/>
            <a:ext cx="614680" cy="811530"/>
            <a:chOff x="10195369" y="4628197"/>
            <a:chExt cx="614680" cy="811530"/>
          </a:xfrm>
        </p:grpSpPr>
        <p:sp>
          <p:nvSpPr>
            <p:cNvPr id="51" name="object 51"/>
            <p:cNvSpPr/>
            <p:nvPr/>
          </p:nvSpPr>
          <p:spPr>
            <a:xfrm>
              <a:off x="10196321" y="4738877"/>
              <a:ext cx="612775" cy="699770"/>
            </a:xfrm>
            <a:custGeom>
              <a:avLst/>
              <a:gdLst/>
              <a:ahLst/>
              <a:cxnLst/>
              <a:rect l="l" t="t" r="r" b="b"/>
              <a:pathLst>
                <a:path w="612775" h="699770">
                  <a:moveTo>
                    <a:pt x="612648" y="0"/>
                  </a:moveTo>
                  <a:lnTo>
                    <a:pt x="0" y="0"/>
                  </a:lnTo>
                  <a:lnTo>
                    <a:pt x="0" y="588899"/>
                  </a:lnTo>
                  <a:lnTo>
                    <a:pt x="19938" y="627761"/>
                  </a:lnTo>
                  <a:lnTo>
                    <a:pt x="60832" y="654685"/>
                  </a:lnTo>
                  <a:lnTo>
                    <a:pt x="103885" y="671830"/>
                  </a:lnTo>
                  <a:lnTo>
                    <a:pt x="155701" y="685038"/>
                  </a:lnTo>
                  <a:lnTo>
                    <a:pt x="194563" y="692023"/>
                  </a:lnTo>
                  <a:lnTo>
                    <a:pt x="236093" y="696468"/>
                  </a:lnTo>
                  <a:lnTo>
                    <a:pt x="279526" y="699008"/>
                  </a:lnTo>
                  <a:lnTo>
                    <a:pt x="302386" y="699516"/>
                  </a:lnTo>
                  <a:lnTo>
                    <a:pt x="306324" y="699516"/>
                  </a:lnTo>
                  <a:lnTo>
                    <a:pt x="351662" y="698373"/>
                  </a:lnTo>
                  <a:lnTo>
                    <a:pt x="394843" y="694817"/>
                  </a:lnTo>
                  <a:lnTo>
                    <a:pt x="435482" y="689229"/>
                  </a:lnTo>
                  <a:lnTo>
                    <a:pt x="473075" y="681736"/>
                  </a:lnTo>
                  <a:lnTo>
                    <a:pt x="522858" y="667131"/>
                  </a:lnTo>
                  <a:lnTo>
                    <a:pt x="563499" y="649097"/>
                  </a:lnTo>
                  <a:lnTo>
                    <a:pt x="599694" y="620776"/>
                  </a:lnTo>
                  <a:lnTo>
                    <a:pt x="612648" y="588899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399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96321" y="4738877"/>
              <a:ext cx="612775" cy="699770"/>
            </a:xfrm>
            <a:custGeom>
              <a:avLst/>
              <a:gdLst/>
              <a:ahLst/>
              <a:cxnLst/>
              <a:rect l="l" t="t" r="r" b="b"/>
              <a:pathLst>
                <a:path w="612775" h="699770">
                  <a:moveTo>
                    <a:pt x="0" y="0"/>
                  </a:moveTo>
                  <a:lnTo>
                    <a:pt x="612648" y="0"/>
                  </a:lnTo>
                  <a:lnTo>
                    <a:pt x="612648" y="588899"/>
                  </a:lnTo>
                  <a:lnTo>
                    <a:pt x="592708" y="628269"/>
                  </a:lnTo>
                  <a:lnTo>
                    <a:pt x="551052" y="655193"/>
                  </a:lnTo>
                  <a:lnTo>
                    <a:pt x="507364" y="672338"/>
                  </a:lnTo>
                  <a:lnTo>
                    <a:pt x="454786" y="685673"/>
                  </a:lnTo>
                  <a:lnTo>
                    <a:pt x="415544" y="692277"/>
                  </a:lnTo>
                  <a:lnTo>
                    <a:pt x="373506" y="696722"/>
                  </a:lnTo>
                  <a:lnTo>
                    <a:pt x="329310" y="699262"/>
                  </a:lnTo>
                  <a:lnTo>
                    <a:pt x="306324" y="699516"/>
                  </a:lnTo>
                  <a:lnTo>
                    <a:pt x="305816" y="699516"/>
                  </a:lnTo>
                  <a:lnTo>
                    <a:pt x="302386" y="699516"/>
                  </a:lnTo>
                  <a:lnTo>
                    <a:pt x="279526" y="699008"/>
                  </a:lnTo>
                  <a:lnTo>
                    <a:pt x="257428" y="698119"/>
                  </a:lnTo>
                  <a:lnTo>
                    <a:pt x="214883" y="694309"/>
                  </a:lnTo>
                  <a:lnTo>
                    <a:pt x="174751" y="688721"/>
                  </a:lnTo>
                  <a:lnTo>
                    <a:pt x="120523" y="676783"/>
                  </a:lnTo>
                  <a:lnTo>
                    <a:pt x="74168" y="661035"/>
                  </a:lnTo>
                  <a:lnTo>
                    <a:pt x="38100" y="642112"/>
                  </a:lnTo>
                  <a:lnTo>
                    <a:pt x="7493" y="612775"/>
                  </a:lnTo>
                  <a:lnTo>
                    <a:pt x="0" y="58889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498073" y="4738877"/>
              <a:ext cx="311150" cy="699770"/>
            </a:xfrm>
            <a:custGeom>
              <a:avLst/>
              <a:gdLst/>
              <a:ahLst/>
              <a:cxnLst/>
              <a:rect l="l" t="t" r="r" b="b"/>
              <a:pathLst>
                <a:path w="311150" h="699770">
                  <a:moveTo>
                    <a:pt x="310896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49402" y="698373"/>
                  </a:lnTo>
                  <a:lnTo>
                    <a:pt x="92709" y="694817"/>
                  </a:lnTo>
                  <a:lnTo>
                    <a:pt x="133476" y="689229"/>
                  </a:lnTo>
                  <a:lnTo>
                    <a:pt x="171069" y="681736"/>
                  </a:lnTo>
                  <a:lnTo>
                    <a:pt x="220979" y="667131"/>
                  </a:lnTo>
                  <a:lnTo>
                    <a:pt x="261747" y="649097"/>
                  </a:lnTo>
                  <a:lnTo>
                    <a:pt x="297942" y="620776"/>
                  </a:lnTo>
                  <a:lnTo>
                    <a:pt x="310896" y="588899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5EB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498073" y="4738877"/>
              <a:ext cx="311150" cy="699770"/>
            </a:xfrm>
            <a:custGeom>
              <a:avLst/>
              <a:gdLst/>
              <a:ahLst/>
              <a:cxnLst/>
              <a:rect l="l" t="t" r="r" b="b"/>
              <a:pathLst>
                <a:path w="311150" h="699770">
                  <a:moveTo>
                    <a:pt x="0" y="0"/>
                  </a:moveTo>
                  <a:lnTo>
                    <a:pt x="310896" y="0"/>
                  </a:lnTo>
                  <a:lnTo>
                    <a:pt x="310896" y="588899"/>
                  </a:lnTo>
                  <a:lnTo>
                    <a:pt x="290829" y="628269"/>
                  </a:lnTo>
                  <a:lnTo>
                    <a:pt x="249047" y="655193"/>
                  </a:lnTo>
                  <a:lnTo>
                    <a:pt x="235839" y="661543"/>
                  </a:lnTo>
                  <a:lnTo>
                    <a:pt x="188722" y="677291"/>
                  </a:lnTo>
                  <a:lnTo>
                    <a:pt x="133476" y="689229"/>
                  </a:lnTo>
                  <a:lnTo>
                    <a:pt x="92709" y="694817"/>
                  </a:lnTo>
                  <a:lnTo>
                    <a:pt x="49402" y="698373"/>
                  </a:lnTo>
                  <a:lnTo>
                    <a:pt x="4064" y="699516"/>
                  </a:lnTo>
                  <a:lnTo>
                    <a:pt x="0" y="6995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99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96321" y="4629149"/>
              <a:ext cx="612775" cy="220979"/>
            </a:xfrm>
            <a:custGeom>
              <a:avLst/>
              <a:gdLst/>
              <a:ahLst/>
              <a:cxnLst/>
              <a:rect l="l" t="t" r="r" b="b"/>
              <a:pathLst>
                <a:path w="612775" h="220979">
                  <a:moveTo>
                    <a:pt x="305561" y="0"/>
                  </a:moveTo>
                  <a:lnTo>
                    <a:pt x="260984" y="1143"/>
                  </a:lnTo>
                  <a:lnTo>
                    <a:pt x="217677" y="4699"/>
                  </a:lnTo>
                  <a:lnTo>
                    <a:pt x="177292" y="10287"/>
                  </a:lnTo>
                  <a:lnTo>
                    <a:pt x="139446" y="17780"/>
                  </a:lnTo>
                  <a:lnTo>
                    <a:pt x="89534" y="32257"/>
                  </a:lnTo>
                  <a:lnTo>
                    <a:pt x="49149" y="50292"/>
                  </a:lnTo>
                  <a:lnTo>
                    <a:pt x="12700" y="78612"/>
                  </a:lnTo>
                  <a:lnTo>
                    <a:pt x="0" y="110362"/>
                  </a:lnTo>
                  <a:lnTo>
                    <a:pt x="761" y="118618"/>
                  </a:lnTo>
                  <a:lnTo>
                    <a:pt x="28194" y="156844"/>
                  </a:lnTo>
                  <a:lnTo>
                    <a:pt x="61341" y="176783"/>
                  </a:lnTo>
                  <a:lnTo>
                    <a:pt x="105282" y="193675"/>
                  </a:lnTo>
                  <a:lnTo>
                    <a:pt x="157733" y="207010"/>
                  </a:lnTo>
                  <a:lnTo>
                    <a:pt x="217677" y="216281"/>
                  </a:lnTo>
                  <a:lnTo>
                    <a:pt x="260984" y="219582"/>
                  </a:lnTo>
                  <a:lnTo>
                    <a:pt x="306070" y="220980"/>
                  </a:lnTo>
                  <a:lnTo>
                    <a:pt x="329183" y="220472"/>
                  </a:lnTo>
                  <a:lnTo>
                    <a:pt x="373379" y="218186"/>
                  </a:lnTo>
                  <a:lnTo>
                    <a:pt x="435355" y="210693"/>
                  </a:lnTo>
                  <a:lnTo>
                    <a:pt x="472948" y="202945"/>
                  </a:lnTo>
                  <a:lnTo>
                    <a:pt x="522858" y="188468"/>
                  </a:lnTo>
                  <a:lnTo>
                    <a:pt x="563499" y="170433"/>
                  </a:lnTo>
                  <a:lnTo>
                    <a:pt x="599694" y="142112"/>
                  </a:lnTo>
                  <a:lnTo>
                    <a:pt x="612648" y="110362"/>
                  </a:lnTo>
                  <a:lnTo>
                    <a:pt x="611885" y="102235"/>
                  </a:lnTo>
                  <a:lnTo>
                    <a:pt x="584200" y="63881"/>
                  </a:lnTo>
                  <a:lnTo>
                    <a:pt x="551052" y="43687"/>
                  </a:lnTo>
                  <a:lnTo>
                    <a:pt x="507364" y="27177"/>
                  </a:lnTo>
                  <a:lnTo>
                    <a:pt x="454659" y="13843"/>
                  </a:lnTo>
                  <a:lnTo>
                    <a:pt x="415417" y="6985"/>
                  </a:lnTo>
                  <a:lnTo>
                    <a:pt x="373379" y="2793"/>
                  </a:lnTo>
                  <a:lnTo>
                    <a:pt x="329183" y="254"/>
                  </a:lnTo>
                  <a:lnTo>
                    <a:pt x="305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196321" y="4629149"/>
              <a:ext cx="612775" cy="220979"/>
            </a:xfrm>
            <a:custGeom>
              <a:avLst/>
              <a:gdLst/>
              <a:ahLst/>
              <a:cxnLst/>
              <a:rect l="l" t="t" r="r" b="b"/>
              <a:pathLst>
                <a:path w="612775" h="220979">
                  <a:moveTo>
                    <a:pt x="305561" y="0"/>
                  </a:moveTo>
                  <a:lnTo>
                    <a:pt x="306831" y="0"/>
                  </a:lnTo>
                  <a:lnTo>
                    <a:pt x="329183" y="254"/>
                  </a:lnTo>
                  <a:lnTo>
                    <a:pt x="373379" y="2793"/>
                  </a:lnTo>
                  <a:lnTo>
                    <a:pt x="415417" y="6985"/>
                  </a:lnTo>
                  <a:lnTo>
                    <a:pt x="454659" y="13843"/>
                  </a:lnTo>
                  <a:lnTo>
                    <a:pt x="507364" y="27177"/>
                  </a:lnTo>
                  <a:lnTo>
                    <a:pt x="551052" y="43687"/>
                  </a:lnTo>
                  <a:lnTo>
                    <a:pt x="584200" y="63881"/>
                  </a:lnTo>
                  <a:lnTo>
                    <a:pt x="609600" y="93980"/>
                  </a:lnTo>
                  <a:lnTo>
                    <a:pt x="612648" y="110362"/>
                  </a:lnTo>
                  <a:lnTo>
                    <a:pt x="611885" y="118618"/>
                  </a:lnTo>
                  <a:lnTo>
                    <a:pt x="584200" y="156844"/>
                  </a:lnTo>
                  <a:lnTo>
                    <a:pt x="551052" y="176783"/>
                  </a:lnTo>
                  <a:lnTo>
                    <a:pt x="507364" y="193675"/>
                  </a:lnTo>
                  <a:lnTo>
                    <a:pt x="454659" y="207010"/>
                  </a:lnTo>
                  <a:lnTo>
                    <a:pt x="415417" y="213487"/>
                  </a:lnTo>
                  <a:lnTo>
                    <a:pt x="373379" y="218186"/>
                  </a:lnTo>
                  <a:lnTo>
                    <a:pt x="329183" y="220472"/>
                  </a:lnTo>
                  <a:lnTo>
                    <a:pt x="306070" y="220980"/>
                  </a:lnTo>
                  <a:lnTo>
                    <a:pt x="283336" y="220472"/>
                  </a:lnTo>
                  <a:lnTo>
                    <a:pt x="238886" y="218186"/>
                  </a:lnTo>
                  <a:lnTo>
                    <a:pt x="196976" y="213487"/>
                  </a:lnTo>
                  <a:lnTo>
                    <a:pt x="157733" y="207010"/>
                  </a:lnTo>
                  <a:lnTo>
                    <a:pt x="105282" y="193675"/>
                  </a:lnTo>
                  <a:lnTo>
                    <a:pt x="61341" y="176783"/>
                  </a:lnTo>
                  <a:lnTo>
                    <a:pt x="28194" y="156844"/>
                  </a:lnTo>
                  <a:lnTo>
                    <a:pt x="3048" y="126492"/>
                  </a:lnTo>
                  <a:lnTo>
                    <a:pt x="0" y="110362"/>
                  </a:lnTo>
                  <a:lnTo>
                    <a:pt x="761" y="102235"/>
                  </a:lnTo>
                  <a:lnTo>
                    <a:pt x="28194" y="63881"/>
                  </a:lnTo>
                  <a:lnTo>
                    <a:pt x="61341" y="43687"/>
                  </a:lnTo>
                  <a:lnTo>
                    <a:pt x="105282" y="27177"/>
                  </a:lnTo>
                  <a:lnTo>
                    <a:pt x="157733" y="13843"/>
                  </a:lnTo>
                  <a:lnTo>
                    <a:pt x="196976" y="6985"/>
                  </a:lnTo>
                  <a:lnTo>
                    <a:pt x="238886" y="2793"/>
                  </a:lnTo>
                  <a:lnTo>
                    <a:pt x="283336" y="254"/>
                  </a:lnTo>
                  <a:lnTo>
                    <a:pt x="305561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59567" y="4658867"/>
              <a:ext cx="485140" cy="146685"/>
            </a:xfrm>
            <a:custGeom>
              <a:avLst/>
              <a:gdLst/>
              <a:ahLst/>
              <a:cxnLst/>
              <a:rect l="l" t="t" r="r" b="b"/>
              <a:pathLst>
                <a:path w="485140" h="146685">
                  <a:moveTo>
                    <a:pt x="242061" y="0"/>
                  </a:moveTo>
                  <a:lnTo>
                    <a:pt x="200659" y="1142"/>
                  </a:lnTo>
                  <a:lnTo>
                    <a:pt x="161925" y="4190"/>
                  </a:lnTo>
                  <a:lnTo>
                    <a:pt x="108838" y="12191"/>
                  </a:lnTo>
                  <a:lnTo>
                    <a:pt x="64007" y="23748"/>
                  </a:lnTo>
                  <a:lnTo>
                    <a:pt x="21081" y="43433"/>
                  </a:lnTo>
                  <a:lnTo>
                    <a:pt x="0" y="73278"/>
                  </a:lnTo>
                  <a:lnTo>
                    <a:pt x="888" y="79628"/>
                  </a:lnTo>
                  <a:lnTo>
                    <a:pt x="29717" y="108457"/>
                  </a:lnTo>
                  <a:lnTo>
                    <a:pt x="78104" y="126999"/>
                  </a:lnTo>
                  <a:lnTo>
                    <a:pt x="125729" y="137413"/>
                  </a:lnTo>
                  <a:lnTo>
                    <a:pt x="181101" y="144144"/>
                  </a:lnTo>
                  <a:lnTo>
                    <a:pt x="221233" y="146049"/>
                  </a:lnTo>
                  <a:lnTo>
                    <a:pt x="242061" y="146303"/>
                  </a:lnTo>
                  <a:lnTo>
                    <a:pt x="263143" y="146049"/>
                  </a:lnTo>
                  <a:lnTo>
                    <a:pt x="303275" y="144144"/>
                  </a:lnTo>
                  <a:lnTo>
                    <a:pt x="358901" y="137413"/>
                  </a:lnTo>
                  <a:lnTo>
                    <a:pt x="406526" y="126999"/>
                  </a:lnTo>
                  <a:lnTo>
                    <a:pt x="444500" y="113664"/>
                  </a:lnTo>
                  <a:lnTo>
                    <a:pt x="476884" y="91820"/>
                  </a:lnTo>
                  <a:lnTo>
                    <a:pt x="484631" y="73278"/>
                  </a:lnTo>
                  <a:lnTo>
                    <a:pt x="483742" y="66928"/>
                  </a:lnTo>
                  <a:lnTo>
                    <a:pt x="454659" y="38099"/>
                  </a:lnTo>
                  <a:lnTo>
                    <a:pt x="406526" y="19430"/>
                  </a:lnTo>
                  <a:lnTo>
                    <a:pt x="358901" y="9143"/>
                  </a:lnTo>
                  <a:lnTo>
                    <a:pt x="303275" y="2285"/>
                  </a:lnTo>
                  <a:lnTo>
                    <a:pt x="242061" y="0"/>
                  </a:lnTo>
                  <a:close/>
                </a:path>
              </a:pathLst>
            </a:custGeom>
            <a:solidFill>
              <a:srgbClr val="8ABE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59567" y="4658867"/>
              <a:ext cx="485140" cy="119380"/>
            </a:xfrm>
            <a:custGeom>
              <a:avLst/>
              <a:gdLst/>
              <a:ahLst/>
              <a:cxnLst/>
              <a:rect l="l" t="t" r="r" b="b"/>
              <a:pathLst>
                <a:path w="485140" h="119379">
                  <a:moveTo>
                    <a:pt x="242061" y="0"/>
                  </a:moveTo>
                  <a:lnTo>
                    <a:pt x="200659" y="1142"/>
                  </a:lnTo>
                  <a:lnTo>
                    <a:pt x="161925" y="4190"/>
                  </a:lnTo>
                  <a:lnTo>
                    <a:pt x="108838" y="12318"/>
                  </a:lnTo>
                  <a:lnTo>
                    <a:pt x="64007" y="23875"/>
                  </a:lnTo>
                  <a:lnTo>
                    <a:pt x="21081" y="43687"/>
                  </a:lnTo>
                  <a:lnTo>
                    <a:pt x="0" y="73786"/>
                  </a:lnTo>
                  <a:lnTo>
                    <a:pt x="888" y="79882"/>
                  </a:lnTo>
                  <a:lnTo>
                    <a:pt x="29209" y="108965"/>
                  </a:lnTo>
                  <a:lnTo>
                    <a:pt x="50673" y="118871"/>
                  </a:lnTo>
                  <a:lnTo>
                    <a:pt x="64770" y="113664"/>
                  </a:lnTo>
                  <a:lnTo>
                    <a:pt x="80136" y="109219"/>
                  </a:lnTo>
                  <a:lnTo>
                    <a:pt x="133603" y="97789"/>
                  </a:lnTo>
                  <a:lnTo>
                    <a:pt x="196723" y="91185"/>
                  </a:lnTo>
                  <a:lnTo>
                    <a:pt x="242061" y="90042"/>
                  </a:lnTo>
                  <a:lnTo>
                    <a:pt x="265429" y="90296"/>
                  </a:lnTo>
                  <a:lnTo>
                    <a:pt x="330453" y="94995"/>
                  </a:lnTo>
                  <a:lnTo>
                    <a:pt x="369697" y="101091"/>
                  </a:lnTo>
                  <a:lnTo>
                    <a:pt x="419861" y="113664"/>
                  </a:lnTo>
                  <a:lnTo>
                    <a:pt x="433704" y="118871"/>
                  </a:lnTo>
                  <a:lnTo>
                    <a:pt x="445134" y="113918"/>
                  </a:lnTo>
                  <a:lnTo>
                    <a:pt x="476884" y="92201"/>
                  </a:lnTo>
                  <a:lnTo>
                    <a:pt x="484631" y="73786"/>
                  </a:lnTo>
                  <a:lnTo>
                    <a:pt x="483742" y="67309"/>
                  </a:lnTo>
                  <a:lnTo>
                    <a:pt x="454659" y="38226"/>
                  </a:lnTo>
                  <a:lnTo>
                    <a:pt x="406526" y="19557"/>
                  </a:lnTo>
                  <a:lnTo>
                    <a:pt x="358901" y="9270"/>
                  </a:lnTo>
                  <a:lnTo>
                    <a:pt x="303275" y="2412"/>
                  </a:lnTo>
                  <a:lnTo>
                    <a:pt x="283463" y="1142"/>
                  </a:lnTo>
                  <a:lnTo>
                    <a:pt x="242061" y="0"/>
                  </a:lnTo>
                  <a:close/>
                </a:path>
              </a:pathLst>
            </a:custGeom>
            <a:solidFill>
              <a:srgbClr val="B1D1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315193" y="4924171"/>
            <a:ext cx="385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b="1" spc="-55" dirty="0">
                <a:solidFill>
                  <a:srgbClr val="FFFFFF"/>
                </a:solidFill>
                <a:latin typeface="Segoe UI"/>
                <a:cs typeface="Segoe UI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384792" y="4058411"/>
            <a:ext cx="1085215" cy="955675"/>
          </a:xfrm>
          <a:custGeom>
            <a:avLst/>
            <a:gdLst/>
            <a:ahLst/>
            <a:cxnLst/>
            <a:rect l="l" t="t" r="r" b="b"/>
            <a:pathLst>
              <a:path w="1085215" h="955675">
                <a:moveTo>
                  <a:pt x="541147" y="0"/>
                </a:moveTo>
                <a:lnTo>
                  <a:pt x="0" y="287274"/>
                </a:lnTo>
                <a:lnTo>
                  <a:pt x="0" y="371348"/>
                </a:lnTo>
                <a:lnTo>
                  <a:pt x="107950" y="371348"/>
                </a:lnTo>
                <a:lnTo>
                  <a:pt x="107950" y="955548"/>
                </a:lnTo>
                <a:lnTo>
                  <a:pt x="213359" y="955548"/>
                </a:lnTo>
                <a:lnTo>
                  <a:pt x="213359" y="371348"/>
                </a:lnTo>
                <a:lnTo>
                  <a:pt x="874902" y="371348"/>
                </a:lnTo>
                <a:lnTo>
                  <a:pt x="874902" y="618617"/>
                </a:lnTo>
                <a:lnTo>
                  <a:pt x="877442" y="617601"/>
                </a:lnTo>
                <a:lnTo>
                  <a:pt x="893063" y="612520"/>
                </a:lnTo>
                <a:lnTo>
                  <a:pt x="945514" y="599186"/>
                </a:lnTo>
                <a:lnTo>
                  <a:pt x="980439" y="593089"/>
                </a:lnTo>
                <a:lnTo>
                  <a:pt x="980439" y="371348"/>
                </a:lnTo>
                <a:lnTo>
                  <a:pt x="1085087" y="371348"/>
                </a:lnTo>
                <a:lnTo>
                  <a:pt x="1085087" y="287274"/>
                </a:lnTo>
                <a:lnTo>
                  <a:pt x="541147" y="0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6583" y="4866132"/>
            <a:ext cx="147827" cy="146304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9617964" y="4495800"/>
            <a:ext cx="341630" cy="516890"/>
            <a:chOff x="9617964" y="4495800"/>
            <a:chExt cx="341630" cy="516890"/>
          </a:xfrm>
        </p:grpSpPr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5500" y="4495800"/>
              <a:ext cx="146303" cy="1478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7964" y="4680204"/>
              <a:ext cx="146303" cy="1463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3036" y="4680204"/>
              <a:ext cx="146303" cy="1463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7964" y="4866131"/>
              <a:ext cx="146303" cy="1463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3036" y="4866131"/>
              <a:ext cx="146303" cy="14630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9291828" y="2767583"/>
            <a:ext cx="958850" cy="1005840"/>
            <a:chOff x="9291828" y="2767583"/>
            <a:chExt cx="958850" cy="1005840"/>
          </a:xfrm>
        </p:grpSpPr>
        <p:sp>
          <p:nvSpPr>
            <p:cNvPr id="69" name="object 69"/>
            <p:cNvSpPr/>
            <p:nvPr/>
          </p:nvSpPr>
          <p:spPr>
            <a:xfrm>
              <a:off x="9291828" y="2906267"/>
              <a:ext cx="958850" cy="867410"/>
            </a:xfrm>
            <a:custGeom>
              <a:avLst/>
              <a:gdLst/>
              <a:ahLst/>
              <a:cxnLst/>
              <a:rect l="l" t="t" r="r" b="b"/>
              <a:pathLst>
                <a:path w="958850" h="867410">
                  <a:moveTo>
                    <a:pt x="958596" y="0"/>
                  </a:moveTo>
                  <a:lnTo>
                    <a:pt x="481584" y="0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726059"/>
                  </a:lnTo>
                  <a:lnTo>
                    <a:pt x="20548" y="766978"/>
                  </a:lnTo>
                  <a:lnTo>
                    <a:pt x="78105" y="803084"/>
                  </a:lnTo>
                  <a:lnTo>
                    <a:pt x="118821" y="818807"/>
                  </a:lnTo>
                  <a:lnTo>
                    <a:pt x="166458" y="832700"/>
                  </a:lnTo>
                  <a:lnTo>
                    <a:pt x="220268" y="844537"/>
                  </a:lnTo>
                  <a:lnTo>
                    <a:pt x="279450" y="854113"/>
                  </a:lnTo>
                  <a:lnTo>
                    <a:pt x="343242" y="861225"/>
                  </a:lnTo>
                  <a:lnTo>
                    <a:pt x="410883" y="865644"/>
                  </a:lnTo>
                  <a:lnTo>
                    <a:pt x="472440" y="866965"/>
                  </a:lnTo>
                  <a:lnTo>
                    <a:pt x="472440" y="867156"/>
                  </a:lnTo>
                  <a:lnTo>
                    <a:pt x="479044" y="867156"/>
                  </a:lnTo>
                  <a:lnTo>
                    <a:pt x="480314" y="867130"/>
                  </a:lnTo>
                  <a:lnTo>
                    <a:pt x="481584" y="867156"/>
                  </a:lnTo>
                  <a:lnTo>
                    <a:pt x="550926" y="865644"/>
                  </a:lnTo>
                  <a:lnTo>
                    <a:pt x="619188" y="861250"/>
                  </a:lnTo>
                  <a:lnTo>
                    <a:pt x="683158" y="854227"/>
                  </a:lnTo>
                  <a:lnTo>
                    <a:pt x="742149" y="844791"/>
                  </a:lnTo>
                  <a:lnTo>
                    <a:pt x="795489" y="833196"/>
                  </a:lnTo>
                  <a:lnTo>
                    <a:pt x="842492" y="819670"/>
                  </a:lnTo>
                  <a:lnTo>
                    <a:pt x="882472" y="804456"/>
                  </a:lnTo>
                  <a:lnTo>
                    <a:pt x="938657" y="769899"/>
                  </a:lnTo>
                  <a:lnTo>
                    <a:pt x="958596" y="731393"/>
                  </a:lnTo>
                  <a:lnTo>
                    <a:pt x="9585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91828" y="2767583"/>
              <a:ext cx="958850" cy="273050"/>
            </a:xfrm>
            <a:custGeom>
              <a:avLst/>
              <a:gdLst/>
              <a:ahLst/>
              <a:cxnLst/>
              <a:rect l="l" t="t" r="r" b="b"/>
              <a:pathLst>
                <a:path w="958850" h="273050">
                  <a:moveTo>
                    <a:pt x="958596" y="136398"/>
                  </a:moveTo>
                  <a:lnTo>
                    <a:pt x="938288" y="97015"/>
                  </a:lnTo>
                  <a:lnTo>
                    <a:pt x="881367" y="62141"/>
                  </a:lnTo>
                  <a:lnTo>
                    <a:pt x="841006" y="46926"/>
                  </a:lnTo>
                  <a:lnTo>
                    <a:pt x="793724" y="33464"/>
                  </a:lnTo>
                  <a:lnTo>
                    <a:pt x="740257" y="21983"/>
                  </a:lnTo>
                  <a:lnTo>
                    <a:pt x="681329" y="12687"/>
                  </a:lnTo>
                  <a:lnTo>
                    <a:pt x="617702" y="5778"/>
                  </a:lnTo>
                  <a:lnTo>
                    <a:pt x="550113" y="1485"/>
                  </a:lnTo>
                  <a:lnTo>
                    <a:pt x="479298" y="0"/>
                  </a:lnTo>
                  <a:lnTo>
                    <a:pt x="408470" y="1485"/>
                  </a:lnTo>
                  <a:lnTo>
                    <a:pt x="340880" y="5778"/>
                  </a:lnTo>
                  <a:lnTo>
                    <a:pt x="277253" y="12687"/>
                  </a:lnTo>
                  <a:lnTo>
                    <a:pt x="218325" y="21983"/>
                  </a:lnTo>
                  <a:lnTo>
                    <a:pt x="164858" y="33464"/>
                  </a:lnTo>
                  <a:lnTo>
                    <a:pt x="117576" y="46926"/>
                  </a:lnTo>
                  <a:lnTo>
                    <a:pt x="77216" y="62141"/>
                  </a:lnTo>
                  <a:lnTo>
                    <a:pt x="20294" y="97015"/>
                  </a:lnTo>
                  <a:lnTo>
                    <a:pt x="0" y="136398"/>
                  </a:lnTo>
                  <a:lnTo>
                    <a:pt x="5194" y="156552"/>
                  </a:lnTo>
                  <a:lnTo>
                    <a:pt x="44551" y="193903"/>
                  </a:lnTo>
                  <a:lnTo>
                    <a:pt x="117576" y="225882"/>
                  </a:lnTo>
                  <a:lnTo>
                    <a:pt x="164858" y="239344"/>
                  </a:lnTo>
                  <a:lnTo>
                    <a:pt x="218325" y="250825"/>
                  </a:lnTo>
                  <a:lnTo>
                    <a:pt x="277253" y="260121"/>
                  </a:lnTo>
                  <a:lnTo>
                    <a:pt x="340880" y="267030"/>
                  </a:lnTo>
                  <a:lnTo>
                    <a:pt x="408470" y="271322"/>
                  </a:lnTo>
                  <a:lnTo>
                    <a:pt x="479298" y="272796"/>
                  </a:lnTo>
                  <a:lnTo>
                    <a:pt x="550113" y="271322"/>
                  </a:lnTo>
                  <a:lnTo>
                    <a:pt x="617702" y="267030"/>
                  </a:lnTo>
                  <a:lnTo>
                    <a:pt x="681329" y="260121"/>
                  </a:lnTo>
                  <a:lnTo>
                    <a:pt x="740257" y="250825"/>
                  </a:lnTo>
                  <a:lnTo>
                    <a:pt x="793724" y="239344"/>
                  </a:lnTo>
                  <a:lnTo>
                    <a:pt x="841006" y="225882"/>
                  </a:lnTo>
                  <a:lnTo>
                    <a:pt x="881367" y="210667"/>
                  </a:lnTo>
                  <a:lnTo>
                    <a:pt x="938288" y="175793"/>
                  </a:lnTo>
                  <a:lnTo>
                    <a:pt x="958596" y="136398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764268" y="3412235"/>
              <a:ext cx="9525" cy="361315"/>
            </a:xfrm>
            <a:custGeom>
              <a:avLst/>
              <a:gdLst/>
              <a:ahLst/>
              <a:cxnLst/>
              <a:rect l="l" t="t" r="r" b="b"/>
              <a:pathLst>
                <a:path w="9525" h="361314">
                  <a:moveTo>
                    <a:pt x="9143" y="0"/>
                  </a:moveTo>
                  <a:lnTo>
                    <a:pt x="0" y="361188"/>
                  </a:lnTo>
                  <a:lnTo>
                    <a:pt x="9143" y="361188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91828" y="3339083"/>
              <a:ext cx="958850" cy="434340"/>
            </a:xfrm>
            <a:custGeom>
              <a:avLst/>
              <a:gdLst/>
              <a:ahLst/>
              <a:cxnLst/>
              <a:rect l="l" t="t" r="r" b="b"/>
              <a:pathLst>
                <a:path w="958850" h="434339">
                  <a:moveTo>
                    <a:pt x="958596" y="20955"/>
                  </a:moveTo>
                  <a:lnTo>
                    <a:pt x="930084" y="42367"/>
                  </a:lnTo>
                  <a:lnTo>
                    <a:pt x="895311" y="58889"/>
                  </a:lnTo>
                  <a:lnTo>
                    <a:pt x="855535" y="69519"/>
                  </a:lnTo>
                  <a:lnTo>
                    <a:pt x="812038" y="73279"/>
                  </a:lnTo>
                  <a:lnTo>
                    <a:pt x="758799" y="67729"/>
                  </a:lnTo>
                  <a:lnTo>
                    <a:pt x="710526" y="52362"/>
                  </a:lnTo>
                  <a:lnTo>
                    <a:pt x="669734" y="29133"/>
                  </a:lnTo>
                  <a:lnTo>
                    <a:pt x="638937" y="0"/>
                  </a:lnTo>
                  <a:lnTo>
                    <a:pt x="609180" y="28409"/>
                  </a:lnTo>
                  <a:lnTo>
                    <a:pt x="570687" y="50406"/>
                  </a:lnTo>
                  <a:lnTo>
                    <a:pt x="524687" y="65532"/>
                  </a:lnTo>
                  <a:lnTo>
                    <a:pt x="482396" y="71805"/>
                  </a:lnTo>
                  <a:lnTo>
                    <a:pt x="442671" y="67729"/>
                  </a:lnTo>
                  <a:lnTo>
                    <a:pt x="395008" y="52362"/>
                  </a:lnTo>
                  <a:lnTo>
                    <a:pt x="355142" y="29133"/>
                  </a:lnTo>
                  <a:lnTo>
                    <a:pt x="324358" y="0"/>
                  </a:lnTo>
                  <a:lnTo>
                    <a:pt x="289521" y="29133"/>
                  </a:lnTo>
                  <a:lnTo>
                    <a:pt x="247586" y="52362"/>
                  </a:lnTo>
                  <a:lnTo>
                    <a:pt x="199161" y="67729"/>
                  </a:lnTo>
                  <a:lnTo>
                    <a:pt x="144907" y="73279"/>
                  </a:lnTo>
                  <a:lnTo>
                    <a:pt x="104775" y="69596"/>
                  </a:lnTo>
                  <a:lnTo>
                    <a:pt x="67259" y="59537"/>
                  </a:lnTo>
                  <a:lnTo>
                    <a:pt x="32334" y="44564"/>
                  </a:lnTo>
                  <a:lnTo>
                    <a:pt x="0" y="26162"/>
                  </a:lnTo>
                  <a:lnTo>
                    <a:pt x="0" y="298323"/>
                  </a:lnTo>
                  <a:lnTo>
                    <a:pt x="20904" y="336943"/>
                  </a:lnTo>
                  <a:lnTo>
                    <a:pt x="79641" y="371576"/>
                  </a:lnTo>
                  <a:lnTo>
                    <a:pt x="121323" y="386816"/>
                  </a:lnTo>
                  <a:lnTo>
                    <a:pt x="170218" y="400367"/>
                  </a:lnTo>
                  <a:lnTo>
                    <a:pt x="225590" y="411962"/>
                  </a:lnTo>
                  <a:lnTo>
                    <a:pt x="286689" y="421411"/>
                  </a:lnTo>
                  <a:lnTo>
                    <a:pt x="352755" y="428434"/>
                  </a:lnTo>
                  <a:lnTo>
                    <a:pt x="423049" y="432828"/>
                  </a:lnTo>
                  <a:lnTo>
                    <a:pt x="472440" y="433844"/>
                  </a:lnTo>
                  <a:lnTo>
                    <a:pt x="472440" y="434340"/>
                  </a:lnTo>
                  <a:lnTo>
                    <a:pt x="484428" y="434098"/>
                  </a:lnTo>
                  <a:lnTo>
                    <a:pt x="496824" y="434340"/>
                  </a:lnTo>
                  <a:lnTo>
                    <a:pt x="496824" y="433832"/>
                  </a:lnTo>
                  <a:lnTo>
                    <a:pt x="543814" y="432828"/>
                  </a:lnTo>
                  <a:lnTo>
                    <a:pt x="612089" y="428434"/>
                  </a:lnTo>
                  <a:lnTo>
                    <a:pt x="676503" y="421411"/>
                  </a:lnTo>
                  <a:lnTo>
                    <a:pt x="736244" y="411962"/>
                  </a:lnTo>
                  <a:lnTo>
                    <a:pt x="790549" y="400367"/>
                  </a:lnTo>
                  <a:lnTo>
                    <a:pt x="838644" y="386816"/>
                  </a:lnTo>
                  <a:lnTo>
                    <a:pt x="879754" y="371576"/>
                  </a:lnTo>
                  <a:lnTo>
                    <a:pt x="937844" y="336943"/>
                  </a:lnTo>
                  <a:lnTo>
                    <a:pt x="958596" y="298323"/>
                  </a:lnTo>
                  <a:lnTo>
                    <a:pt x="958596" y="20955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16096" y="3124009"/>
            <a:ext cx="7799070" cy="1628139"/>
            <a:chOff x="3816096" y="3124009"/>
            <a:chExt cx="7799070" cy="1628139"/>
          </a:xfrm>
        </p:grpSpPr>
        <p:sp>
          <p:nvSpPr>
            <p:cNvPr id="44" name="object 44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4"/>
              <a:ext cx="594360" cy="3093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3" y="3788537"/>
              <a:ext cx="488061" cy="1287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60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258695" y="4534280"/>
            <a:ext cx="8909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37609" y="4551426"/>
            <a:ext cx="4401820" cy="375285"/>
          </a:xfrm>
          <a:custGeom>
            <a:avLst/>
            <a:gdLst/>
            <a:ahLst/>
            <a:cxnLst/>
            <a:rect l="l" t="t" r="r" b="b"/>
            <a:pathLst>
              <a:path w="4401820" h="375285">
                <a:moveTo>
                  <a:pt x="0" y="374904"/>
                </a:moveTo>
                <a:lnTo>
                  <a:pt x="4401312" y="374904"/>
                </a:lnTo>
                <a:lnTo>
                  <a:pt x="4401312" y="0"/>
                </a:lnTo>
                <a:lnTo>
                  <a:pt x="0" y="0"/>
                </a:lnTo>
                <a:lnTo>
                  <a:pt x="0" y="3749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7745" y="6398348"/>
            <a:ext cx="7378128" cy="223024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8194547" y="6398348"/>
            <a:ext cx="1536065" cy="223520"/>
            <a:chOff x="8194547" y="6398348"/>
            <a:chExt cx="1536065" cy="223520"/>
          </a:xfrm>
        </p:grpSpPr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94547" y="6496687"/>
              <a:ext cx="60944" cy="1439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80653" y="6398348"/>
              <a:ext cx="1449831" cy="223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03485" y="893063"/>
            <a:ext cx="585470" cy="1402080"/>
          </a:xfrm>
          <a:custGeom>
            <a:avLst/>
            <a:gdLst/>
            <a:ahLst/>
            <a:cxnLst/>
            <a:rect l="l" t="t" r="r" b="b"/>
            <a:pathLst>
              <a:path w="585470" h="1402080">
                <a:moveTo>
                  <a:pt x="585216" y="98933"/>
                </a:moveTo>
                <a:lnTo>
                  <a:pt x="581355" y="48006"/>
                </a:lnTo>
                <a:lnTo>
                  <a:pt x="577723" y="0"/>
                </a:lnTo>
                <a:lnTo>
                  <a:pt x="481711" y="25273"/>
                </a:lnTo>
                <a:lnTo>
                  <a:pt x="528269" y="58420"/>
                </a:lnTo>
                <a:lnTo>
                  <a:pt x="0" y="799973"/>
                </a:lnTo>
                <a:lnTo>
                  <a:pt x="4902" y="803452"/>
                </a:lnTo>
                <a:lnTo>
                  <a:pt x="635" y="807593"/>
                </a:lnTo>
                <a:lnTo>
                  <a:pt x="527189" y="1351762"/>
                </a:lnTo>
                <a:lnTo>
                  <a:pt x="486156" y="1391539"/>
                </a:lnTo>
                <a:lnTo>
                  <a:pt x="584708" y="1402080"/>
                </a:lnTo>
                <a:lnTo>
                  <a:pt x="581634" y="1360805"/>
                </a:lnTo>
                <a:lnTo>
                  <a:pt x="577342" y="1303147"/>
                </a:lnTo>
                <a:lnTo>
                  <a:pt x="536282" y="1342948"/>
                </a:lnTo>
                <a:lnTo>
                  <a:pt x="18453" y="807707"/>
                </a:lnTo>
                <a:lnTo>
                  <a:pt x="503008" y="741997"/>
                </a:lnTo>
                <a:lnTo>
                  <a:pt x="510667" y="798576"/>
                </a:lnTo>
                <a:lnTo>
                  <a:pt x="575627" y="727710"/>
                </a:lnTo>
                <a:lnTo>
                  <a:pt x="577723" y="725424"/>
                </a:lnTo>
                <a:lnTo>
                  <a:pt x="493649" y="672719"/>
                </a:lnTo>
                <a:lnTo>
                  <a:pt x="501307" y="729437"/>
                </a:lnTo>
                <a:lnTo>
                  <a:pt x="19367" y="794766"/>
                </a:lnTo>
                <a:lnTo>
                  <a:pt x="538581" y="65747"/>
                </a:lnTo>
                <a:lnTo>
                  <a:pt x="585216" y="9893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29371" y="1696211"/>
            <a:ext cx="607060" cy="1172210"/>
            <a:chOff x="7929371" y="1696211"/>
            <a:chExt cx="607060" cy="1172210"/>
          </a:xfrm>
        </p:grpSpPr>
        <p:sp>
          <p:nvSpPr>
            <p:cNvPr id="4" name="object 4"/>
            <p:cNvSpPr/>
            <p:nvPr/>
          </p:nvSpPr>
          <p:spPr>
            <a:xfrm>
              <a:off x="7929371" y="1696211"/>
              <a:ext cx="607060" cy="617220"/>
            </a:xfrm>
            <a:custGeom>
              <a:avLst/>
              <a:gdLst/>
              <a:ahLst/>
              <a:cxnLst/>
              <a:rect l="l" t="t" r="r" b="b"/>
              <a:pathLst>
                <a:path w="607059" h="617219">
                  <a:moveTo>
                    <a:pt x="548741" y="49834"/>
                  </a:moveTo>
                  <a:lnTo>
                    <a:pt x="0" y="607949"/>
                  </a:lnTo>
                  <a:lnTo>
                    <a:pt x="9144" y="616838"/>
                  </a:lnTo>
                  <a:lnTo>
                    <a:pt x="557834" y="58774"/>
                  </a:lnTo>
                  <a:lnTo>
                    <a:pt x="548741" y="49834"/>
                  </a:lnTo>
                  <a:close/>
                </a:path>
                <a:path w="607059" h="617219">
                  <a:moveTo>
                    <a:pt x="603325" y="40766"/>
                  </a:moveTo>
                  <a:lnTo>
                    <a:pt x="557656" y="40766"/>
                  </a:lnTo>
                  <a:lnTo>
                    <a:pt x="566674" y="49784"/>
                  </a:lnTo>
                  <a:lnTo>
                    <a:pt x="557834" y="58774"/>
                  </a:lnTo>
                  <a:lnTo>
                    <a:pt x="598551" y="98805"/>
                  </a:lnTo>
                  <a:lnTo>
                    <a:pt x="603325" y="40766"/>
                  </a:lnTo>
                  <a:close/>
                </a:path>
                <a:path w="607059" h="617219">
                  <a:moveTo>
                    <a:pt x="557656" y="40766"/>
                  </a:moveTo>
                  <a:lnTo>
                    <a:pt x="548741" y="49834"/>
                  </a:lnTo>
                  <a:lnTo>
                    <a:pt x="557834" y="58774"/>
                  </a:lnTo>
                  <a:lnTo>
                    <a:pt x="566674" y="49784"/>
                  </a:lnTo>
                  <a:lnTo>
                    <a:pt x="557656" y="40766"/>
                  </a:lnTo>
                  <a:close/>
                </a:path>
                <a:path w="607059" h="617219">
                  <a:moveTo>
                    <a:pt x="606678" y="0"/>
                  </a:moveTo>
                  <a:lnTo>
                    <a:pt x="508000" y="9778"/>
                  </a:lnTo>
                  <a:lnTo>
                    <a:pt x="548741" y="49834"/>
                  </a:lnTo>
                  <a:lnTo>
                    <a:pt x="557656" y="40766"/>
                  </a:lnTo>
                  <a:lnTo>
                    <a:pt x="603325" y="40766"/>
                  </a:lnTo>
                  <a:lnTo>
                    <a:pt x="6066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61502" y="2295270"/>
              <a:ext cx="574675" cy="573405"/>
            </a:xfrm>
            <a:custGeom>
              <a:avLst/>
              <a:gdLst/>
              <a:ahLst/>
              <a:cxnLst/>
              <a:rect l="l" t="t" r="r" b="b"/>
              <a:pathLst>
                <a:path w="574675" h="573405">
                  <a:moveTo>
                    <a:pt x="515743" y="523510"/>
                  </a:moveTo>
                  <a:lnTo>
                    <a:pt x="475361" y="564006"/>
                  </a:lnTo>
                  <a:lnTo>
                    <a:pt x="574167" y="572896"/>
                  </a:lnTo>
                  <a:lnTo>
                    <a:pt x="570429" y="532511"/>
                  </a:lnTo>
                  <a:lnTo>
                    <a:pt x="524764" y="532511"/>
                  </a:lnTo>
                  <a:lnTo>
                    <a:pt x="515743" y="523510"/>
                  </a:lnTo>
                  <a:close/>
                </a:path>
                <a:path w="574675" h="573405">
                  <a:moveTo>
                    <a:pt x="524683" y="514544"/>
                  </a:moveTo>
                  <a:lnTo>
                    <a:pt x="515743" y="523510"/>
                  </a:lnTo>
                  <a:lnTo>
                    <a:pt x="524764" y="532511"/>
                  </a:lnTo>
                  <a:lnTo>
                    <a:pt x="533653" y="523493"/>
                  </a:lnTo>
                  <a:lnTo>
                    <a:pt x="524683" y="514544"/>
                  </a:lnTo>
                  <a:close/>
                </a:path>
                <a:path w="574675" h="573405">
                  <a:moveTo>
                    <a:pt x="565023" y="474090"/>
                  </a:moveTo>
                  <a:lnTo>
                    <a:pt x="524683" y="514544"/>
                  </a:lnTo>
                  <a:lnTo>
                    <a:pt x="533653" y="523493"/>
                  </a:lnTo>
                  <a:lnTo>
                    <a:pt x="524764" y="532511"/>
                  </a:lnTo>
                  <a:lnTo>
                    <a:pt x="570429" y="532511"/>
                  </a:lnTo>
                  <a:lnTo>
                    <a:pt x="565023" y="474090"/>
                  </a:lnTo>
                  <a:close/>
                </a:path>
                <a:path w="574675" h="573405">
                  <a:moveTo>
                    <a:pt x="8890" y="0"/>
                  </a:moveTo>
                  <a:lnTo>
                    <a:pt x="0" y="8889"/>
                  </a:lnTo>
                  <a:lnTo>
                    <a:pt x="515743" y="523510"/>
                  </a:lnTo>
                  <a:lnTo>
                    <a:pt x="524683" y="51454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243835" y="2368804"/>
            <a:ext cx="514984" cy="127000"/>
          </a:xfrm>
          <a:custGeom>
            <a:avLst/>
            <a:gdLst/>
            <a:ahLst/>
            <a:cxnLst/>
            <a:rect l="l" t="t" r="r" b="b"/>
            <a:pathLst>
              <a:path w="514985" h="12700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63500" y="127000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5716" y="69850"/>
                </a:lnTo>
                <a:lnTo>
                  <a:pt x="63500" y="69850"/>
                </a:lnTo>
                <a:lnTo>
                  <a:pt x="63500" y="57150"/>
                </a:lnTo>
                <a:lnTo>
                  <a:pt x="125716" y="5715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514985" h="127000">
                <a:moveTo>
                  <a:pt x="125716" y="57150"/>
                </a:moveTo>
                <a:lnTo>
                  <a:pt x="63500" y="57150"/>
                </a:lnTo>
                <a:lnTo>
                  <a:pt x="63500" y="69850"/>
                </a:lnTo>
                <a:lnTo>
                  <a:pt x="125716" y="69850"/>
                </a:lnTo>
                <a:lnTo>
                  <a:pt x="127000" y="63500"/>
                </a:lnTo>
                <a:lnTo>
                  <a:pt x="125716" y="57150"/>
                </a:lnTo>
                <a:close/>
              </a:path>
              <a:path w="514985" h="127000">
                <a:moveTo>
                  <a:pt x="514476" y="57150"/>
                </a:moveTo>
                <a:lnTo>
                  <a:pt x="125716" y="57150"/>
                </a:lnTo>
                <a:lnTo>
                  <a:pt x="127000" y="63500"/>
                </a:lnTo>
                <a:lnTo>
                  <a:pt x="125716" y="69850"/>
                </a:lnTo>
                <a:lnTo>
                  <a:pt x="514476" y="69850"/>
                </a:lnTo>
                <a:lnTo>
                  <a:pt x="514476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7128" y="5401055"/>
            <a:ext cx="1833880" cy="782320"/>
          </a:xfrm>
          <a:custGeom>
            <a:avLst/>
            <a:gdLst/>
            <a:ahLst/>
            <a:cxnLst/>
            <a:rect l="l" t="t" r="r" b="b"/>
            <a:pathLst>
              <a:path w="1833879" h="782320">
                <a:moveTo>
                  <a:pt x="1833372" y="0"/>
                </a:moveTo>
                <a:lnTo>
                  <a:pt x="0" y="0"/>
                </a:lnTo>
                <a:lnTo>
                  <a:pt x="0" y="781812"/>
                </a:lnTo>
                <a:lnTo>
                  <a:pt x="1833372" y="781812"/>
                </a:lnTo>
                <a:lnTo>
                  <a:pt x="18333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664708" y="4476648"/>
            <a:ext cx="3206750" cy="1811655"/>
            <a:chOff x="5664708" y="4476648"/>
            <a:chExt cx="3206750" cy="18116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4708" y="4476648"/>
              <a:ext cx="3206495" cy="18110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48628" y="4645152"/>
              <a:ext cx="1580515" cy="546100"/>
            </a:xfrm>
            <a:custGeom>
              <a:avLst/>
              <a:gdLst/>
              <a:ahLst/>
              <a:cxnLst/>
              <a:rect l="l" t="t" r="r" b="b"/>
              <a:pathLst>
                <a:path w="1580515" h="546100">
                  <a:moveTo>
                    <a:pt x="1580387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80387" y="545592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27621" y="4704079"/>
            <a:ext cx="11449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35923" y="1438655"/>
            <a:ext cx="1572895" cy="515620"/>
            <a:chOff x="8535923" y="1438655"/>
            <a:chExt cx="1572895" cy="515620"/>
          </a:xfrm>
        </p:grpSpPr>
        <p:sp>
          <p:nvSpPr>
            <p:cNvPr id="13" name="object 13"/>
            <p:cNvSpPr/>
            <p:nvPr/>
          </p:nvSpPr>
          <p:spPr>
            <a:xfrm>
              <a:off x="8535923" y="1438655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89848" y="1545335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2108"/>
                  </a:lnTo>
                  <a:lnTo>
                    <a:pt x="0" y="102108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2108"/>
                  </a:lnTo>
                  <a:lnTo>
                    <a:pt x="359664" y="102108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866376" y="5689600"/>
            <a:ext cx="356870" cy="127000"/>
          </a:xfrm>
          <a:custGeom>
            <a:avLst/>
            <a:gdLst/>
            <a:ahLst/>
            <a:cxnLst/>
            <a:rect l="l" t="t" r="r" b="b"/>
            <a:pathLst>
              <a:path w="356870" h="127000">
                <a:moveTo>
                  <a:pt x="305562" y="0"/>
                </a:moveTo>
                <a:lnTo>
                  <a:pt x="305562" y="127000"/>
                </a:lnTo>
                <a:lnTo>
                  <a:pt x="351282" y="69850"/>
                </a:lnTo>
                <a:lnTo>
                  <a:pt x="318262" y="69850"/>
                </a:lnTo>
                <a:lnTo>
                  <a:pt x="318262" y="57150"/>
                </a:lnTo>
                <a:lnTo>
                  <a:pt x="351282" y="57150"/>
                </a:lnTo>
                <a:lnTo>
                  <a:pt x="305562" y="0"/>
                </a:lnTo>
                <a:close/>
              </a:path>
              <a:path w="356870" h="127000">
                <a:moveTo>
                  <a:pt x="305562" y="57150"/>
                </a:moveTo>
                <a:lnTo>
                  <a:pt x="267462" y="57150"/>
                </a:lnTo>
                <a:lnTo>
                  <a:pt x="267462" y="69850"/>
                </a:lnTo>
                <a:lnTo>
                  <a:pt x="305562" y="69850"/>
                </a:lnTo>
                <a:lnTo>
                  <a:pt x="305562" y="57150"/>
                </a:lnTo>
                <a:close/>
              </a:path>
              <a:path w="356870" h="127000">
                <a:moveTo>
                  <a:pt x="351282" y="57150"/>
                </a:moveTo>
                <a:lnTo>
                  <a:pt x="318262" y="57150"/>
                </a:lnTo>
                <a:lnTo>
                  <a:pt x="318262" y="69850"/>
                </a:lnTo>
                <a:lnTo>
                  <a:pt x="351282" y="69850"/>
                </a:lnTo>
                <a:lnTo>
                  <a:pt x="356362" y="63500"/>
                </a:lnTo>
                <a:lnTo>
                  <a:pt x="351282" y="57150"/>
                </a:lnTo>
                <a:close/>
              </a:path>
              <a:path w="356870" h="127000">
                <a:moveTo>
                  <a:pt x="229362" y="57150"/>
                </a:moveTo>
                <a:lnTo>
                  <a:pt x="178562" y="57150"/>
                </a:lnTo>
                <a:lnTo>
                  <a:pt x="178562" y="69850"/>
                </a:lnTo>
                <a:lnTo>
                  <a:pt x="229362" y="69850"/>
                </a:lnTo>
                <a:lnTo>
                  <a:pt x="229362" y="57150"/>
                </a:lnTo>
                <a:close/>
              </a:path>
              <a:path w="356870" h="127000">
                <a:moveTo>
                  <a:pt x="140462" y="57150"/>
                </a:moveTo>
                <a:lnTo>
                  <a:pt x="89662" y="57150"/>
                </a:lnTo>
                <a:lnTo>
                  <a:pt x="89662" y="69850"/>
                </a:lnTo>
                <a:lnTo>
                  <a:pt x="140462" y="69850"/>
                </a:lnTo>
                <a:lnTo>
                  <a:pt x="140462" y="57150"/>
                </a:lnTo>
                <a:close/>
              </a:path>
              <a:path w="35687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56870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56870" h="127000">
                <a:moveTo>
                  <a:pt x="51562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51562" y="69850"/>
                </a:lnTo>
                <a:lnTo>
                  <a:pt x="51562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70947" y="5915152"/>
            <a:ext cx="360045" cy="127000"/>
          </a:xfrm>
          <a:custGeom>
            <a:avLst/>
            <a:gdLst/>
            <a:ahLst/>
            <a:cxnLst/>
            <a:rect l="l" t="t" r="r" b="b"/>
            <a:pathLst>
              <a:path w="360045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60045" h="127000">
                <a:moveTo>
                  <a:pt x="308736" y="0"/>
                </a:moveTo>
                <a:lnTo>
                  <a:pt x="308736" y="127000"/>
                </a:lnTo>
                <a:lnTo>
                  <a:pt x="354456" y="69850"/>
                </a:lnTo>
                <a:lnTo>
                  <a:pt x="321436" y="69850"/>
                </a:lnTo>
                <a:lnTo>
                  <a:pt x="321436" y="57150"/>
                </a:lnTo>
                <a:lnTo>
                  <a:pt x="354456" y="57150"/>
                </a:lnTo>
                <a:lnTo>
                  <a:pt x="308736" y="0"/>
                </a:lnTo>
                <a:close/>
              </a:path>
              <a:path w="360045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60045" h="127000">
                <a:moveTo>
                  <a:pt x="308736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308736" y="69850"/>
                </a:lnTo>
                <a:lnTo>
                  <a:pt x="308736" y="57150"/>
                </a:lnTo>
                <a:close/>
              </a:path>
              <a:path w="360045" h="127000">
                <a:moveTo>
                  <a:pt x="354456" y="57150"/>
                </a:moveTo>
                <a:lnTo>
                  <a:pt x="321436" y="57150"/>
                </a:lnTo>
                <a:lnTo>
                  <a:pt x="321436" y="69850"/>
                </a:lnTo>
                <a:lnTo>
                  <a:pt x="354456" y="69850"/>
                </a:lnTo>
                <a:lnTo>
                  <a:pt x="359536" y="63500"/>
                </a:lnTo>
                <a:lnTo>
                  <a:pt x="354456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391155" y="1286255"/>
            <a:ext cx="5824855" cy="4589145"/>
            <a:chOff x="2391155" y="1286255"/>
            <a:chExt cx="5824855" cy="45891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0921" y="5781090"/>
              <a:ext cx="826388" cy="9431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19244" y="4878959"/>
              <a:ext cx="2052320" cy="901065"/>
            </a:xfrm>
            <a:custGeom>
              <a:avLst/>
              <a:gdLst/>
              <a:ahLst/>
              <a:cxnLst/>
              <a:rect l="l" t="t" r="r" b="b"/>
              <a:pathLst>
                <a:path w="2052320" h="901064">
                  <a:moveTo>
                    <a:pt x="1979111" y="848017"/>
                  </a:moveTo>
                  <a:lnTo>
                    <a:pt x="1957451" y="900899"/>
                  </a:lnTo>
                  <a:lnTo>
                    <a:pt x="2052065" y="871042"/>
                  </a:lnTo>
                  <a:lnTo>
                    <a:pt x="2042408" y="852830"/>
                  </a:lnTo>
                  <a:lnTo>
                    <a:pt x="1990852" y="852830"/>
                  </a:lnTo>
                  <a:lnTo>
                    <a:pt x="1979111" y="848017"/>
                  </a:lnTo>
                  <a:close/>
                </a:path>
                <a:path w="2052320" h="901064">
                  <a:moveTo>
                    <a:pt x="1983925" y="836264"/>
                  </a:moveTo>
                  <a:lnTo>
                    <a:pt x="1979111" y="848017"/>
                  </a:lnTo>
                  <a:lnTo>
                    <a:pt x="1990852" y="852830"/>
                  </a:lnTo>
                  <a:lnTo>
                    <a:pt x="1995677" y="841082"/>
                  </a:lnTo>
                  <a:lnTo>
                    <a:pt x="1983925" y="836264"/>
                  </a:lnTo>
                  <a:close/>
                </a:path>
                <a:path w="2052320" h="901064">
                  <a:moveTo>
                    <a:pt x="2005583" y="783386"/>
                  </a:moveTo>
                  <a:lnTo>
                    <a:pt x="1983925" y="836264"/>
                  </a:lnTo>
                  <a:lnTo>
                    <a:pt x="1995677" y="841082"/>
                  </a:lnTo>
                  <a:lnTo>
                    <a:pt x="1990852" y="852830"/>
                  </a:lnTo>
                  <a:lnTo>
                    <a:pt x="2042408" y="852830"/>
                  </a:lnTo>
                  <a:lnTo>
                    <a:pt x="2005583" y="783386"/>
                  </a:lnTo>
                  <a:close/>
                </a:path>
                <a:path w="2052320" h="901064">
                  <a:moveTo>
                    <a:pt x="72970" y="52825"/>
                  </a:moveTo>
                  <a:lnTo>
                    <a:pt x="68133" y="64631"/>
                  </a:lnTo>
                  <a:lnTo>
                    <a:pt x="1979111" y="848017"/>
                  </a:lnTo>
                  <a:lnTo>
                    <a:pt x="1983925" y="836264"/>
                  </a:lnTo>
                  <a:lnTo>
                    <a:pt x="72970" y="52825"/>
                  </a:lnTo>
                  <a:close/>
                </a:path>
                <a:path w="2052320" h="901064">
                  <a:moveTo>
                    <a:pt x="94614" y="0"/>
                  </a:moveTo>
                  <a:lnTo>
                    <a:pt x="0" y="29845"/>
                  </a:lnTo>
                  <a:lnTo>
                    <a:pt x="46481" y="117475"/>
                  </a:lnTo>
                  <a:lnTo>
                    <a:pt x="68133" y="64631"/>
                  </a:lnTo>
                  <a:lnTo>
                    <a:pt x="56387" y="59817"/>
                  </a:lnTo>
                  <a:lnTo>
                    <a:pt x="61213" y="48006"/>
                  </a:lnTo>
                  <a:lnTo>
                    <a:pt x="74945" y="48006"/>
                  </a:lnTo>
                  <a:lnTo>
                    <a:pt x="94614" y="0"/>
                  </a:lnTo>
                  <a:close/>
                </a:path>
                <a:path w="2052320" h="901064">
                  <a:moveTo>
                    <a:pt x="61213" y="48006"/>
                  </a:moveTo>
                  <a:lnTo>
                    <a:pt x="56387" y="59817"/>
                  </a:lnTo>
                  <a:lnTo>
                    <a:pt x="68133" y="64631"/>
                  </a:lnTo>
                  <a:lnTo>
                    <a:pt x="72970" y="52825"/>
                  </a:lnTo>
                  <a:lnTo>
                    <a:pt x="61213" y="48006"/>
                  </a:lnTo>
                  <a:close/>
                </a:path>
                <a:path w="2052320" h="901064">
                  <a:moveTo>
                    <a:pt x="74945" y="48006"/>
                  </a:moveTo>
                  <a:lnTo>
                    <a:pt x="61213" y="48006"/>
                  </a:lnTo>
                  <a:lnTo>
                    <a:pt x="72970" y="52825"/>
                  </a:lnTo>
                  <a:lnTo>
                    <a:pt x="74945" y="48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1155" y="1286255"/>
              <a:ext cx="5824728" cy="2061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1" y="1344167"/>
              <a:ext cx="1392936" cy="810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46603" y="1441703"/>
              <a:ext cx="5440680" cy="1678305"/>
            </a:xfrm>
            <a:custGeom>
              <a:avLst/>
              <a:gdLst/>
              <a:ahLst/>
              <a:cxnLst/>
              <a:rect l="l" t="t" r="r" b="b"/>
              <a:pathLst>
                <a:path w="5440680" h="1678305">
                  <a:moveTo>
                    <a:pt x="5440680" y="0"/>
                  </a:moveTo>
                  <a:lnTo>
                    <a:pt x="0" y="0"/>
                  </a:lnTo>
                  <a:lnTo>
                    <a:pt x="0" y="1677924"/>
                  </a:lnTo>
                  <a:lnTo>
                    <a:pt x="5440680" y="1677924"/>
                  </a:lnTo>
                  <a:lnTo>
                    <a:pt x="5440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87128" y="5401055"/>
            <a:ext cx="1833880" cy="7823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470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G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7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800" spc="-8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endParaRPr sz="800">
              <a:latin typeface="Segoe UI Semibold"/>
              <a:cs typeface="Segoe UI Semibold"/>
            </a:endParaRPr>
          </a:p>
          <a:p>
            <a:pPr marL="552450" marR="228600" indent="-11430">
              <a:lnSpc>
                <a:spcPts val="1780"/>
              </a:lnSpc>
              <a:spcBef>
                <a:spcPts val="175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Command</a:t>
            </a:r>
            <a:r>
              <a:rPr sz="800" spc="-4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and</a:t>
            </a:r>
            <a:r>
              <a:rPr sz="800" spc="-3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Control </a:t>
            </a:r>
            <a:r>
              <a:rPr sz="800" spc="-204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Data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07923" y="453974"/>
            <a:ext cx="39814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@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3483" y="1342556"/>
            <a:ext cx="1606550" cy="1914525"/>
            <a:chOff x="443483" y="1342556"/>
            <a:chExt cx="1606550" cy="19145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155" y="1342556"/>
              <a:ext cx="1563624" cy="19142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483" y="1344167"/>
              <a:ext cx="1312164" cy="8107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3691" y="1441703"/>
              <a:ext cx="1237615" cy="1586865"/>
            </a:xfrm>
            <a:custGeom>
              <a:avLst/>
              <a:gdLst/>
              <a:ahLst/>
              <a:cxnLst/>
              <a:rect l="l" t="t" r="r" b="b"/>
              <a:pathLst>
                <a:path w="1237614" h="1586864">
                  <a:moveTo>
                    <a:pt x="1237488" y="0"/>
                  </a:moveTo>
                  <a:lnTo>
                    <a:pt x="0" y="0"/>
                  </a:lnTo>
                  <a:lnTo>
                    <a:pt x="0" y="1586484"/>
                  </a:lnTo>
                  <a:lnTo>
                    <a:pt x="1237488" y="1586484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3691" y="1441703"/>
            <a:ext cx="1237615" cy="15868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894"/>
              </a:spcBef>
            </a:pPr>
            <a:r>
              <a:rPr sz="1600" b="1" spc="-25" dirty="0">
                <a:solidFill>
                  <a:srgbClr val="0078D3"/>
                </a:solidFill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7283" y="2000376"/>
            <a:ext cx="1373505" cy="663575"/>
            <a:chOff x="717283" y="2000376"/>
            <a:chExt cx="1373505" cy="66357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3" y="2000376"/>
              <a:ext cx="795032" cy="1145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137" y="2183256"/>
              <a:ext cx="610171" cy="1145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128" y="2366136"/>
              <a:ext cx="924966" cy="1145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128" y="2555112"/>
              <a:ext cx="362864" cy="10845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92096" y="2363088"/>
              <a:ext cx="298450" cy="127000"/>
            </a:xfrm>
            <a:custGeom>
              <a:avLst/>
              <a:gdLst/>
              <a:ahLst/>
              <a:cxnLst/>
              <a:rect l="l" t="t" r="r" b="b"/>
              <a:pathLst>
                <a:path w="298450" h="127000">
                  <a:moveTo>
                    <a:pt x="292520" y="56896"/>
                  </a:moveTo>
                  <a:lnTo>
                    <a:pt x="234822" y="56896"/>
                  </a:lnTo>
                  <a:lnTo>
                    <a:pt x="235076" y="69596"/>
                  </a:lnTo>
                  <a:lnTo>
                    <a:pt x="222473" y="69909"/>
                  </a:lnTo>
                  <a:lnTo>
                    <a:pt x="223900" y="127000"/>
                  </a:lnTo>
                  <a:lnTo>
                    <a:pt x="298450" y="61595"/>
                  </a:lnTo>
                  <a:lnTo>
                    <a:pt x="292520" y="56896"/>
                  </a:lnTo>
                  <a:close/>
                </a:path>
                <a:path w="298450" h="127000">
                  <a:moveTo>
                    <a:pt x="222156" y="57211"/>
                  </a:moveTo>
                  <a:lnTo>
                    <a:pt x="0" y="62737"/>
                  </a:lnTo>
                  <a:lnTo>
                    <a:pt x="253" y="75437"/>
                  </a:lnTo>
                  <a:lnTo>
                    <a:pt x="222473" y="69909"/>
                  </a:lnTo>
                  <a:lnTo>
                    <a:pt x="222156" y="57211"/>
                  </a:lnTo>
                  <a:close/>
                </a:path>
                <a:path w="298450" h="127000">
                  <a:moveTo>
                    <a:pt x="234822" y="56896"/>
                  </a:moveTo>
                  <a:lnTo>
                    <a:pt x="222156" y="57211"/>
                  </a:lnTo>
                  <a:lnTo>
                    <a:pt x="222473" y="69909"/>
                  </a:lnTo>
                  <a:lnTo>
                    <a:pt x="235076" y="69596"/>
                  </a:lnTo>
                  <a:lnTo>
                    <a:pt x="234822" y="56896"/>
                  </a:lnTo>
                  <a:close/>
                </a:path>
                <a:path w="298450" h="127000">
                  <a:moveTo>
                    <a:pt x="220725" y="0"/>
                  </a:moveTo>
                  <a:lnTo>
                    <a:pt x="222156" y="57211"/>
                  </a:lnTo>
                  <a:lnTo>
                    <a:pt x="234822" y="56896"/>
                  </a:lnTo>
                  <a:lnTo>
                    <a:pt x="292520" y="56896"/>
                  </a:lnTo>
                  <a:lnTo>
                    <a:pt x="22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71317" y="1543558"/>
            <a:ext cx="79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eli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34511" y="2368804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5" h="127000">
                <a:moveTo>
                  <a:pt x="374776" y="0"/>
                </a:moveTo>
                <a:lnTo>
                  <a:pt x="374776" y="127000"/>
                </a:lnTo>
                <a:lnTo>
                  <a:pt x="443356" y="69850"/>
                </a:lnTo>
                <a:lnTo>
                  <a:pt x="387476" y="69850"/>
                </a:lnTo>
                <a:lnTo>
                  <a:pt x="387476" y="57150"/>
                </a:lnTo>
                <a:lnTo>
                  <a:pt x="443356" y="57150"/>
                </a:lnTo>
                <a:lnTo>
                  <a:pt x="374776" y="0"/>
                </a:lnTo>
                <a:close/>
              </a:path>
              <a:path w="451485" h="127000">
                <a:moveTo>
                  <a:pt x="374776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6" y="69850"/>
                </a:lnTo>
                <a:lnTo>
                  <a:pt x="374776" y="57150"/>
                </a:lnTo>
                <a:close/>
              </a:path>
              <a:path w="451485" h="127000">
                <a:moveTo>
                  <a:pt x="443356" y="57150"/>
                </a:moveTo>
                <a:lnTo>
                  <a:pt x="387476" y="57150"/>
                </a:lnTo>
                <a:lnTo>
                  <a:pt x="387476" y="69850"/>
                </a:lnTo>
                <a:lnTo>
                  <a:pt x="443356" y="69850"/>
                </a:lnTo>
                <a:lnTo>
                  <a:pt x="450976" y="63500"/>
                </a:lnTo>
                <a:lnTo>
                  <a:pt x="443356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88335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28297" y="1610677"/>
            <a:ext cx="2381250" cy="858519"/>
            <a:chOff x="5428297" y="1610677"/>
            <a:chExt cx="2381250" cy="858519"/>
          </a:xfrm>
        </p:grpSpPr>
        <p:sp>
          <p:nvSpPr>
            <p:cNvPr id="40" name="object 40"/>
            <p:cNvSpPr/>
            <p:nvPr/>
          </p:nvSpPr>
          <p:spPr>
            <a:xfrm>
              <a:off x="5433059" y="1615439"/>
              <a:ext cx="2371725" cy="848994"/>
            </a:xfrm>
            <a:custGeom>
              <a:avLst/>
              <a:gdLst/>
              <a:ahLst/>
              <a:cxnLst/>
              <a:rect l="l" t="t" r="r" b="b"/>
              <a:pathLst>
                <a:path w="2371725" h="848994">
                  <a:moveTo>
                    <a:pt x="0" y="848867"/>
                  </a:moveTo>
                  <a:lnTo>
                    <a:pt x="2371343" y="848867"/>
                  </a:lnTo>
                  <a:lnTo>
                    <a:pt x="2371343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293" y="1717420"/>
              <a:ext cx="613282" cy="11518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90771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20967" y="2068576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4" h="127000">
                <a:moveTo>
                  <a:pt x="374777" y="0"/>
                </a:moveTo>
                <a:lnTo>
                  <a:pt x="374777" y="127000"/>
                </a:lnTo>
                <a:lnTo>
                  <a:pt x="443357" y="69850"/>
                </a:lnTo>
                <a:lnTo>
                  <a:pt x="387477" y="69850"/>
                </a:lnTo>
                <a:lnTo>
                  <a:pt x="387477" y="57150"/>
                </a:lnTo>
                <a:lnTo>
                  <a:pt x="443357" y="57150"/>
                </a:lnTo>
                <a:lnTo>
                  <a:pt x="374777" y="0"/>
                </a:lnTo>
                <a:close/>
              </a:path>
              <a:path w="451484" h="127000">
                <a:moveTo>
                  <a:pt x="374777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7" y="69850"/>
                </a:lnTo>
                <a:lnTo>
                  <a:pt x="374777" y="57150"/>
                </a:lnTo>
                <a:close/>
              </a:path>
              <a:path w="451484" h="127000">
                <a:moveTo>
                  <a:pt x="443357" y="57150"/>
                </a:moveTo>
                <a:lnTo>
                  <a:pt x="387477" y="57150"/>
                </a:lnTo>
                <a:lnTo>
                  <a:pt x="387477" y="69850"/>
                </a:lnTo>
                <a:lnTo>
                  <a:pt x="443357" y="69850"/>
                </a:lnTo>
                <a:lnTo>
                  <a:pt x="450977" y="63500"/>
                </a:lnTo>
                <a:lnTo>
                  <a:pt x="443357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74791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5704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770373" y="2160523"/>
            <a:ext cx="727710" cy="652145"/>
            <a:chOff x="4770373" y="2160523"/>
            <a:chExt cx="727710" cy="652145"/>
          </a:xfrm>
        </p:grpSpPr>
        <p:sp>
          <p:nvSpPr>
            <p:cNvPr id="47" name="object 47"/>
            <p:cNvSpPr/>
            <p:nvPr/>
          </p:nvSpPr>
          <p:spPr>
            <a:xfrm>
              <a:off x="4770627" y="2160523"/>
              <a:ext cx="548005" cy="270510"/>
            </a:xfrm>
            <a:custGeom>
              <a:avLst/>
              <a:gdLst/>
              <a:ahLst/>
              <a:cxnLst/>
              <a:rect l="l" t="t" r="r" b="b"/>
              <a:pathLst>
                <a:path w="548004" h="270510">
                  <a:moveTo>
                    <a:pt x="475002" y="52428"/>
                  </a:moveTo>
                  <a:lnTo>
                    <a:pt x="0" y="258445"/>
                  </a:lnTo>
                  <a:lnTo>
                    <a:pt x="5080" y="270128"/>
                  </a:lnTo>
                  <a:lnTo>
                    <a:pt x="480074" y="64116"/>
                  </a:lnTo>
                  <a:lnTo>
                    <a:pt x="475002" y="52428"/>
                  </a:lnTo>
                  <a:close/>
                </a:path>
                <a:path w="548004" h="270510">
                  <a:moveTo>
                    <a:pt x="537683" y="47371"/>
                  </a:moveTo>
                  <a:lnTo>
                    <a:pt x="486663" y="47371"/>
                  </a:lnTo>
                  <a:lnTo>
                    <a:pt x="491744" y="59054"/>
                  </a:lnTo>
                  <a:lnTo>
                    <a:pt x="480074" y="64116"/>
                  </a:lnTo>
                  <a:lnTo>
                    <a:pt x="502793" y="116459"/>
                  </a:lnTo>
                  <a:lnTo>
                    <a:pt x="537683" y="47371"/>
                  </a:lnTo>
                  <a:close/>
                </a:path>
                <a:path w="548004" h="270510">
                  <a:moveTo>
                    <a:pt x="486663" y="47371"/>
                  </a:moveTo>
                  <a:lnTo>
                    <a:pt x="475002" y="52428"/>
                  </a:lnTo>
                  <a:lnTo>
                    <a:pt x="480074" y="64116"/>
                  </a:lnTo>
                  <a:lnTo>
                    <a:pt x="491744" y="59054"/>
                  </a:lnTo>
                  <a:lnTo>
                    <a:pt x="486663" y="47371"/>
                  </a:lnTo>
                  <a:close/>
                </a:path>
                <a:path w="548004" h="270510">
                  <a:moveTo>
                    <a:pt x="452247" y="0"/>
                  </a:moveTo>
                  <a:lnTo>
                    <a:pt x="475002" y="52428"/>
                  </a:lnTo>
                  <a:lnTo>
                    <a:pt x="486663" y="47371"/>
                  </a:lnTo>
                  <a:lnTo>
                    <a:pt x="537683" y="47371"/>
                  </a:lnTo>
                  <a:lnTo>
                    <a:pt x="547497" y="27939"/>
                  </a:lnTo>
                  <a:lnTo>
                    <a:pt x="45224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70373" y="2429636"/>
              <a:ext cx="727710" cy="382905"/>
            </a:xfrm>
            <a:custGeom>
              <a:avLst/>
              <a:gdLst/>
              <a:ahLst/>
              <a:cxnLst/>
              <a:rect l="l" t="t" r="r" b="b"/>
              <a:pathLst>
                <a:path w="727710" h="382905">
                  <a:moveTo>
                    <a:pt x="656361" y="331247"/>
                  </a:moveTo>
                  <a:lnTo>
                    <a:pt x="631316" y="382650"/>
                  </a:lnTo>
                  <a:lnTo>
                    <a:pt x="727583" y="358901"/>
                  </a:lnTo>
                  <a:lnTo>
                    <a:pt x="717651" y="336803"/>
                  </a:lnTo>
                  <a:lnTo>
                    <a:pt x="667765" y="336803"/>
                  </a:lnTo>
                  <a:lnTo>
                    <a:pt x="656361" y="331247"/>
                  </a:lnTo>
                  <a:close/>
                </a:path>
                <a:path w="727710" h="382905">
                  <a:moveTo>
                    <a:pt x="661933" y="319809"/>
                  </a:moveTo>
                  <a:lnTo>
                    <a:pt x="656361" y="331247"/>
                  </a:lnTo>
                  <a:lnTo>
                    <a:pt x="667765" y="336803"/>
                  </a:lnTo>
                  <a:lnTo>
                    <a:pt x="673353" y="325374"/>
                  </a:lnTo>
                  <a:lnTo>
                    <a:pt x="661933" y="319809"/>
                  </a:lnTo>
                  <a:close/>
                </a:path>
                <a:path w="727710" h="382905">
                  <a:moveTo>
                    <a:pt x="686942" y="268477"/>
                  </a:moveTo>
                  <a:lnTo>
                    <a:pt x="661933" y="319809"/>
                  </a:lnTo>
                  <a:lnTo>
                    <a:pt x="673353" y="325374"/>
                  </a:lnTo>
                  <a:lnTo>
                    <a:pt x="667765" y="336803"/>
                  </a:lnTo>
                  <a:lnTo>
                    <a:pt x="717651" y="336803"/>
                  </a:lnTo>
                  <a:lnTo>
                    <a:pt x="686942" y="268477"/>
                  </a:lnTo>
                  <a:close/>
                </a:path>
                <a:path w="727710" h="382905">
                  <a:moveTo>
                    <a:pt x="5587" y="0"/>
                  </a:moveTo>
                  <a:lnTo>
                    <a:pt x="0" y="11429"/>
                  </a:lnTo>
                  <a:lnTo>
                    <a:pt x="656361" y="331247"/>
                  </a:lnTo>
                  <a:lnTo>
                    <a:pt x="661933" y="319809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574791" y="261366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02279" y="4645152"/>
            <a:ext cx="1582420" cy="54610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711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6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Self-hosted</a:t>
            </a:r>
            <a:endParaRPr sz="10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62249" y="3839274"/>
            <a:ext cx="288142" cy="355375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78929" y="2621152"/>
            <a:ext cx="7718425" cy="3653790"/>
            <a:chOff x="578929" y="2621152"/>
            <a:chExt cx="7718425" cy="365379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2007" y="5576316"/>
              <a:ext cx="447472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9715" y="5783872"/>
              <a:ext cx="156337" cy="915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2436" y="5834080"/>
              <a:ext cx="33722" cy="105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3236" y="5809195"/>
              <a:ext cx="284988" cy="938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5524" y="5936271"/>
              <a:ext cx="712088" cy="1191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849880" y="4259579"/>
              <a:ext cx="1887220" cy="2010410"/>
            </a:xfrm>
            <a:custGeom>
              <a:avLst/>
              <a:gdLst/>
              <a:ahLst/>
              <a:cxnLst/>
              <a:rect l="l" t="t" r="r" b="b"/>
              <a:pathLst>
                <a:path w="1887220" h="2010410">
                  <a:moveTo>
                    <a:pt x="0" y="2010156"/>
                  </a:moveTo>
                  <a:lnTo>
                    <a:pt x="1886712" y="2010156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20101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79956" y="2621152"/>
              <a:ext cx="5403215" cy="3013075"/>
            </a:xfrm>
            <a:custGeom>
              <a:avLst/>
              <a:gdLst/>
              <a:ahLst/>
              <a:cxnLst/>
              <a:rect l="l" t="t" r="r" b="b"/>
              <a:pathLst>
                <a:path w="5403215" h="3013075">
                  <a:moveTo>
                    <a:pt x="69850" y="2809748"/>
                  </a:moveTo>
                  <a:lnTo>
                    <a:pt x="57150" y="2809748"/>
                  </a:lnTo>
                  <a:lnTo>
                    <a:pt x="57150" y="2860548"/>
                  </a:lnTo>
                  <a:lnTo>
                    <a:pt x="69850" y="2860548"/>
                  </a:lnTo>
                  <a:lnTo>
                    <a:pt x="69850" y="2809748"/>
                  </a:lnTo>
                  <a:close/>
                </a:path>
                <a:path w="5403215" h="3013075">
                  <a:moveTo>
                    <a:pt x="69850" y="2720848"/>
                  </a:moveTo>
                  <a:lnTo>
                    <a:pt x="57150" y="2720848"/>
                  </a:lnTo>
                  <a:lnTo>
                    <a:pt x="57150" y="2771648"/>
                  </a:lnTo>
                  <a:lnTo>
                    <a:pt x="69850" y="2771648"/>
                  </a:lnTo>
                  <a:lnTo>
                    <a:pt x="69850" y="2720848"/>
                  </a:lnTo>
                  <a:close/>
                </a:path>
                <a:path w="5403215" h="3013075">
                  <a:moveTo>
                    <a:pt x="127000" y="2936748"/>
                  </a:moveTo>
                  <a:lnTo>
                    <a:pt x="69850" y="2936748"/>
                  </a:lnTo>
                  <a:lnTo>
                    <a:pt x="69850" y="2898648"/>
                  </a:lnTo>
                  <a:lnTo>
                    <a:pt x="57150" y="2898648"/>
                  </a:lnTo>
                  <a:lnTo>
                    <a:pt x="57150" y="2936748"/>
                  </a:lnTo>
                  <a:lnTo>
                    <a:pt x="0" y="2936748"/>
                  </a:lnTo>
                  <a:lnTo>
                    <a:pt x="63500" y="3012935"/>
                  </a:lnTo>
                  <a:lnTo>
                    <a:pt x="116408" y="2949448"/>
                  </a:lnTo>
                  <a:lnTo>
                    <a:pt x="127000" y="2936748"/>
                  </a:lnTo>
                  <a:close/>
                </a:path>
                <a:path w="5403215" h="3013075">
                  <a:moveTo>
                    <a:pt x="127000" y="2638171"/>
                  </a:moveTo>
                  <a:lnTo>
                    <a:pt x="121805" y="2631948"/>
                  </a:lnTo>
                  <a:lnTo>
                    <a:pt x="63500" y="2561971"/>
                  </a:lnTo>
                  <a:lnTo>
                    <a:pt x="0" y="2638171"/>
                  </a:lnTo>
                  <a:lnTo>
                    <a:pt x="57150" y="2638171"/>
                  </a:lnTo>
                  <a:lnTo>
                    <a:pt x="57150" y="2682748"/>
                  </a:lnTo>
                  <a:lnTo>
                    <a:pt x="69850" y="2682748"/>
                  </a:lnTo>
                  <a:lnTo>
                    <a:pt x="69850" y="2638171"/>
                  </a:lnTo>
                  <a:lnTo>
                    <a:pt x="127000" y="2638171"/>
                  </a:lnTo>
                  <a:close/>
                </a:path>
                <a:path w="5403215" h="3013075">
                  <a:moveTo>
                    <a:pt x="358648" y="2638171"/>
                  </a:moveTo>
                  <a:lnTo>
                    <a:pt x="348056" y="2625471"/>
                  </a:lnTo>
                  <a:lnTo>
                    <a:pt x="295148" y="2561971"/>
                  </a:lnTo>
                  <a:lnTo>
                    <a:pt x="231648" y="2638171"/>
                  </a:lnTo>
                  <a:lnTo>
                    <a:pt x="288798" y="2638171"/>
                  </a:lnTo>
                  <a:lnTo>
                    <a:pt x="288798" y="2936748"/>
                  </a:lnTo>
                  <a:lnTo>
                    <a:pt x="231648" y="2936748"/>
                  </a:lnTo>
                  <a:lnTo>
                    <a:pt x="295148" y="3012935"/>
                  </a:lnTo>
                  <a:lnTo>
                    <a:pt x="348056" y="2949448"/>
                  </a:lnTo>
                  <a:lnTo>
                    <a:pt x="358648" y="2936748"/>
                  </a:lnTo>
                  <a:lnTo>
                    <a:pt x="301498" y="2936748"/>
                  </a:lnTo>
                  <a:lnTo>
                    <a:pt x="301498" y="2638171"/>
                  </a:lnTo>
                  <a:lnTo>
                    <a:pt x="358648" y="2638171"/>
                  </a:lnTo>
                  <a:close/>
                </a:path>
                <a:path w="5403215" h="3013075">
                  <a:moveTo>
                    <a:pt x="1741678" y="1517015"/>
                  </a:moveTo>
                  <a:lnTo>
                    <a:pt x="1728978" y="1517015"/>
                  </a:lnTo>
                  <a:lnTo>
                    <a:pt x="1728978" y="1567815"/>
                  </a:lnTo>
                  <a:lnTo>
                    <a:pt x="1741678" y="1567815"/>
                  </a:lnTo>
                  <a:lnTo>
                    <a:pt x="1741678" y="1517015"/>
                  </a:lnTo>
                  <a:close/>
                </a:path>
                <a:path w="5403215" h="3013075">
                  <a:moveTo>
                    <a:pt x="1741678" y="1428115"/>
                  </a:moveTo>
                  <a:lnTo>
                    <a:pt x="1728978" y="1428115"/>
                  </a:lnTo>
                  <a:lnTo>
                    <a:pt x="1728978" y="1478915"/>
                  </a:lnTo>
                  <a:lnTo>
                    <a:pt x="1741678" y="1478915"/>
                  </a:lnTo>
                  <a:lnTo>
                    <a:pt x="1741678" y="1428115"/>
                  </a:lnTo>
                  <a:close/>
                </a:path>
                <a:path w="5403215" h="3013075">
                  <a:moveTo>
                    <a:pt x="1741678" y="1339215"/>
                  </a:moveTo>
                  <a:lnTo>
                    <a:pt x="1728978" y="1339215"/>
                  </a:lnTo>
                  <a:lnTo>
                    <a:pt x="1728978" y="1390015"/>
                  </a:lnTo>
                  <a:lnTo>
                    <a:pt x="1741678" y="1390015"/>
                  </a:lnTo>
                  <a:lnTo>
                    <a:pt x="1741678" y="1339215"/>
                  </a:lnTo>
                  <a:close/>
                </a:path>
                <a:path w="5403215" h="3013075">
                  <a:moveTo>
                    <a:pt x="1741678" y="1250315"/>
                  </a:moveTo>
                  <a:lnTo>
                    <a:pt x="1728978" y="1250315"/>
                  </a:lnTo>
                  <a:lnTo>
                    <a:pt x="1728978" y="1301115"/>
                  </a:lnTo>
                  <a:lnTo>
                    <a:pt x="1741678" y="1301115"/>
                  </a:lnTo>
                  <a:lnTo>
                    <a:pt x="1741678" y="1250315"/>
                  </a:lnTo>
                  <a:close/>
                </a:path>
                <a:path w="5403215" h="3013075">
                  <a:moveTo>
                    <a:pt x="1741678" y="1161415"/>
                  </a:moveTo>
                  <a:lnTo>
                    <a:pt x="1728978" y="1161415"/>
                  </a:lnTo>
                  <a:lnTo>
                    <a:pt x="1728978" y="1212215"/>
                  </a:lnTo>
                  <a:lnTo>
                    <a:pt x="1741678" y="1212215"/>
                  </a:lnTo>
                  <a:lnTo>
                    <a:pt x="1741678" y="1161415"/>
                  </a:lnTo>
                  <a:close/>
                </a:path>
                <a:path w="5403215" h="3013075">
                  <a:moveTo>
                    <a:pt x="1741678" y="1072515"/>
                  </a:moveTo>
                  <a:lnTo>
                    <a:pt x="1728978" y="1072515"/>
                  </a:lnTo>
                  <a:lnTo>
                    <a:pt x="1728978" y="1123315"/>
                  </a:lnTo>
                  <a:lnTo>
                    <a:pt x="1741678" y="1123315"/>
                  </a:lnTo>
                  <a:lnTo>
                    <a:pt x="1741678" y="1072515"/>
                  </a:lnTo>
                  <a:close/>
                </a:path>
                <a:path w="5403215" h="3013075">
                  <a:moveTo>
                    <a:pt x="1741678" y="983615"/>
                  </a:moveTo>
                  <a:lnTo>
                    <a:pt x="1728978" y="983615"/>
                  </a:lnTo>
                  <a:lnTo>
                    <a:pt x="1728978" y="1034415"/>
                  </a:lnTo>
                  <a:lnTo>
                    <a:pt x="1741678" y="1034415"/>
                  </a:lnTo>
                  <a:lnTo>
                    <a:pt x="1741678" y="983615"/>
                  </a:lnTo>
                  <a:close/>
                </a:path>
                <a:path w="5403215" h="3013075">
                  <a:moveTo>
                    <a:pt x="1741678" y="894715"/>
                  </a:moveTo>
                  <a:lnTo>
                    <a:pt x="1728978" y="894715"/>
                  </a:lnTo>
                  <a:lnTo>
                    <a:pt x="1728978" y="945515"/>
                  </a:lnTo>
                  <a:lnTo>
                    <a:pt x="1741678" y="945515"/>
                  </a:lnTo>
                  <a:lnTo>
                    <a:pt x="1741678" y="894715"/>
                  </a:lnTo>
                  <a:close/>
                </a:path>
                <a:path w="5403215" h="3013075">
                  <a:moveTo>
                    <a:pt x="1741678" y="805815"/>
                  </a:moveTo>
                  <a:lnTo>
                    <a:pt x="1728978" y="805815"/>
                  </a:lnTo>
                  <a:lnTo>
                    <a:pt x="1728978" y="856615"/>
                  </a:lnTo>
                  <a:lnTo>
                    <a:pt x="1741678" y="856615"/>
                  </a:lnTo>
                  <a:lnTo>
                    <a:pt x="1741678" y="805815"/>
                  </a:lnTo>
                  <a:close/>
                </a:path>
                <a:path w="5403215" h="3013075">
                  <a:moveTo>
                    <a:pt x="1741678" y="716915"/>
                  </a:moveTo>
                  <a:lnTo>
                    <a:pt x="1728978" y="716915"/>
                  </a:lnTo>
                  <a:lnTo>
                    <a:pt x="1728978" y="767715"/>
                  </a:lnTo>
                  <a:lnTo>
                    <a:pt x="1741678" y="767715"/>
                  </a:lnTo>
                  <a:lnTo>
                    <a:pt x="1741678" y="716915"/>
                  </a:lnTo>
                  <a:close/>
                </a:path>
                <a:path w="5403215" h="3013075">
                  <a:moveTo>
                    <a:pt x="1741678" y="628015"/>
                  </a:moveTo>
                  <a:lnTo>
                    <a:pt x="1728978" y="628015"/>
                  </a:lnTo>
                  <a:lnTo>
                    <a:pt x="1728978" y="678815"/>
                  </a:lnTo>
                  <a:lnTo>
                    <a:pt x="1741678" y="678815"/>
                  </a:lnTo>
                  <a:lnTo>
                    <a:pt x="1741678" y="628015"/>
                  </a:lnTo>
                  <a:close/>
                </a:path>
                <a:path w="5403215" h="3013075">
                  <a:moveTo>
                    <a:pt x="1741678" y="539115"/>
                  </a:moveTo>
                  <a:lnTo>
                    <a:pt x="1728978" y="539115"/>
                  </a:lnTo>
                  <a:lnTo>
                    <a:pt x="1728978" y="589915"/>
                  </a:lnTo>
                  <a:lnTo>
                    <a:pt x="1741678" y="589915"/>
                  </a:lnTo>
                  <a:lnTo>
                    <a:pt x="1741678" y="539115"/>
                  </a:lnTo>
                  <a:close/>
                </a:path>
                <a:path w="5403215" h="3013075">
                  <a:moveTo>
                    <a:pt x="1741678" y="450215"/>
                  </a:moveTo>
                  <a:lnTo>
                    <a:pt x="1728978" y="450215"/>
                  </a:lnTo>
                  <a:lnTo>
                    <a:pt x="1728978" y="501015"/>
                  </a:lnTo>
                  <a:lnTo>
                    <a:pt x="1741678" y="501015"/>
                  </a:lnTo>
                  <a:lnTo>
                    <a:pt x="1741678" y="450215"/>
                  </a:lnTo>
                  <a:close/>
                </a:path>
                <a:path w="5403215" h="3013075">
                  <a:moveTo>
                    <a:pt x="1741678" y="361315"/>
                  </a:moveTo>
                  <a:lnTo>
                    <a:pt x="1728978" y="361315"/>
                  </a:lnTo>
                  <a:lnTo>
                    <a:pt x="1728978" y="412115"/>
                  </a:lnTo>
                  <a:lnTo>
                    <a:pt x="1741678" y="412115"/>
                  </a:lnTo>
                  <a:lnTo>
                    <a:pt x="1741678" y="361315"/>
                  </a:lnTo>
                  <a:close/>
                </a:path>
                <a:path w="5403215" h="3013075">
                  <a:moveTo>
                    <a:pt x="1741678" y="272415"/>
                  </a:moveTo>
                  <a:lnTo>
                    <a:pt x="1728978" y="272415"/>
                  </a:lnTo>
                  <a:lnTo>
                    <a:pt x="1728978" y="323215"/>
                  </a:lnTo>
                  <a:lnTo>
                    <a:pt x="1741678" y="323215"/>
                  </a:lnTo>
                  <a:lnTo>
                    <a:pt x="1741678" y="272415"/>
                  </a:lnTo>
                  <a:close/>
                </a:path>
                <a:path w="5403215" h="3013075">
                  <a:moveTo>
                    <a:pt x="1741678" y="183515"/>
                  </a:moveTo>
                  <a:lnTo>
                    <a:pt x="1728978" y="183515"/>
                  </a:lnTo>
                  <a:lnTo>
                    <a:pt x="1728978" y="234315"/>
                  </a:lnTo>
                  <a:lnTo>
                    <a:pt x="1741678" y="234315"/>
                  </a:lnTo>
                  <a:lnTo>
                    <a:pt x="1741678" y="183515"/>
                  </a:lnTo>
                  <a:close/>
                </a:path>
                <a:path w="5403215" h="3013075">
                  <a:moveTo>
                    <a:pt x="1741678" y="94615"/>
                  </a:moveTo>
                  <a:lnTo>
                    <a:pt x="1728978" y="94615"/>
                  </a:lnTo>
                  <a:lnTo>
                    <a:pt x="1728978" y="145415"/>
                  </a:lnTo>
                  <a:lnTo>
                    <a:pt x="1741678" y="145415"/>
                  </a:lnTo>
                  <a:lnTo>
                    <a:pt x="1741678" y="94615"/>
                  </a:lnTo>
                  <a:close/>
                </a:path>
                <a:path w="5403215" h="3013075">
                  <a:moveTo>
                    <a:pt x="1798828" y="1882394"/>
                  </a:moveTo>
                  <a:lnTo>
                    <a:pt x="1741678" y="1882394"/>
                  </a:lnTo>
                  <a:lnTo>
                    <a:pt x="1741678" y="1872615"/>
                  </a:lnTo>
                  <a:lnTo>
                    <a:pt x="1728978" y="1872615"/>
                  </a:lnTo>
                  <a:lnTo>
                    <a:pt x="1728978" y="1882394"/>
                  </a:lnTo>
                  <a:lnTo>
                    <a:pt x="1671828" y="1882394"/>
                  </a:lnTo>
                  <a:lnTo>
                    <a:pt x="1735328" y="1958594"/>
                  </a:lnTo>
                  <a:lnTo>
                    <a:pt x="1788236" y="1895094"/>
                  </a:lnTo>
                  <a:lnTo>
                    <a:pt x="1798828" y="1882394"/>
                  </a:lnTo>
                  <a:close/>
                </a:path>
                <a:path w="5403215" h="3013075">
                  <a:moveTo>
                    <a:pt x="2047621" y="1916557"/>
                  </a:moveTo>
                  <a:lnTo>
                    <a:pt x="2020506" y="1903857"/>
                  </a:lnTo>
                  <a:lnTo>
                    <a:pt x="1995881" y="1892325"/>
                  </a:lnTo>
                  <a:lnTo>
                    <a:pt x="2007235" y="1868170"/>
                  </a:lnTo>
                  <a:lnTo>
                    <a:pt x="1995805" y="1862709"/>
                  </a:lnTo>
                  <a:lnTo>
                    <a:pt x="1984451" y="1886966"/>
                  </a:lnTo>
                  <a:lnTo>
                    <a:pt x="1932686" y="1862709"/>
                  </a:lnTo>
                  <a:lnTo>
                    <a:pt x="1957832" y="1958594"/>
                  </a:lnTo>
                  <a:lnTo>
                    <a:pt x="2047621" y="1916557"/>
                  </a:lnTo>
                  <a:close/>
                </a:path>
                <a:path w="5403215" h="3013075">
                  <a:moveTo>
                    <a:pt x="2158238" y="1546225"/>
                  </a:moveTo>
                  <a:lnTo>
                    <a:pt x="2146681" y="1540764"/>
                  </a:lnTo>
                  <a:lnTo>
                    <a:pt x="2125218" y="1586738"/>
                  </a:lnTo>
                  <a:lnTo>
                    <a:pt x="2136648" y="1592199"/>
                  </a:lnTo>
                  <a:lnTo>
                    <a:pt x="2158238" y="1546225"/>
                  </a:lnTo>
                  <a:close/>
                </a:path>
                <a:path w="5403215" h="3013075">
                  <a:moveTo>
                    <a:pt x="2195957" y="1465707"/>
                  </a:moveTo>
                  <a:lnTo>
                    <a:pt x="2184400" y="1460246"/>
                  </a:lnTo>
                  <a:lnTo>
                    <a:pt x="2162937" y="1506347"/>
                  </a:lnTo>
                  <a:lnTo>
                    <a:pt x="2174367" y="1511681"/>
                  </a:lnTo>
                  <a:lnTo>
                    <a:pt x="2195957" y="1465707"/>
                  </a:lnTo>
                  <a:close/>
                </a:path>
                <a:path w="5403215" h="3013075">
                  <a:moveTo>
                    <a:pt x="2233676" y="1385189"/>
                  </a:moveTo>
                  <a:lnTo>
                    <a:pt x="2222246" y="1379855"/>
                  </a:lnTo>
                  <a:lnTo>
                    <a:pt x="2200656" y="1425829"/>
                  </a:lnTo>
                  <a:lnTo>
                    <a:pt x="2212086" y="1431163"/>
                  </a:lnTo>
                  <a:lnTo>
                    <a:pt x="2233676" y="1385189"/>
                  </a:lnTo>
                  <a:close/>
                </a:path>
                <a:path w="5403215" h="3013075">
                  <a:moveTo>
                    <a:pt x="2271395" y="1304671"/>
                  </a:moveTo>
                  <a:lnTo>
                    <a:pt x="2259965" y="1299337"/>
                  </a:lnTo>
                  <a:lnTo>
                    <a:pt x="2238375" y="1345311"/>
                  </a:lnTo>
                  <a:lnTo>
                    <a:pt x="2249932" y="1350645"/>
                  </a:lnTo>
                  <a:lnTo>
                    <a:pt x="2271395" y="1304671"/>
                  </a:lnTo>
                  <a:close/>
                </a:path>
                <a:path w="5403215" h="3013075">
                  <a:moveTo>
                    <a:pt x="2309114" y="1224153"/>
                  </a:moveTo>
                  <a:lnTo>
                    <a:pt x="2297684" y="1218819"/>
                  </a:lnTo>
                  <a:lnTo>
                    <a:pt x="2276094" y="1264793"/>
                  </a:lnTo>
                  <a:lnTo>
                    <a:pt x="2287651" y="1270254"/>
                  </a:lnTo>
                  <a:lnTo>
                    <a:pt x="2309114" y="1224153"/>
                  </a:lnTo>
                  <a:close/>
                </a:path>
                <a:path w="5403215" h="3013075">
                  <a:moveTo>
                    <a:pt x="2346960" y="1143762"/>
                  </a:moveTo>
                  <a:lnTo>
                    <a:pt x="2335403" y="1138301"/>
                  </a:lnTo>
                  <a:lnTo>
                    <a:pt x="2313813" y="1184275"/>
                  </a:lnTo>
                  <a:lnTo>
                    <a:pt x="2325370" y="1189736"/>
                  </a:lnTo>
                  <a:lnTo>
                    <a:pt x="2346960" y="1143762"/>
                  </a:lnTo>
                  <a:close/>
                </a:path>
                <a:path w="5403215" h="3013075">
                  <a:moveTo>
                    <a:pt x="2384679" y="1063244"/>
                  </a:moveTo>
                  <a:lnTo>
                    <a:pt x="2373122" y="1057783"/>
                  </a:lnTo>
                  <a:lnTo>
                    <a:pt x="2351532" y="1103884"/>
                  </a:lnTo>
                  <a:lnTo>
                    <a:pt x="2363089" y="1109218"/>
                  </a:lnTo>
                  <a:lnTo>
                    <a:pt x="2384679" y="1063244"/>
                  </a:lnTo>
                  <a:close/>
                </a:path>
                <a:path w="5403215" h="3013075">
                  <a:moveTo>
                    <a:pt x="2422398" y="982726"/>
                  </a:moveTo>
                  <a:lnTo>
                    <a:pt x="2410841" y="977404"/>
                  </a:lnTo>
                  <a:lnTo>
                    <a:pt x="2389378" y="1023366"/>
                  </a:lnTo>
                  <a:lnTo>
                    <a:pt x="2400808" y="1028700"/>
                  </a:lnTo>
                  <a:lnTo>
                    <a:pt x="2422398" y="982726"/>
                  </a:lnTo>
                  <a:close/>
                </a:path>
                <a:path w="5403215" h="3013075">
                  <a:moveTo>
                    <a:pt x="2460117" y="902208"/>
                  </a:moveTo>
                  <a:lnTo>
                    <a:pt x="2448560" y="896874"/>
                  </a:lnTo>
                  <a:lnTo>
                    <a:pt x="2427097" y="942848"/>
                  </a:lnTo>
                  <a:lnTo>
                    <a:pt x="2438527" y="948182"/>
                  </a:lnTo>
                  <a:lnTo>
                    <a:pt x="2460117" y="902208"/>
                  </a:lnTo>
                  <a:close/>
                </a:path>
                <a:path w="5403215" h="3013075">
                  <a:moveTo>
                    <a:pt x="2497836" y="821690"/>
                  </a:moveTo>
                  <a:lnTo>
                    <a:pt x="2486406" y="816356"/>
                  </a:lnTo>
                  <a:lnTo>
                    <a:pt x="2464816" y="862330"/>
                  </a:lnTo>
                  <a:lnTo>
                    <a:pt x="2476246" y="867791"/>
                  </a:lnTo>
                  <a:lnTo>
                    <a:pt x="2497836" y="821690"/>
                  </a:lnTo>
                  <a:close/>
                </a:path>
                <a:path w="5403215" h="3013075">
                  <a:moveTo>
                    <a:pt x="2535555" y="741299"/>
                  </a:moveTo>
                  <a:lnTo>
                    <a:pt x="2524125" y="735838"/>
                  </a:lnTo>
                  <a:lnTo>
                    <a:pt x="2502535" y="781812"/>
                  </a:lnTo>
                  <a:lnTo>
                    <a:pt x="2514092" y="787273"/>
                  </a:lnTo>
                  <a:lnTo>
                    <a:pt x="2535555" y="741299"/>
                  </a:lnTo>
                  <a:close/>
                </a:path>
                <a:path w="5403215" h="3013075">
                  <a:moveTo>
                    <a:pt x="2573274" y="660781"/>
                  </a:moveTo>
                  <a:lnTo>
                    <a:pt x="2561844" y="655320"/>
                  </a:lnTo>
                  <a:lnTo>
                    <a:pt x="2540254" y="701421"/>
                  </a:lnTo>
                  <a:lnTo>
                    <a:pt x="2551811" y="706755"/>
                  </a:lnTo>
                  <a:lnTo>
                    <a:pt x="2573274" y="660781"/>
                  </a:lnTo>
                  <a:close/>
                </a:path>
                <a:path w="5403215" h="3013075">
                  <a:moveTo>
                    <a:pt x="2611120" y="580263"/>
                  </a:moveTo>
                  <a:lnTo>
                    <a:pt x="2599563" y="574929"/>
                  </a:lnTo>
                  <a:lnTo>
                    <a:pt x="2577973" y="620903"/>
                  </a:lnTo>
                  <a:lnTo>
                    <a:pt x="2589530" y="626237"/>
                  </a:lnTo>
                  <a:lnTo>
                    <a:pt x="2611120" y="580263"/>
                  </a:lnTo>
                  <a:close/>
                </a:path>
                <a:path w="5403215" h="3013075">
                  <a:moveTo>
                    <a:pt x="2648839" y="499745"/>
                  </a:moveTo>
                  <a:lnTo>
                    <a:pt x="2637282" y="494411"/>
                  </a:lnTo>
                  <a:lnTo>
                    <a:pt x="2615692" y="540385"/>
                  </a:lnTo>
                  <a:lnTo>
                    <a:pt x="2627249" y="545719"/>
                  </a:lnTo>
                  <a:lnTo>
                    <a:pt x="2648839" y="499745"/>
                  </a:lnTo>
                  <a:close/>
                </a:path>
                <a:path w="5403215" h="3013075">
                  <a:moveTo>
                    <a:pt x="2686558" y="419227"/>
                  </a:moveTo>
                  <a:lnTo>
                    <a:pt x="2675001" y="413893"/>
                  </a:lnTo>
                  <a:lnTo>
                    <a:pt x="2653538" y="459867"/>
                  </a:lnTo>
                  <a:lnTo>
                    <a:pt x="2664968" y="465328"/>
                  </a:lnTo>
                  <a:lnTo>
                    <a:pt x="2686558" y="419227"/>
                  </a:lnTo>
                  <a:close/>
                </a:path>
                <a:path w="5403215" h="3013075">
                  <a:moveTo>
                    <a:pt x="2724277" y="338836"/>
                  </a:moveTo>
                  <a:lnTo>
                    <a:pt x="2712720" y="333375"/>
                  </a:lnTo>
                  <a:lnTo>
                    <a:pt x="2691257" y="379349"/>
                  </a:lnTo>
                  <a:lnTo>
                    <a:pt x="2702687" y="384810"/>
                  </a:lnTo>
                  <a:lnTo>
                    <a:pt x="2724277" y="338836"/>
                  </a:lnTo>
                  <a:close/>
                </a:path>
                <a:path w="5403215" h="3013075">
                  <a:moveTo>
                    <a:pt x="2761996" y="258318"/>
                  </a:moveTo>
                  <a:lnTo>
                    <a:pt x="2750566" y="252857"/>
                  </a:lnTo>
                  <a:lnTo>
                    <a:pt x="2728976" y="298958"/>
                  </a:lnTo>
                  <a:lnTo>
                    <a:pt x="2740406" y="304292"/>
                  </a:lnTo>
                  <a:lnTo>
                    <a:pt x="2761996" y="258318"/>
                  </a:lnTo>
                  <a:close/>
                </a:path>
                <a:path w="5403215" h="3013075">
                  <a:moveTo>
                    <a:pt x="2799715" y="177800"/>
                  </a:moveTo>
                  <a:lnTo>
                    <a:pt x="2788285" y="172466"/>
                  </a:lnTo>
                  <a:lnTo>
                    <a:pt x="2766695" y="218440"/>
                  </a:lnTo>
                  <a:lnTo>
                    <a:pt x="2778252" y="223774"/>
                  </a:lnTo>
                  <a:lnTo>
                    <a:pt x="2799715" y="177800"/>
                  </a:lnTo>
                  <a:close/>
                </a:path>
                <a:path w="5403215" h="3013075">
                  <a:moveTo>
                    <a:pt x="2837434" y="97282"/>
                  </a:moveTo>
                  <a:lnTo>
                    <a:pt x="2826004" y="91948"/>
                  </a:lnTo>
                  <a:lnTo>
                    <a:pt x="2804414" y="137922"/>
                  </a:lnTo>
                  <a:lnTo>
                    <a:pt x="2815971" y="143256"/>
                  </a:lnTo>
                  <a:lnTo>
                    <a:pt x="2837434" y="97282"/>
                  </a:lnTo>
                  <a:close/>
                </a:path>
                <a:path w="5403215" h="3013075">
                  <a:moveTo>
                    <a:pt x="3056636" y="1632331"/>
                  </a:moveTo>
                  <a:lnTo>
                    <a:pt x="2117839" y="1632331"/>
                  </a:lnTo>
                  <a:lnTo>
                    <a:pt x="2120519" y="1626616"/>
                  </a:lnTo>
                  <a:lnTo>
                    <a:pt x="2108962" y="1621282"/>
                  </a:lnTo>
                  <a:lnTo>
                    <a:pt x="2103767" y="1632331"/>
                  </a:lnTo>
                  <a:lnTo>
                    <a:pt x="1741678" y="1632331"/>
                  </a:lnTo>
                  <a:lnTo>
                    <a:pt x="1741678" y="1605915"/>
                  </a:lnTo>
                  <a:lnTo>
                    <a:pt x="1728978" y="1605915"/>
                  </a:lnTo>
                  <a:lnTo>
                    <a:pt x="1728978" y="1632331"/>
                  </a:lnTo>
                  <a:lnTo>
                    <a:pt x="1169924" y="1632331"/>
                  </a:lnTo>
                  <a:lnTo>
                    <a:pt x="1169924" y="1784731"/>
                  </a:lnTo>
                  <a:lnTo>
                    <a:pt x="1728978" y="1784731"/>
                  </a:lnTo>
                  <a:lnTo>
                    <a:pt x="1728978" y="1834515"/>
                  </a:lnTo>
                  <a:lnTo>
                    <a:pt x="1741678" y="1834515"/>
                  </a:lnTo>
                  <a:lnTo>
                    <a:pt x="1741678" y="1784731"/>
                  </a:lnTo>
                  <a:lnTo>
                    <a:pt x="2032381" y="1784731"/>
                  </a:lnTo>
                  <a:lnTo>
                    <a:pt x="2011934" y="1828292"/>
                  </a:lnTo>
                  <a:lnTo>
                    <a:pt x="2023491" y="1833626"/>
                  </a:lnTo>
                  <a:lnTo>
                    <a:pt x="2044954" y="1787652"/>
                  </a:lnTo>
                  <a:lnTo>
                    <a:pt x="2038692" y="1784731"/>
                  </a:lnTo>
                  <a:lnTo>
                    <a:pt x="3056636" y="1784731"/>
                  </a:lnTo>
                  <a:lnTo>
                    <a:pt x="3056636" y="1632331"/>
                  </a:lnTo>
                  <a:close/>
                </a:path>
                <a:path w="5403215" h="3013075">
                  <a:moveTo>
                    <a:pt x="4704461" y="454660"/>
                  </a:moveTo>
                  <a:lnTo>
                    <a:pt x="4691888" y="405511"/>
                  </a:lnTo>
                  <a:lnTo>
                    <a:pt x="4679696" y="408559"/>
                  </a:lnTo>
                  <a:lnTo>
                    <a:pt x="4692142" y="457835"/>
                  </a:lnTo>
                  <a:lnTo>
                    <a:pt x="4704461" y="454660"/>
                  </a:lnTo>
                  <a:close/>
                </a:path>
                <a:path w="5403215" h="3013075">
                  <a:moveTo>
                    <a:pt x="4726432" y="540766"/>
                  </a:moveTo>
                  <a:lnTo>
                    <a:pt x="4713859" y="491617"/>
                  </a:lnTo>
                  <a:lnTo>
                    <a:pt x="4701667" y="494792"/>
                  </a:lnTo>
                  <a:lnTo>
                    <a:pt x="4714113" y="543941"/>
                  </a:lnTo>
                  <a:lnTo>
                    <a:pt x="4726432" y="540766"/>
                  </a:lnTo>
                  <a:close/>
                </a:path>
                <a:path w="5403215" h="3013075">
                  <a:moveTo>
                    <a:pt x="4748403" y="626999"/>
                  </a:moveTo>
                  <a:lnTo>
                    <a:pt x="4735957" y="577723"/>
                  </a:lnTo>
                  <a:lnTo>
                    <a:pt x="4723638" y="580898"/>
                  </a:lnTo>
                  <a:lnTo>
                    <a:pt x="4736211" y="630047"/>
                  </a:lnTo>
                  <a:lnTo>
                    <a:pt x="4748403" y="626999"/>
                  </a:lnTo>
                  <a:close/>
                </a:path>
                <a:path w="5403215" h="3013075">
                  <a:moveTo>
                    <a:pt x="4770374" y="713105"/>
                  </a:moveTo>
                  <a:lnTo>
                    <a:pt x="4757928" y="663829"/>
                  </a:lnTo>
                  <a:lnTo>
                    <a:pt x="4745609" y="667004"/>
                  </a:lnTo>
                  <a:lnTo>
                    <a:pt x="4758182" y="716280"/>
                  </a:lnTo>
                  <a:lnTo>
                    <a:pt x="4770374" y="713105"/>
                  </a:lnTo>
                  <a:close/>
                </a:path>
                <a:path w="5403215" h="3013075">
                  <a:moveTo>
                    <a:pt x="4792472" y="799211"/>
                  </a:moveTo>
                  <a:lnTo>
                    <a:pt x="4779899" y="750062"/>
                  </a:lnTo>
                  <a:lnTo>
                    <a:pt x="4767580" y="753110"/>
                  </a:lnTo>
                  <a:lnTo>
                    <a:pt x="4780153" y="802386"/>
                  </a:lnTo>
                  <a:lnTo>
                    <a:pt x="4792472" y="799211"/>
                  </a:lnTo>
                  <a:close/>
                </a:path>
                <a:path w="5403215" h="3013075">
                  <a:moveTo>
                    <a:pt x="4814443" y="885444"/>
                  </a:moveTo>
                  <a:lnTo>
                    <a:pt x="4801870" y="836168"/>
                  </a:lnTo>
                  <a:lnTo>
                    <a:pt x="4789551" y="839343"/>
                  </a:lnTo>
                  <a:lnTo>
                    <a:pt x="4802124" y="888492"/>
                  </a:lnTo>
                  <a:lnTo>
                    <a:pt x="4814443" y="885444"/>
                  </a:lnTo>
                  <a:close/>
                </a:path>
                <a:path w="5403215" h="3013075">
                  <a:moveTo>
                    <a:pt x="4836414" y="971550"/>
                  </a:moveTo>
                  <a:lnTo>
                    <a:pt x="4823841" y="922274"/>
                  </a:lnTo>
                  <a:lnTo>
                    <a:pt x="4811522" y="925449"/>
                  </a:lnTo>
                  <a:lnTo>
                    <a:pt x="4824095" y="974725"/>
                  </a:lnTo>
                  <a:lnTo>
                    <a:pt x="4836414" y="971550"/>
                  </a:lnTo>
                  <a:close/>
                </a:path>
                <a:path w="5403215" h="3013075">
                  <a:moveTo>
                    <a:pt x="4858385" y="1057656"/>
                  </a:moveTo>
                  <a:lnTo>
                    <a:pt x="4845812" y="1008507"/>
                  </a:lnTo>
                  <a:lnTo>
                    <a:pt x="4833493" y="1011555"/>
                  </a:lnTo>
                  <a:lnTo>
                    <a:pt x="4846066" y="1060831"/>
                  </a:lnTo>
                  <a:lnTo>
                    <a:pt x="4858385" y="1057656"/>
                  </a:lnTo>
                  <a:close/>
                </a:path>
                <a:path w="5403215" h="3013075">
                  <a:moveTo>
                    <a:pt x="4880343" y="1143762"/>
                  </a:moveTo>
                  <a:lnTo>
                    <a:pt x="4867783" y="1094613"/>
                  </a:lnTo>
                  <a:lnTo>
                    <a:pt x="4855464" y="1097788"/>
                  </a:lnTo>
                  <a:lnTo>
                    <a:pt x="4868037" y="1146937"/>
                  </a:lnTo>
                  <a:lnTo>
                    <a:pt x="4880343" y="1143762"/>
                  </a:lnTo>
                  <a:close/>
                </a:path>
                <a:path w="5403215" h="3013075">
                  <a:moveTo>
                    <a:pt x="4902314" y="1229995"/>
                  </a:moveTo>
                  <a:lnTo>
                    <a:pt x="4889741" y="1180719"/>
                  </a:lnTo>
                  <a:lnTo>
                    <a:pt x="4877435" y="1183894"/>
                  </a:lnTo>
                  <a:lnTo>
                    <a:pt x="4890008" y="1233043"/>
                  </a:lnTo>
                  <a:lnTo>
                    <a:pt x="4902314" y="1229995"/>
                  </a:lnTo>
                  <a:close/>
                </a:path>
                <a:path w="5403215" h="3013075">
                  <a:moveTo>
                    <a:pt x="4924298" y="1316101"/>
                  </a:moveTo>
                  <a:lnTo>
                    <a:pt x="4911725" y="1266825"/>
                  </a:lnTo>
                  <a:lnTo>
                    <a:pt x="4899393" y="1270000"/>
                  </a:lnTo>
                  <a:lnTo>
                    <a:pt x="4911966" y="1319276"/>
                  </a:lnTo>
                  <a:lnTo>
                    <a:pt x="4924298" y="1316101"/>
                  </a:lnTo>
                  <a:close/>
                </a:path>
                <a:path w="5403215" h="3013075">
                  <a:moveTo>
                    <a:pt x="4946269" y="1402207"/>
                  </a:moveTo>
                  <a:lnTo>
                    <a:pt x="4933696" y="1353058"/>
                  </a:lnTo>
                  <a:lnTo>
                    <a:pt x="4921364" y="1356106"/>
                  </a:lnTo>
                  <a:lnTo>
                    <a:pt x="4933950" y="1405382"/>
                  </a:lnTo>
                  <a:lnTo>
                    <a:pt x="4946269" y="1402207"/>
                  </a:lnTo>
                  <a:close/>
                </a:path>
                <a:path w="5403215" h="3013075">
                  <a:moveTo>
                    <a:pt x="4968240" y="1488313"/>
                  </a:moveTo>
                  <a:lnTo>
                    <a:pt x="4955667" y="1439164"/>
                  </a:lnTo>
                  <a:lnTo>
                    <a:pt x="4943348" y="1442339"/>
                  </a:lnTo>
                  <a:lnTo>
                    <a:pt x="4955921" y="1491488"/>
                  </a:lnTo>
                  <a:lnTo>
                    <a:pt x="4968240" y="1488313"/>
                  </a:lnTo>
                  <a:close/>
                </a:path>
                <a:path w="5403215" h="3013075">
                  <a:moveTo>
                    <a:pt x="4990211" y="1574546"/>
                  </a:moveTo>
                  <a:lnTo>
                    <a:pt x="4977638" y="1525270"/>
                  </a:lnTo>
                  <a:lnTo>
                    <a:pt x="4965319" y="1528445"/>
                  </a:lnTo>
                  <a:lnTo>
                    <a:pt x="4977892" y="1577594"/>
                  </a:lnTo>
                  <a:lnTo>
                    <a:pt x="4990211" y="1574546"/>
                  </a:lnTo>
                  <a:close/>
                </a:path>
                <a:path w="5403215" h="3013075">
                  <a:moveTo>
                    <a:pt x="5012182" y="1660652"/>
                  </a:moveTo>
                  <a:lnTo>
                    <a:pt x="4999609" y="1611376"/>
                  </a:lnTo>
                  <a:lnTo>
                    <a:pt x="4987290" y="1614551"/>
                  </a:lnTo>
                  <a:lnTo>
                    <a:pt x="4999863" y="1663827"/>
                  </a:lnTo>
                  <a:lnTo>
                    <a:pt x="5012182" y="1660652"/>
                  </a:lnTo>
                  <a:close/>
                </a:path>
                <a:path w="5403215" h="3013075">
                  <a:moveTo>
                    <a:pt x="5034153" y="1746758"/>
                  </a:moveTo>
                  <a:lnTo>
                    <a:pt x="5021580" y="1697609"/>
                  </a:lnTo>
                  <a:lnTo>
                    <a:pt x="5009261" y="1700657"/>
                  </a:lnTo>
                  <a:lnTo>
                    <a:pt x="5021834" y="1749933"/>
                  </a:lnTo>
                  <a:lnTo>
                    <a:pt x="5034153" y="1746758"/>
                  </a:lnTo>
                  <a:close/>
                </a:path>
                <a:path w="5403215" h="3013075">
                  <a:moveTo>
                    <a:pt x="5056124" y="1832991"/>
                  </a:moveTo>
                  <a:lnTo>
                    <a:pt x="5043551" y="1783715"/>
                  </a:lnTo>
                  <a:lnTo>
                    <a:pt x="5031232" y="1786890"/>
                  </a:lnTo>
                  <a:lnTo>
                    <a:pt x="5043805" y="1836039"/>
                  </a:lnTo>
                  <a:lnTo>
                    <a:pt x="5056124" y="1832991"/>
                  </a:lnTo>
                  <a:close/>
                </a:path>
                <a:path w="5403215" h="3013075">
                  <a:moveTo>
                    <a:pt x="5124196" y="1868678"/>
                  </a:moveTo>
                  <a:lnTo>
                    <a:pt x="5068836" y="1882851"/>
                  </a:lnTo>
                  <a:lnTo>
                    <a:pt x="5065522" y="1869821"/>
                  </a:lnTo>
                  <a:lnTo>
                    <a:pt x="5053203" y="1872996"/>
                  </a:lnTo>
                  <a:lnTo>
                    <a:pt x="5056530" y="1886000"/>
                  </a:lnTo>
                  <a:lnTo>
                    <a:pt x="5001133" y="1900174"/>
                  </a:lnTo>
                  <a:lnTo>
                    <a:pt x="5081524" y="1958213"/>
                  </a:lnTo>
                  <a:lnTo>
                    <a:pt x="5110086" y="1898269"/>
                  </a:lnTo>
                  <a:lnTo>
                    <a:pt x="5124196" y="1868678"/>
                  </a:lnTo>
                  <a:close/>
                </a:path>
                <a:path w="5403215" h="3013075">
                  <a:moveTo>
                    <a:pt x="5325110" y="50800"/>
                  </a:moveTo>
                  <a:lnTo>
                    <a:pt x="5324602" y="0"/>
                  </a:lnTo>
                  <a:lnTo>
                    <a:pt x="5311902" y="254"/>
                  </a:lnTo>
                  <a:lnTo>
                    <a:pt x="5312410" y="51054"/>
                  </a:lnTo>
                  <a:lnTo>
                    <a:pt x="5325110" y="50800"/>
                  </a:lnTo>
                  <a:close/>
                </a:path>
                <a:path w="5403215" h="3013075">
                  <a:moveTo>
                    <a:pt x="5326126" y="139700"/>
                  </a:moveTo>
                  <a:lnTo>
                    <a:pt x="5325618" y="88900"/>
                  </a:lnTo>
                  <a:lnTo>
                    <a:pt x="5312918" y="89154"/>
                  </a:lnTo>
                  <a:lnTo>
                    <a:pt x="5313426" y="139827"/>
                  </a:lnTo>
                  <a:lnTo>
                    <a:pt x="5326126" y="139700"/>
                  </a:lnTo>
                  <a:close/>
                </a:path>
                <a:path w="5403215" h="3013075">
                  <a:moveTo>
                    <a:pt x="5327142" y="228600"/>
                  </a:moveTo>
                  <a:lnTo>
                    <a:pt x="5326634" y="177800"/>
                  </a:lnTo>
                  <a:lnTo>
                    <a:pt x="5313934" y="177927"/>
                  </a:lnTo>
                  <a:lnTo>
                    <a:pt x="5314442" y="228727"/>
                  </a:lnTo>
                  <a:lnTo>
                    <a:pt x="5327142" y="228600"/>
                  </a:lnTo>
                  <a:close/>
                </a:path>
                <a:path w="5403215" h="3013075">
                  <a:moveTo>
                    <a:pt x="5328158" y="317500"/>
                  </a:moveTo>
                  <a:lnTo>
                    <a:pt x="5327523" y="266700"/>
                  </a:lnTo>
                  <a:lnTo>
                    <a:pt x="5314823" y="266827"/>
                  </a:lnTo>
                  <a:lnTo>
                    <a:pt x="5315458" y="317627"/>
                  </a:lnTo>
                  <a:lnTo>
                    <a:pt x="5328158" y="317500"/>
                  </a:lnTo>
                  <a:close/>
                </a:path>
                <a:path w="5403215" h="3013075">
                  <a:moveTo>
                    <a:pt x="5329174" y="406400"/>
                  </a:moveTo>
                  <a:lnTo>
                    <a:pt x="5328539" y="355600"/>
                  </a:lnTo>
                  <a:lnTo>
                    <a:pt x="5315839" y="355727"/>
                  </a:lnTo>
                  <a:lnTo>
                    <a:pt x="5316474" y="406527"/>
                  </a:lnTo>
                  <a:lnTo>
                    <a:pt x="5329174" y="406400"/>
                  </a:lnTo>
                  <a:close/>
                </a:path>
                <a:path w="5403215" h="3013075">
                  <a:moveTo>
                    <a:pt x="5330063" y="495300"/>
                  </a:moveTo>
                  <a:lnTo>
                    <a:pt x="5329555" y="444500"/>
                  </a:lnTo>
                  <a:lnTo>
                    <a:pt x="5316855" y="444627"/>
                  </a:lnTo>
                  <a:lnTo>
                    <a:pt x="5317363" y="495427"/>
                  </a:lnTo>
                  <a:lnTo>
                    <a:pt x="5330063" y="495300"/>
                  </a:lnTo>
                  <a:close/>
                </a:path>
                <a:path w="5403215" h="3013075">
                  <a:moveTo>
                    <a:pt x="5331079" y="584200"/>
                  </a:moveTo>
                  <a:lnTo>
                    <a:pt x="5330571" y="533400"/>
                  </a:lnTo>
                  <a:lnTo>
                    <a:pt x="5317871" y="533527"/>
                  </a:lnTo>
                  <a:lnTo>
                    <a:pt x="5318379" y="584327"/>
                  </a:lnTo>
                  <a:lnTo>
                    <a:pt x="5331079" y="584200"/>
                  </a:lnTo>
                  <a:close/>
                </a:path>
                <a:path w="5403215" h="3013075">
                  <a:moveTo>
                    <a:pt x="5332095" y="673100"/>
                  </a:moveTo>
                  <a:lnTo>
                    <a:pt x="5331460" y="622300"/>
                  </a:lnTo>
                  <a:lnTo>
                    <a:pt x="5318887" y="622427"/>
                  </a:lnTo>
                  <a:lnTo>
                    <a:pt x="5319395" y="673227"/>
                  </a:lnTo>
                  <a:lnTo>
                    <a:pt x="5332095" y="673100"/>
                  </a:lnTo>
                  <a:close/>
                </a:path>
                <a:path w="5403215" h="3013075">
                  <a:moveTo>
                    <a:pt x="5333111" y="762000"/>
                  </a:moveTo>
                  <a:lnTo>
                    <a:pt x="5332476" y="711200"/>
                  </a:lnTo>
                  <a:lnTo>
                    <a:pt x="5319776" y="711327"/>
                  </a:lnTo>
                  <a:lnTo>
                    <a:pt x="5320411" y="762127"/>
                  </a:lnTo>
                  <a:lnTo>
                    <a:pt x="5333111" y="762000"/>
                  </a:lnTo>
                  <a:close/>
                </a:path>
                <a:path w="5403215" h="3013075">
                  <a:moveTo>
                    <a:pt x="5334127" y="850900"/>
                  </a:moveTo>
                  <a:lnTo>
                    <a:pt x="5333492" y="800100"/>
                  </a:lnTo>
                  <a:lnTo>
                    <a:pt x="5320792" y="800227"/>
                  </a:lnTo>
                  <a:lnTo>
                    <a:pt x="5321427" y="851027"/>
                  </a:lnTo>
                  <a:lnTo>
                    <a:pt x="5334127" y="850900"/>
                  </a:lnTo>
                  <a:close/>
                </a:path>
                <a:path w="5403215" h="3013075">
                  <a:moveTo>
                    <a:pt x="5335016" y="939800"/>
                  </a:moveTo>
                  <a:lnTo>
                    <a:pt x="5334508" y="889000"/>
                  </a:lnTo>
                  <a:lnTo>
                    <a:pt x="5321808" y="889127"/>
                  </a:lnTo>
                  <a:lnTo>
                    <a:pt x="5322316" y="939927"/>
                  </a:lnTo>
                  <a:lnTo>
                    <a:pt x="5335016" y="939800"/>
                  </a:lnTo>
                  <a:close/>
                </a:path>
                <a:path w="5403215" h="3013075">
                  <a:moveTo>
                    <a:pt x="5336032" y="1028700"/>
                  </a:moveTo>
                  <a:lnTo>
                    <a:pt x="5335524" y="977900"/>
                  </a:lnTo>
                  <a:lnTo>
                    <a:pt x="5322824" y="978027"/>
                  </a:lnTo>
                  <a:lnTo>
                    <a:pt x="5323332" y="1028827"/>
                  </a:lnTo>
                  <a:lnTo>
                    <a:pt x="5336032" y="1028700"/>
                  </a:lnTo>
                  <a:close/>
                </a:path>
                <a:path w="5403215" h="3013075">
                  <a:moveTo>
                    <a:pt x="5337048" y="1117600"/>
                  </a:moveTo>
                  <a:lnTo>
                    <a:pt x="5336413" y="1066800"/>
                  </a:lnTo>
                  <a:lnTo>
                    <a:pt x="5323713" y="1066927"/>
                  </a:lnTo>
                  <a:lnTo>
                    <a:pt x="5324348" y="1117727"/>
                  </a:lnTo>
                  <a:lnTo>
                    <a:pt x="5337048" y="1117600"/>
                  </a:lnTo>
                  <a:close/>
                </a:path>
                <a:path w="5403215" h="3013075">
                  <a:moveTo>
                    <a:pt x="5338064" y="1206500"/>
                  </a:moveTo>
                  <a:lnTo>
                    <a:pt x="5337429" y="1155700"/>
                  </a:lnTo>
                  <a:lnTo>
                    <a:pt x="5324729" y="1155827"/>
                  </a:lnTo>
                  <a:lnTo>
                    <a:pt x="5325364" y="1206627"/>
                  </a:lnTo>
                  <a:lnTo>
                    <a:pt x="5338064" y="1206500"/>
                  </a:lnTo>
                  <a:close/>
                </a:path>
                <a:path w="5403215" h="3013075">
                  <a:moveTo>
                    <a:pt x="5338953" y="1295400"/>
                  </a:moveTo>
                  <a:lnTo>
                    <a:pt x="5338445" y="1244600"/>
                  </a:lnTo>
                  <a:lnTo>
                    <a:pt x="5325745" y="1244727"/>
                  </a:lnTo>
                  <a:lnTo>
                    <a:pt x="5326253" y="1295527"/>
                  </a:lnTo>
                  <a:lnTo>
                    <a:pt x="5338953" y="1295400"/>
                  </a:lnTo>
                  <a:close/>
                </a:path>
                <a:path w="5403215" h="3013075">
                  <a:moveTo>
                    <a:pt x="5339969" y="1384300"/>
                  </a:moveTo>
                  <a:lnTo>
                    <a:pt x="5339461" y="1333500"/>
                  </a:lnTo>
                  <a:lnTo>
                    <a:pt x="5326761" y="1333627"/>
                  </a:lnTo>
                  <a:lnTo>
                    <a:pt x="5327269" y="1384427"/>
                  </a:lnTo>
                  <a:lnTo>
                    <a:pt x="5339969" y="1384300"/>
                  </a:lnTo>
                  <a:close/>
                </a:path>
                <a:path w="5403215" h="3013075">
                  <a:moveTo>
                    <a:pt x="5340985" y="1473200"/>
                  </a:moveTo>
                  <a:lnTo>
                    <a:pt x="5340477" y="1422400"/>
                  </a:lnTo>
                  <a:lnTo>
                    <a:pt x="5327777" y="1422527"/>
                  </a:lnTo>
                  <a:lnTo>
                    <a:pt x="5328285" y="1473327"/>
                  </a:lnTo>
                  <a:lnTo>
                    <a:pt x="5340985" y="1473200"/>
                  </a:lnTo>
                  <a:close/>
                </a:path>
                <a:path w="5403215" h="3013075">
                  <a:moveTo>
                    <a:pt x="5342001" y="1562100"/>
                  </a:moveTo>
                  <a:lnTo>
                    <a:pt x="5341366" y="1511300"/>
                  </a:lnTo>
                  <a:lnTo>
                    <a:pt x="5328666" y="1511427"/>
                  </a:lnTo>
                  <a:lnTo>
                    <a:pt x="5329301" y="1562227"/>
                  </a:lnTo>
                  <a:lnTo>
                    <a:pt x="5342001" y="1562100"/>
                  </a:lnTo>
                  <a:close/>
                </a:path>
                <a:path w="5403215" h="3013075">
                  <a:moveTo>
                    <a:pt x="5343017" y="1651000"/>
                  </a:moveTo>
                  <a:lnTo>
                    <a:pt x="5342382" y="1600200"/>
                  </a:lnTo>
                  <a:lnTo>
                    <a:pt x="5329682" y="1600327"/>
                  </a:lnTo>
                  <a:lnTo>
                    <a:pt x="5330317" y="1651127"/>
                  </a:lnTo>
                  <a:lnTo>
                    <a:pt x="5343017" y="1651000"/>
                  </a:lnTo>
                  <a:close/>
                </a:path>
                <a:path w="5403215" h="3013075">
                  <a:moveTo>
                    <a:pt x="5343906" y="1739900"/>
                  </a:moveTo>
                  <a:lnTo>
                    <a:pt x="5343398" y="1689100"/>
                  </a:lnTo>
                  <a:lnTo>
                    <a:pt x="5330698" y="1689227"/>
                  </a:lnTo>
                  <a:lnTo>
                    <a:pt x="5331206" y="1740027"/>
                  </a:lnTo>
                  <a:lnTo>
                    <a:pt x="5343906" y="1739900"/>
                  </a:lnTo>
                  <a:close/>
                </a:path>
                <a:path w="5403215" h="3013075">
                  <a:moveTo>
                    <a:pt x="5344922" y="1828800"/>
                  </a:moveTo>
                  <a:lnTo>
                    <a:pt x="5344414" y="1778000"/>
                  </a:lnTo>
                  <a:lnTo>
                    <a:pt x="5331714" y="1778127"/>
                  </a:lnTo>
                  <a:lnTo>
                    <a:pt x="5332222" y="1828927"/>
                  </a:lnTo>
                  <a:lnTo>
                    <a:pt x="5344922" y="1828800"/>
                  </a:lnTo>
                  <a:close/>
                </a:path>
                <a:path w="5403215" h="3013075">
                  <a:moveTo>
                    <a:pt x="5402707" y="1881632"/>
                  </a:moveTo>
                  <a:lnTo>
                    <a:pt x="5345557" y="1882267"/>
                  </a:lnTo>
                  <a:lnTo>
                    <a:pt x="5345430" y="1866900"/>
                  </a:lnTo>
                  <a:lnTo>
                    <a:pt x="5332730" y="1867027"/>
                  </a:lnTo>
                  <a:lnTo>
                    <a:pt x="5332857" y="1882406"/>
                  </a:lnTo>
                  <a:lnTo>
                    <a:pt x="5275707" y="1883029"/>
                  </a:lnTo>
                  <a:lnTo>
                    <a:pt x="5340096" y="1958467"/>
                  </a:lnTo>
                  <a:lnTo>
                    <a:pt x="5391734" y="1895094"/>
                  </a:lnTo>
                  <a:lnTo>
                    <a:pt x="5402707" y="1881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3691" y="5401055"/>
              <a:ext cx="7708900" cy="782320"/>
            </a:xfrm>
            <a:custGeom>
              <a:avLst/>
              <a:gdLst/>
              <a:ahLst/>
              <a:cxnLst/>
              <a:rect l="l" t="t" r="r" b="b"/>
              <a:pathLst>
                <a:path w="7708900" h="782320">
                  <a:moveTo>
                    <a:pt x="0" y="781812"/>
                  </a:moveTo>
                  <a:lnTo>
                    <a:pt x="7708392" y="781812"/>
                  </a:lnTo>
                  <a:lnTo>
                    <a:pt x="7708392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88263" y="5503875"/>
            <a:ext cx="225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715" marR="1429385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078D3"/>
                </a:solidFill>
                <a:latin typeface="Segoe UI"/>
                <a:cs typeface="Segoe UI"/>
              </a:rPr>
              <a:t>Linked </a:t>
            </a:r>
            <a:r>
              <a:rPr sz="1600" b="1" spc="-4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Se</a:t>
            </a:r>
            <a:r>
              <a:rPr sz="1600" b="1" spc="50" dirty="0">
                <a:solidFill>
                  <a:srgbClr val="0078D3"/>
                </a:solidFill>
                <a:latin typeface="Segoe UI"/>
                <a:cs typeface="Segoe UI"/>
              </a:rPr>
              <a:t>r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vice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535923" y="2610611"/>
            <a:ext cx="1572895" cy="515620"/>
            <a:chOff x="8535923" y="2610611"/>
            <a:chExt cx="1572895" cy="515620"/>
          </a:xfrm>
        </p:grpSpPr>
        <p:sp>
          <p:nvSpPr>
            <p:cNvPr id="63" name="object 63"/>
            <p:cNvSpPr/>
            <p:nvPr/>
          </p:nvSpPr>
          <p:spPr>
            <a:xfrm>
              <a:off x="8535923" y="2610611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89848" y="2715767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3632"/>
                  </a:lnTo>
                  <a:lnTo>
                    <a:pt x="0" y="103632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3632"/>
                  </a:lnTo>
                  <a:lnTo>
                    <a:pt x="359664" y="103632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0674095" y="1374647"/>
            <a:ext cx="1424940" cy="452755"/>
            <a:chOff x="10674095" y="1374647"/>
            <a:chExt cx="1424940" cy="452755"/>
          </a:xfrm>
        </p:grpSpPr>
        <p:sp>
          <p:nvSpPr>
            <p:cNvPr id="66" name="object 66"/>
            <p:cNvSpPr/>
            <p:nvPr/>
          </p:nvSpPr>
          <p:spPr>
            <a:xfrm>
              <a:off x="10674095" y="1374647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814304" y="1467611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8308"/>
                  </a:lnTo>
                  <a:lnTo>
                    <a:pt x="163068" y="178308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8308"/>
                  </a:lnTo>
                  <a:lnTo>
                    <a:pt x="487680" y="178308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8392"/>
                  </a:lnTo>
                  <a:lnTo>
                    <a:pt x="813816" y="88392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2504"/>
                  </a:moveTo>
                  <a:lnTo>
                    <a:pt x="932688" y="216154"/>
                  </a:lnTo>
                  <a:lnTo>
                    <a:pt x="894588" y="197104"/>
                  </a:lnTo>
                  <a:lnTo>
                    <a:pt x="894588" y="216154"/>
                  </a:lnTo>
                  <a:lnTo>
                    <a:pt x="813816" y="216154"/>
                  </a:lnTo>
                  <a:lnTo>
                    <a:pt x="813816" y="178308"/>
                  </a:lnTo>
                  <a:lnTo>
                    <a:pt x="650748" y="178308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8854"/>
                  </a:lnTo>
                  <a:lnTo>
                    <a:pt x="894588" y="228854"/>
                  </a:lnTo>
                  <a:lnTo>
                    <a:pt x="894588" y="247904"/>
                  </a:lnTo>
                  <a:lnTo>
                    <a:pt x="932688" y="228854"/>
                  </a:lnTo>
                  <a:lnTo>
                    <a:pt x="945388" y="222504"/>
                  </a:lnTo>
                  <a:close/>
                </a:path>
                <a:path w="1138554" h="265430">
                  <a:moveTo>
                    <a:pt x="1138428" y="178308"/>
                  </a:moveTo>
                  <a:lnTo>
                    <a:pt x="976884" y="178308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8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10674095" y="669036"/>
            <a:ext cx="1424940" cy="452755"/>
            <a:chOff x="10674095" y="669036"/>
            <a:chExt cx="1424940" cy="452755"/>
          </a:xfrm>
        </p:grpSpPr>
        <p:sp>
          <p:nvSpPr>
            <p:cNvPr id="69" name="object 69"/>
            <p:cNvSpPr/>
            <p:nvPr/>
          </p:nvSpPr>
          <p:spPr>
            <a:xfrm>
              <a:off x="10674095" y="669036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14304" y="763523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6784"/>
                  </a:lnTo>
                  <a:lnTo>
                    <a:pt x="163068" y="176784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6784"/>
                  </a:lnTo>
                  <a:lnTo>
                    <a:pt x="487680" y="176784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6868"/>
                  </a:lnTo>
                  <a:lnTo>
                    <a:pt x="813816" y="86868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0980"/>
                  </a:moveTo>
                  <a:lnTo>
                    <a:pt x="932688" y="214630"/>
                  </a:lnTo>
                  <a:lnTo>
                    <a:pt x="894588" y="195580"/>
                  </a:lnTo>
                  <a:lnTo>
                    <a:pt x="894588" y="214630"/>
                  </a:lnTo>
                  <a:lnTo>
                    <a:pt x="813816" y="214630"/>
                  </a:lnTo>
                  <a:lnTo>
                    <a:pt x="813816" y="176784"/>
                  </a:lnTo>
                  <a:lnTo>
                    <a:pt x="650748" y="176784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7330"/>
                  </a:lnTo>
                  <a:lnTo>
                    <a:pt x="894588" y="227330"/>
                  </a:lnTo>
                  <a:lnTo>
                    <a:pt x="894588" y="246380"/>
                  </a:lnTo>
                  <a:lnTo>
                    <a:pt x="932688" y="227330"/>
                  </a:lnTo>
                  <a:lnTo>
                    <a:pt x="945388" y="220980"/>
                  </a:lnTo>
                  <a:close/>
                </a:path>
                <a:path w="1138554" h="265430">
                  <a:moveTo>
                    <a:pt x="1138428" y="176784"/>
                  </a:moveTo>
                  <a:lnTo>
                    <a:pt x="976884" y="176784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0674095" y="2092451"/>
            <a:ext cx="1424940" cy="452755"/>
            <a:chOff x="10674095" y="2092451"/>
            <a:chExt cx="1424940" cy="452755"/>
          </a:xfrm>
        </p:grpSpPr>
        <p:sp>
          <p:nvSpPr>
            <p:cNvPr id="72" name="object 72"/>
            <p:cNvSpPr/>
            <p:nvPr/>
          </p:nvSpPr>
          <p:spPr>
            <a:xfrm>
              <a:off x="10674095" y="2092451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14304" y="2185428"/>
              <a:ext cx="1138555" cy="266700"/>
            </a:xfrm>
            <a:custGeom>
              <a:avLst/>
              <a:gdLst/>
              <a:ahLst/>
              <a:cxnLst/>
              <a:rect l="l" t="t" r="r" b="b"/>
              <a:pathLst>
                <a:path w="1138554" h="266700">
                  <a:moveTo>
                    <a:pt x="294640" y="134099"/>
                  </a:moveTo>
                  <a:lnTo>
                    <a:pt x="281940" y="127749"/>
                  </a:lnTo>
                  <a:lnTo>
                    <a:pt x="243840" y="108699"/>
                  </a:lnTo>
                  <a:lnTo>
                    <a:pt x="243840" y="127749"/>
                  </a:lnTo>
                  <a:lnTo>
                    <a:pt x="163068" y="127749"/>
                  </a:lnTo>
                  <a:lnTo>
                    <a:pt x="163068" y="89903"/>
                  </a:lnTo>
                  <a:lnTo>
                    <a:pt x="0" y="89903"/>
                  </a:lnTo>
                  <a:lnTo>
                    <a:pt x="0" y="178295"/>
                  </a:lnTo>
                  <a:lnTo>
                    <a:pt x="163068" y="178295"/>
                  </a:lnTo>
                  <a:lnTo>
                    <a:pt x="163068" y="140449"/>
                  </a:lnTo>
                  <a:lnTo>
                    <a:pt x="243840" y="140449"/>
                  </a:lnTo>
                  <a:lnTo>
                    <a:pt x="243840" y="159499"/>
                  </a:lnTo>
                  <a:lnTo>
                    <a:pt x="281940" y="140449"/>
                  </a:lnTo>
                  <a:lnTo>
                    <a:pt x="294640" y="134099"/>
                  </a:lnTo>
                  <a:close/>
                </a:path>
                <a:path w="1138554" h="266700">
                  <a:moveTo>
                    <a:pt x="620395" y="56375"/>
                  </a:moveTo>
                  <a:lnTo>
                    <a:pt x="563626" y="60058"/>
                  </a:lnTo>
                  <a:lnTo>
                    <a:pt x="573227" y="76517"/>
                  </a:lnTo>
                  <a:lnTo>
                    <a:pt x="487705" y="126644"/>
                  </a:lnTo>
                  <a:lnTo>
                    <a:pt x="487705" y="134035"/>
                  </a:lnTo>
                  <a:lnTo>
                    <a:pt x="487705" y="126644"/>
                  </a:lnTo>
                  <a:lnTo>
                    <a:pt x="487680" y="89903"/>
                  </a:lnTo>
                  <a:lnTo>
                    <a:pt x="326136" y="89903"/>
                  </a:lnTo>
                  <a:lnTo>
                    <a:pt x="326136" y="178295"/>
                  </a:lnTo>
                  <a:lnTo>
                    <a:pt x="487680" y="178295"/>
                  </a:lnTo>
                  <a:lnTo>
                    <a:pt x="487680" y="141427"/>
                  </a:lnTo>
                  <a:lnTo>
                    <a:pt x="573227" y="191566"/>
                  </a:lnTo>
                  <a:lnTo>
                    <a:pt x="563626" y="208013"/>
                  </a:lnTo>
                  <a:lnTo>
                    <a:pt x="620395" y="211696"/>
                  </a:lnTo>
                  <a:lnTo>
                    <a:pt x="611428" y="197980"/>
                  </a:lnTo>
                  <a:lnTo>
                    <a:pt x="589280" y="164071"/>
                  </a:lnTo>
                  <a:lnTo>
                    <a:pt x="579678" y="180517"/>
                  </a:lnTo>
                  <a:lnTo>
                    <a:pt x="500087" y="134048"/>
                  </a:lnTo>
                  <a:lnTo>
                    <a:pt x="579678" y="87566"/>
                  </a:lnTo>
                  <a:lnTo>
                    <a:pt x="589280" y="104000"/>
                  </a:lnTo>
                  <a:lnTo>
                    <a:pt x="611428" y="70091"/>
                  </a:lnTo>
                  <a:lnTo>
                    <a:pt x="620395" y="56375"/>
                  </a:lnTo>
                  <a:close/>
                </a:path>
                <a:path w="1138554" h="266700">
                  <a:moveTo>
                    <a:pt x="813816" y="0"/>
                  </a:moveTo>
                  <a:lnTo>
                    <a:pt x="650748" y="0"/>
                  </a:lnTo>
                  <a:lnTo>
                    <a:pt x="650748" y="88379"/>
                  </a:lnTo>
                  <a:lnTo>
                    <a:pt x="813816" y="88379"/>
                  </a:lnTo>
                  <a:lnTo>
                    <a:pt x="813816" y="0"/>
                  </a:lnTo>
                  <a:close/>
                </a:path>
                <a:path w="1138554" h="266700">
                  <a:moveTo>
                    <a:pt x="945388" y="222491"/>
                  </a:moveTo>
                  <a:lnTo>
                    <a:pt x="932688" y="216141"/>
                  </a:lnTo>
                  <a:lnTo>
                    <a:pt x="894588" y="197091"/>
                  </a:lnTo>
                  <a:lnTo>
                    <a:pt x="894588" y="216141"/>
                  </a:lnTo>
                  <a:lnTo>
                    <a:pt x="813816" y="216141"/>
                  </a:lnTo>
                  <a:lnTo>
                    <a:pt x="813816" y="178295"/>
                  </a:lnTo>
                  <a:lnTo>
                    <a:pt x="650748" y="178295"/>
                  </a:lnTo>
                  <a:lnTo>
                    <a:pt x="650748" y="266687"/>
                  </a:lnTo>
                  <a:lnTo>
                    <a:pt x="813816" y="266687"/>
                  </a:lnTo>
                  <a:lnTo>
                    <a:pt x="813816" y="228841"/>
                  </a:lnTo>
                  <a:lnTo>
                    <a:pt x="894588" y="228841"/>
                  </a:lnTo>
                  <a:lnTo>
                    <a:pt x="894588" y="247891"/>
                  </a:lnTo>
                  <a:lnTo>
                    <a:pt x="932688" y="228841"/>
                  </a:lnTo>
                  <a:lnTo>
                    <a:pt x="945388" y="222491"/>
                  </a:lnTo>
                  <a:close/>
                </a:path>
                <a:path w="1138554" h="266700">
                  <a:moveTo>
                    <a:pt x="1138428" y="178295"/>
                  </a:moveTo>
                  <a:lnTo>
                    <a:pt x="976884" y="178295"/>
                  </a:lnTo>
                  <a:lnTo>
                    <a:pt x="976884" y="266687"/>
                  </a:lnTo>
                  <a:lnTo>
                    <a:pt x="1138428" y="266687"/>
                  </a:lnTo>
                  <a:lnTo>
                    <a:pt x="1138428" y="178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75" name="object 7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908" y="89281"/>
              <a:ext cx="3443338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610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53866"/>
            <a:ext cx="5842635" cy="43522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Scalable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elasticity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4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GB/s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Simple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latin typeface="Segoe UI"/>
                <a:cs typeface="Segoe UI"/>
              </a:rPr>
              <a:t>Visually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(Python,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.Net,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etc.)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Serverless,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0" dirty="0">
                <a:latin typeface="Segoe UI"/>
                <a:cs typeface="Segoe UI"/>
              </a:rPr>
              <a:t> infrastructure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31300"/>
              </a:lnSpc>
              <a:spcBef>
                <a:spcPts val="400"/>
              </a:spcBef>
            </a:pPr>
            <a:r>
              <a:rPr sz="1600" spc="-5" dirty="0">
                <a:latin typeface="Segoe UI"/>
                <a:cs typeface="Segoe UI"/>
              </a:rPr>
              <a:t>90+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connectors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(cloud,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premises,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SaaS)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Movement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Service: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25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points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presence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worldwide </a:t>
            </a:r>
            <a:r>
              <a:rPr sz="1600" spc="-5" dirty="0">
                <a:latin typeface="Segoe UI"/>
                <a:cs typeface="Segoe UI"/>
              </a:rPr>
              <a:t> Self-hostable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hybrid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movement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591039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505969" y="1725167"/>
            <a:ext cx="3792854" cy="3886200"/>
            <a:chOff x="7505969" y="1725167"/>
            <a:chExt cx="3792854" cy="38862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969" y="2242946"/>
              <a:ext cx="417036" cy="541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09559" y="2426207"/>
              <a:ext cx="1497330" cy="96520"/>
            </a:xfrm>
            <a:custGeom>
              <a:avLst/>
              <a:gdLst/>
              <a:ahLst/>
              <a:cxnLst/>
              <a:rect l="l" t="t" r="r" b="b"/>
              <a:pathLst>
                <a:path w="1497329" h="96519">
                  <a:moveTo>
                    <a:pt x="0" y="96392"/>
                  </a:moveTo>
                  <a:lnTo>
                    <a:pt x="149733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139" y="4571371"/>
              <a:ext cx="765048" cy="6036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20327" y="3055619"/>
              <a:ext cx="960755" cy="1628775"/>
            </a:xfrm>
            <a:custGeom>
              <a:avLst/>
              <a:gdLst/>
              <a:ahLst/>
              <a:cxnLst/>
              <a:rect l="l" t="t" r="r" b="b"/>
              <a:pathLst>
                <a:path w="960754" h="1628775">
                  <a:moveTo>
                    <a:pt x="0" y="1628393"/>
                  </a:moveTo>
                  <a:lnTo>
                    <a:pt x="960627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8507" y="4637532"/>
              <a:ext cx="765048" cy="7665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81031" y="3093719"/>
              <a:ext cx="327660" cy="1544320"/>
            </a:xfrm>
            <a:custGeom>
              <a:avLst/>
              <a:gdLst/>
              <a:ahLst/>
              <a:cxnLst/>
              <a:rect l="l" t="t" r="r" b="b"/>
              <a:pathLst>
                <a:path w="327659" h="1544320">
                  <a:moveTo>
                    <a:pt x="0" y="1544192"/>
                  </a:moveTo>
                  <a:lnTo>
                    <a:pt x="32766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7429" y="3338131"/>
              <a:ext cx="369188" cy="45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815" y="3470147"/>
              <a:ext cx="437387" cy="4373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09203" y="2846831"/>
              <a:ext cx="1333500" cy="842644"/>
            </a:xfrm>
            <a:custGeom>
              <a:avLst/>
              <a:gdLst/>
              <a:ahLst/>
              <a:cxnLst/>
              <a:rect l="l" t="t" r="r" b="b"/>
              <a:pathLst>
                <a:path w="1333500" h="842645">
                  <a:moveTo>
                    <a:pt x="0" y="842390"/>
                  </a:moveTo>
                  <a:lnTo>
                    <a:pt x="1333119" y="0"/>
                  </a:lnTo>
                </a:path>
              </a:pathLst>
            </a:custGeom>
            <a:ln w="9143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9297" y="4846319"/>
              <a:ext cx="459028" cy="7650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28375" y="3093719"/>
              <a:ext cx="439420" cy="1752600"/>
            </a:xfrm>
            <a:custGeom>
              <a:avLst/>
              <a:gdLst/>
              <a:ahLst/>
              <a:cxnLst/>
              <a:rect l="l" t="t" r="r" b="b"/>
              <a:pathLst>
                <a:path w="439420" h="1752600">
                  <a:moveTo>
                    <a:pt x="439293" y="175259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4687" y="1725167"/>
              <a:ext cx="1656588" cy="1656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07555" y="871600"/>
          <a:ext cx="11610975" cy="578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9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(15)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7790" indent="267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Form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ts(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(3)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4168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(28)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(4)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Redshift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S3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AVRO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Cassandra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MWS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HTTP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DB2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Phoenix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system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Segoe UI"/>
                          <a:cs typeface="Segoe UI"/>
                        </a:rPr>
                        <a:t>Binary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Couchbase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CDS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Apps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PayPal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741045" marR="46355" indent="-68580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MongoDB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Drill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Delimited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Text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MongoDB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Concur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QuickBooks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ODBC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Explorer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57175" indent="6858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 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Big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Q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45" dirty="0"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Presto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62915" marR="250190" indent="-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oud 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JSON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Salesforce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Greenplum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8315" marR="149225" indent="-33083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Open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Hub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HDFS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via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MDX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Parquet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CRM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Marketing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Hive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HANA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AdWords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C4C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Apache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Impala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HubSpot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ECC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Informix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Spark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Jira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ServiceNow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87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Magento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Shopify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Microsoft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Access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Sybase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Marketo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Square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Segoe UI"/>
                          <a:cs typeface="Segoe UI"/>
                        </a:rPr>
                        <a:t>Teradata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Office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Web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Netezza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Vertica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Eloqua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Xero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Search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index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Responsys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Zoho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8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40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ab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553402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latin typeface="Segoe UI Semibold"/>
                <a:cs typeface="Segoe UI Semibold"/>
              </a:rPr>
              <a:t>9</a:t>
            </a:r>
            <a:r>
              <a:rPr sz="3400" b="0" spc="-155" dirty="0">
                <a:latin typeface="Segoe UI Semibold"/>
                <a:cs typeface="Segoe UI Semibold"/>
              </a:rPr>
              <a:t>0</a:t>
            </a:r>
            <a:r>
              <a:rPr sz="3400" b="0" spc="-5" dirty="0">
                <a:latin typeface="Segoe UI Semibold"/>
                <a:cs typeface="Segoe UI Semibold"/>
              </a:rPr>
              <a:t>+</a:t>
            </a:r>
            <a:r>
              <a:rPr sz="3400" b="0" spc="-285" dirty="0">
                <a:latin typeface="Segoe UI Semibold"/>
                <a:cs typeface="Segoe UI Semibold"/>
              </a:rPr>
              <a:t> </a:t>
            </a:r>
            <a:r>
              <a:rPr sz="3400" b="0" spc="-145" dirty="0">
                <a:latin typeface="Segoe UI Semibold"/>
                <a:cs typeface="Segoe UI Semibold"/>
              </a:rPr>
              <a:t>C</a:t>
            </a:r>
            <a:r>
              <a:rPr sz="3400" b="0" spc="-150" dirty="0">
                <a:latin typeface="Segoe UI Semibold"/>
                <a:cs typeface="Segoe UI Semibold"/>
              </a:rPr>
              <a:t>onn</a:t>
            </a:r>
            <a:r>
              <a:rPr sz="3400" b="0" spc="-155" dirty="0">
                <a:latin typeface="Segoe UI Semibold"/>
                <a:cs typeface="Segoe UI Semibold"/>
              </a:rPr>
              <a:t>e</a:t>
            </a:r>
            <a:r>
              <a:rPr sz="3400" b="0" spc="-150" dirty="0">
                <a:latin typeface="Segoe UI Semibold"/>
                <a:cs typeface="Segoe UI Semibold"/>
              </a:rPr>
              <a:t>c</a:t>
            </a:r>
            <a:r>
              <a:rPr sz="3400" b="0" spc="-180" dirty="0">
                <a:latin typeface="Segoe UI Semibold"/>
                <a:cs typeface="Segoe UI Semibold"/>
              </a:rPr>
              <a:t>t</a:t>
            </a:r>
            <a:r>
              <a:rPr sz="3400" b="0" spc="-150" dirty="0">
                <a:latin typeface="Segoe UI Semibold"/>
                <a:cs typeface="Segoe UI Semibold"/>
              </a:rPr>
              <a:t>o</a:t>
            </a:r>
            <a:r>
              <a:rPr sz="3400" b="0" spc="-125" dirty="0">
                <a:latin typeface="Segoe UI Semibold"/>
                <a:cs typeface="Segoe UI Semibold"/>
              </a:rPr>
              <a:t>r</a:t>
            </a:r>
            <a:r>
              <a:rPr sz="3400" b="0" spc="-5" dirty="0">
                <a:latin typeface="Segoe UI Semibold"/>
                <a:cs typeface="Segoe UI Semibold"/>
              </a:rPr>
              <a:t>s</a:t>
            </a:r>
            <a:r>
              <a:rPr sz="3400" b="0" spc="-300" dirty="0">
                <a:latin typeface="Segoe UI Semibold"/>
                <a:cs typeface="Segoe UI Semibold"/>
              </a:rPr>
              <a:t> </a:t>
            </a:r>
            <a:r>
              <a:rPr sz="3400" b="0" spc="-150" dirty="0">
                <a:latin typeface="Segoe UI Semibold"/>
                <a:cs typeface="Segoe UI Semibold"/>
              </a:rPr>
              <a:t>ou</a:t>
            </a:r>
            <a:r>
              <a:rPr sz="3400" b="0" spc="-5" dirty="0">
                <a:latin typeface="Segoe UI Semibold"/>
                <a:cs typeface="Segoe UI Semibold"/>
              </a:rPr>
              <a:t>t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210" dirty="0">
                <a:latin typeface="Segoe UI Semibold"/>
                <a:cs typeface="Segoe UI Semibold"/>
              </a:rPr>
              <a:t>o</a:t>
            </a:r>
            <a:r>
              <a:rPr sz="3400" b="0" spc="-5" dirty="0">
                <a:latin typeface="Segoe UI Semibold"/>
                <a:cs typeface="Segoe UI Semibold"/>
              </a:rPr>
              <a:t>f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155" dirty="0">
                <a:latin typeface="Segoe UI Semibold"/>
                <a:cs typeface="Segoe UI Semibold"/>
              </a:rPr>
              <a:t>t</a:t>
            </a:r>
            <a:r>
              <a:rPr sz="3400" b="0" spc="-145" dirty="0">
                <a:latin typeface="Segoe UI Semibold"/>
                <a:cs typeface="Segoe UI Semibold"/>
              </a:rPr>
              <a:t>h</a:t>
            </a:r>
            <a:r>
              <a:rPr sz="3400" b="0" spc="-5" dirty="0">
                <a:latin typeface="Segoe UI Semibold"/>
                <a:cs typeface="Segoe UI Semibold"/>
              </a:rPr>
              <a:t>e</a:t>
            </a:r>
            <a:r>
              <a:rPr sz="3400" b="0" spc="-295" dirty="0">
                <a:latin typeface="Segoe UI Semibold"/>
                <a:cs typeface="Segoe UI Semibold"/>
              </a:rPr>
              <a:t> </a:t>
            </a:r>
            <a:r>
              <a:rPr sz="3400" b="0" spc="-145" dirty="0">
                <a:latin typeface="Segoe UI Semibold"/>
                <a:cs typeface="Segoe UI Semibold"/>
              </a:rPr>
              <a:t>b</a:t>
            </a:r>
            <a:r>
              <a:rPr sz="3400" b="0" spc="-200" dirty="0">
                <a:latin typeface="Segoe UI Semibold"/>
                <a:cs typeface="Segoe UI Semibold"/>
              </a:rPr>
              <a:t>o</a:t>
            </a:r>
            <a:r>
              <a:rPr sz="3400" b="0" spc="-5" dirty="0">
                <a:latin typeface="Segoe UI Semibold"/>
                <a:cs typeface="Segoe UI Semibold"/>
              </a:rPr>
              <a:t>x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591039" cy="123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6249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Pipelines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202430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50100"/>
              </a:lnSpc>
              <a:spcBef>
                <a:spcPts val="2140"/>
              </a:spcBef>
            </a:pPr>
            <a:r>
              <a:rPr sz="1600" spc="-5" dirty="0">
                <a:latin typeface="Segoe UI"/>
                <a:cs typeface="Segoe UI"/>
              </a:rPr>
              <a:t>It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load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 </a:t>
            </a:r>
            <a:r>
              <a:rPr sz="1600" spc="-5" dirty="0">
                <a:latin typeface="Segoe UI"/>
                <a:cs typeface="Segoe UI"/>
              </a:rPr>
              <a:t> account </a:t>
            </a:r>
            <a:r>
              <a:rPr sz="1600" spc="-10" dirty="0">
                <a:latin typeface="Segoe UI"/>
                <a:cs typeface="Segoe UI"/>
              </a:rPr>
              <a:t>to desired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by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manual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by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common</a:t>
            </a:r>
            <a:r>
              <a:rPr sz="1600" spc="-10" dirty="0">
                <a:latin typeface="Segoe UI"/>
                <a:cs typeface="Segoe UI"/>
              </a:rPr>
              <a:t> loading patterns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Segoe UI"/>
              <a:cs typeface="Segoe UI"/>
            </a:endParaRPr>
          </a:p>
          <a:p>
            <a:pPr marL="12700" marR="417195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Fully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parallel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lake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Graphical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development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174987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103876" y="659891"/>
            <a:ext cx="6478905" cy="2204085"/>
            <a:chOff x="5103876" y="659891"/>
            <a:chExt cx="6478905" cy="2204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20" y="669035"/>
              <a:ext cx="6460235" cy="21854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08448" y="664463"/>
              <a:ext cx="6469380" cy="2194560"/>
            </a:xfrm>
            <a:custGeom>
              <a:avLst/>
              <a:gdLst/>
              <a:ahLst/>
              <a:cxnLst/>
              <a:rect l="l" t="t" r="r" b="b"/>
              <a:pathLst>
                <a:path w="6469380" h="2194560">
                  <a:moveTo>
                    <a:pt x="0" y="2194560"/>
                  </a:moveTo>
                  <a:lnTo>
                    <a:pt x="6469380" y="2194560"/>
                  </a:lnTo>
                  <a:lnTo>
                    <a:pt x="6469380" y="0"/>
                  </a:lnTo>
                  <a:lnTo>
                    <a:pt x="0" y="0"/>
                  </a:lnTo>
                  <a:lnTo>
                    <a:pt x="0" y="21945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8408" y="2987039"/>
            <a:ext cx="7336536" cy="3729228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11289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ns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f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98245"/>
            <a:ext cx="340931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Mapping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transformation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7884"/>
              <a:ext cx="3982580" cy="12471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88036" y="2249423"/>
            <a:ext cx="5735320" cy="3862070"/>
            <a:chOff x="288036" y="2249423"/>
            <a:chExt cx="5735320" cy="38620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" y="2258567"/>
              <a:ext cx="5716524" cy="38435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2608" y="2253995"/>
              <a:ext cx="5725795" cy="3853179"/>
            </a:xfrm>
            <a:custGeom>
              <a:avLst/>
              <a:gdLst/>
              <a:ahLst/>
              <a:cxnLst/>
              <a:rect l="l" t="t" r="r" b="b"/>
              <a:pathLst>
                <a:path w="5725795" h="3853179">
                  <a:moveTo>
                    <a:pt x="0" y="3852672"/>
                  </a:moveTo>
                  <a:lnTo>
                    <a:pt x="5725668" y="3852672"/>
                  </a:lnTo>
                  <a:lnTo>
                    <a:pt x="5725668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51091" y="2249423"/>
            <a:ext cx="5538470" cy="3862070"/>
            <a:chOff x="6451091" y="2249423"/>
            <a:chExt cx="5538470" cy="38620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0235" y="2258567"/>
              <a:ext cx="5519927" cy="38435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55663" y="2253995"/>
              <a:ext cx="5529580" cy="3853179"/>
            </a:xfrm>
            <a:custGeom>
              <a:avLst/>
              <a:gdLst/>
              <a:ahLst/>
              <a:cxnLst/>
              <a:rect l="l" t="t" r="r" b="b"/>
              <a:pathLst>
                <a:path w="5529580" h="3853179">
                  <a:moveTo>
                    <a:pt x="0" y="3852672"/>
                  </a:moveTo>
                  <a:lnTo>
                    <a:pt x="5529072" y="3852672"/>
                  </a:lnTo>
                  <a:lnTo>
                    <a:pt x="5529072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8425" y="1198245"/>
            <a:ext cx="312483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Wrangling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preparation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472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627245" cy="484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 marR="112395">
              <a:lnSpc>
                <a:spcPct val="90100"/>
              </a:lnSpc>
            </a:pPr>
            <a:r>
              <a:rPr sz="1600" spc="-25" dirty="0">
                <a:latin typeface="Segoe UI"/>
                <a:cs typeface="Segoe UI"/>
              </a:rPr>
              <a:t>Triggers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represent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unit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determines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kicked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off.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 </a:t>
            </a:r>
            <a:r>
              <a:rPr sz="1600" spc="-10" dirty="0">
                <a:latin typeface="Segoe UI"/>
                <a:cs typeface="Segoe UI"/>
              </a:rPr>
              <a:t>trigger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ts val="1825"/>
              </a:lnSpc>
              <a:spcBef>
                <a:spcPts val="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</a:t>
            </a: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endParaRPr sz="1600">
              <a:latin typeface="Segoe UI"/>
              <a:cs typeface="Segoe UI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start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date,</a:t>
            </a:r>
            <a:r>
              <a:rPr sz="1600" spc="-10" dirty="0">
                <a:latin typeface="Segoe UI"/>
                <a:cs typeface="Segoe UI"/>
              </a:rPr>
              <a:t> recurrence,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Event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spc="-5" dirty="0">
                <a:latin typeface="Segoe UI"/>
                <a:cs typeface="Segoe UI"/>
              </a:rPr>
              <a:t> event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egoe UI"/>
              <a:buAutoNum type="arabicPeriod" startAt="2"/>
            </a:pPr>
            <a:endParaRPr sz="1850">
              <a:latin typeface="Segoe UI"/>
              <a:cs typeface="Segoe UI"/>
            </a:endParaRPr>
          </a:p>
          <a:p>
            <a:pPr marL="355600" marR="5080" indent="-342900">
              <a:lnSpc>
                <a:spcPts val="1730"/>
              </a:lnSpc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25" dirty="0">
                <a:latin typeface="Segoe UI"/>
                <a:cs typeface="Segoe UI"/>
              </a:rPr>
              <a:t>Tumbling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periodic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interval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specified</a:t>
            </a:r>
            <a:r>
              <a:rPr sz="1600" dirty="0">
                <a:latin typeface="Segoe UI"/>
                <a:cs typeface="Segoe UI"/>
              </a:rPr>
              <a:t> start </a:t>
            </a:r>
            <a:r>
              <a:rPr sz="1600" spc="-5" dirty="0">
                <a:latin typeface="Segoe UI"/>
                <a:cs typeface="Segoe UI"/>
              </a:rPr>
              <a:t>date, </a:t>
            </a:r>
            <a:r>
              <a:rPr sz="1600" spc="-10" dirty="0">
                <a:latin typeface="Segoe UI"/>
                <a:cs typeface="Segoe UI"/>
              </a:rPr>
              <a:t>while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retaining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4572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It also</a:t>
            </a:r>
            <a:r>
              <a:rPr sz="1600" spc="-10" dirty="0">
                <a:latin typeface="Segoe UI"/>
                <a:cs typeface="Segoe UI"/>
              </a:rPr>
              <a:t> 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runs 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287020"/>
            <a:chOff x="0" y="0"/>
            <a:chExt cx="12192000" cy="2870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287020"/>
            </a:xfrm>
            <a:custGeom>
              <a:avLst/>
              <a:gdLst/>
              <a:ahLst/>
              <a:cxnLst/>
              <a:rect l="l" t="t" r="r" b="b"/>
              <a:pathLst>
                <a:path w="12192000" h="287020">
                  <a:moveTo>
                    <a:pt x="12192000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2192000" y="2865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89281"/>
              <a:ext cx="3443338" cy="123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234940" y="714755"/>
            <a:ext cx="6758940" cy="6036945"/>
            <a:chOff x="5234940" y="714755"/>
            <a:chExt cx="6758940" cy="6036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4084" y="723899"/>
              <a:ext cx="4280916" cy="51282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39512" y="719327"/>
              <a:ext cx="4290060" cy="5137785"/>
            </a:xfrm>
            <a:custGeom>
              <a:avLst/>
              <a:gdLst/>
              <a:ahLst/>
              <a:cxnLst/>
              <a:rect l="l" t="t" r="r" b="b"/>
              <a:pathLst>
                <a:path w="4290059" h="5137785">
                  <a:moveTo>
                    <a:pt x="0" y="5137404"/>
                  </a:moveTo>
                  <a:lnTo>
                    <a:pt x="4290060" y="5137404"/>
                  </a:lnTo>
                  <a:lnTo>
                    <a:pt x="4290060" y="0"/>
                  </a:lnTo>
                  <a:lnTo>
                    <a:pt x="0" y="0"/>
                  </a:lnTo>
                  <a:lnTo>
                    <a:pt x="0" y="51374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463" y="4273294"/>
              <a:ext cx="5486273" cy="2468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93764" y="4268722"/>
              <a:ext cx="5495925" cy="2478405"/>
            </a:xfrm>
            <a:custGeom>
              <a:avLst/>
              <a:gdLst/>
              <a:ahLst/>
              <a:cxnLst/>
              <a:rect l="l" t="t" r="r" b="b"/>
              <a:pathLst>
                <a:path w="5495925" h="2478404">
                  <a:moveTo>
                    <a:pt x="0" y="2478023"/>
                  </a:moveTo>
                  <a:lnTo>
                    <a:pt x="5495544" y="2478023"/>
                  </a:lnTo>
                  <a:lnTo>
                    <a:pt x="5495544" y="0"/>
                  </a:lnTo>
                  <a:lnTo>
                    <a:pt x="0" y="0"/>
                  </a:lnTo>
                  <a:lnTo>
                    <a:pt x="0" y="2478023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2000" y="4343400"/>
              <a:ext cx="638810" cy="172720"/>
            </a:xfrm>
            <a:custGeom>
              <a:avLst/>
              <a:gdLst/>
              <a:ahLst/>
              <a:cxnLst/>
              <a:rect l="l" t="t" r="r" b="b"/>
              <a:pathLst>
                <a:path w="638809" h="172720">
                  <a:moveTo>
                    <a:pt x="638555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638555" y="172212"/>
                  </a:lnTo>
                  <a:lnTo>
                    <a:pt x="63855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6418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40690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290320">
              <a:lnSpc>
                <a:spcPct val="1725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pre-build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85+ connectors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spc="-10" dirty="0">
                <a:latin typeface="Segoe UI"/>
                <a:cs typeface="Segoe UI"/>
              </a:rPr>
              <a:t> cross</a:t>
            </a:r>
            <a:r>
              <a:rPr sz="1600" spc="-5" dirty="0">
                <a:latin typeface="Segoe UI"/>
                <a:cs typeface="Segoe UI"/>
              </a:rPr>
              <a:t> platform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migration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5" dirty="0">
                <a:latin typeface="Segoe UI"/>
                <a:cs typeface="Segoe UI"/>
              </a:rPr>
              <a:t>Represents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20" dirty="0">
                <a:latin typeface="Segoe UI"/>
                <a:cs typeface="Segoe UI"/>
              </a:rPr>
              <a:t>NOTE: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Linked</a:t>
            </a:r>
            <a:r>
              <a:rPr sz="1600" dirty="0">
                <a:latin typeface="Segoe UI"/>
                <a:cs typeface="Segoe UI"/>
              </a:rPr>
              <a:t> Services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except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(eventually </a:t>
            </a:r>
            <a:r>
              <a:rPr sz="1600" spc="-10" dirty="0">
                <a:latin typeface="Segoe UI"/>
                <a:cs typeface="Segoe UI"/>
              </a:rPr>
              <a:t>ADC,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Databricks)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7447" y="979932"/>
            <a:ext cx="7465059" cy="5756275"/>
            <a:chOff x="4727447" y="979932"/>
            <a:chExt cx="7465059" cy="5756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79" y="979932"/>
              <a:ext cx="6637020" cy="3089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1683" y="3054096"/>
              <a:ext cx="2961131" cy="3672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97111" y="3049522"/>
              <a:ext cx="2970530" cy="3682365"/>
            </a:xfrm>
            <a:custGeom>
              <a:avLst/>
              <a:gdLst/>
              <a:ahLst/>
              <a:cxnLst/>
              <a:rect l="l" t="t" r="r" b="b"/>
              <a:pathLst>
                <a:path w="2970529" h="3682365">
                  <a:moveTo>
                    <a:pt x="0" y="3681984"/>
                  </a:moveTo>
                  <a:lnTo>
                    <a:pt x="2970276" y="3681984"/>
                  </a:lnTo>
                  <a:lnTo>
                    <a:pt x="2970276" y="0"/>
                  </a:lnTo>
                  <a:lnTo>
                    <a:pt x="0" y="0"/>
                  </a:lnTo>
                  <a:lnTo>
                    <a:pt x="0" y="36819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3213" y="1722882"/>
              <a:ext cx="2077720" cy="489584"/>
            </a:xfrm>
            <a:custGeom>
              <a:avLst/>
              <a:gdLst/>
              <a:ahLst/>
              <a:cxnLst/>
              <a:rect l="l" t="t" r="r" b="b"/>
              <a:pathLst>
                <a:path w="2077720" h="489585">
                  <a:moveTo>
                    <a:pt x="0" y="217932"/>
                  </a:moveTo>
                  <a:lnTo>
                    <a:pt x="1086612" y="217932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  <a:path w="2077720" h="489585">
                  <a:moveTo>
                    <a:pt x="1479804" y="489204"/>
                  </a:moveTo>
                  <a:lnTo>
                    <a:pt x="2077212" y="489204"/>
                  </a:lnTo>
                  <a:lnTo>
                    <a:pt x="2077212" y="243840"/>
                  </a:lnTo>
                  <a:lnTo>
                    <a:pt x="1479804" y="243840"/>
                  </a:lnTo>
                  <a:lnTo>
                    <a:pt x="1479804" y="489204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80426" y="2071116"/>
              <a:ext cx="2459990" cy="983615"/>
            </a:xfrm>
            <a:custGeom>
              <a:avLst/>
              <a:gdLst/>
              <a:ahLst/>
              <a:cxnLst/>
              <a:rect l="l" t="t" r="r" b="b"/>
              <a:pathLst>
                <a:path w="2459990" h="983614">
                  <a:moveTo>
                    <a:pt x="2383281" y="869314"/>
                  </a:moveTo>
                  <a:lnTo>
                    <a:pt x="2345181" y="869314"/>
                  </a:lnTo>
                  <a:lnTo>
                    <a:pt x="2402331" y="983614"/>
                  </a:lnTo>
                  <a:lnTo>
                    <a:pt x="2449956" y="888364"/>
                  </a:lnTo>
                  <a:lnTo>
                    <a:pt x="2383281" y="888364"/>
                  </a:lnTo>
                  <a:lnTo>
                    <a:pt x="2383281" y="869314"/>
                  </a:lnTo>
                  <a:close/>
                </a:path>
                <a:path w="2459990" h="983614">
                  <a:moveTo>
                    <a:pt x="2383281" y="19050"/>
                  </a:moveTo>
                  <a:lnTo>
                    <a:pt x="2383281" y="888364"/>
                  </a:lnTo>
                  <a:lnTo>
                    <a:pt x="2421381" y="888364"/>
                  </a:lnTo>
                  <a:lnTo>
                    <a:pt x="2421381" y="38100"/>
                  </a:lnTo>
                  <a:lnTo>
                    <a:pt x="2402331" y="38100"/>
                  </a:lnTo>
                  <a:lnTo>
                    <a:pt x="2383281" y="19050"/>
                  </a:lnTo>
                  <a:close/>
                </a:path>
                <a:path w="2459990" h="983614">
                  <a:moveTo>
                    <a:pt x="2459481" y="869314"/>
                  </a:moveTo>
                  <a:lnTo>
                    <a:pt x="2421381" y="869314"/>
                  </a:lnTo>
                  <a:lnTo>
                    <a:pt x="2421381" y="888364"/>
                  </a:lnTo>
                  <a:lnTo>
                    <a:pt x="2449956" y="888364"/>
                  </a:lnTo>
                  <a:lnTo>
                    <a:pt x="2459481" y="869314"/>
                  </a:lnTo>
                  <a:close/>
                </a:path>
                <a:path w="2459990" h="983614">
                  <a:moveTo>
                    <a:pt x="240233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383281" y="38100"/>
                  </a:lnTo>
                  <a:lnTo>
                    <a:pt x="2383281" y="19050"/>
                  </a:lnTo>
                  <a:lnTo>
                    <a:pt x="2421381" y="19050"/>
                  </a:lnTo>
                  <a:lnTo>
                    <a:pt x="2419869" y="11626"/>
                  </a:lnTo>
                  <a:lnTo>
                    <a:pt x="2415762" y="5572"/>
                  </a:lnTo>
                  <a:lnTo>
                    <a:pt x="2409701" y="1494"/>
                  </a:lnTo>
                  <a:lnTo>
                    <a:pt x="2402331" y="0"/>
                  </a:lnTo>
                  <a:close/>
                </a:path>
                <a:path w="2459990" h="983614">
                  <a:moveTo>
                    <a:pt x="2421381" y="19050"/>
                  </a:moveTo>
                  <a:lnTo>
                    <a:pt x="2383281" y="19050"/>
                  </a:lnTo>
                  <a:lnTo>
                    <a:pt x="2402331" y="38100"/>
                  </a:lnTo>
                  <a:lnTo>
                    <a:pt x="2421381" y="38100"/>
                  </a:lnTo>
                  <a:lnTo>
                    <a:pt x="2421381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381000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81000" y="14325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0" y="143255"/>
                  </a:moveTo>
                  <a:lnTo>
                    <a:pt x="381000" y="1432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7" y="4736591"/>
              <a:ext cx="4099559" cy="1906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181482"/>
            <a:ext cx="5585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ag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–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5265"/>
            <a:ext cx="541274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61594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infrastructure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capabilities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environments.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-5" dirty="0">
                <a:latin typeface="Segoe UI"/>
                <a:cs typeface="Segoe UI"/>
              </a:rPr>
              <a:t> 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bridge </a:t>
            </a:r>
            <a:r>
              <a:rPr sz="1600" spc="-5" dirty="0">
                <a:latin typeface="Segoe UI"/>
                <a:cs typeface="Segoe UI"/>
              </a:rPr>
              <a:t> between the activity 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9370">
              <a:lnSpc>
                <a:spcPct val="110000"/>
              </a:lnSpc>
              <a:spcBef>
                <a:spcPts val="122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endParaRPr sz="1600">
              <a:latin typeface="Segoe UI"/>
              <a:cs typeface="Segoe UI"/>
            </a:endParaRPr>
          </a:p>
          <a:p>
            <a:pPr marL="12700" marR="68453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managed,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in </a:t>
            </a:r>
            <a:r>
              <a:rPr sz="1600" spc="-10" dirty="0">
                <a:latin typeface="Segoe UI"/>
                <a:cs typeface="Segoe UI"/>
              </a:rPr>
              <a:t>Azure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on-premises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machine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VM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private</a:t>
            </a:r>
            <a:r>
              <a:rPr sz="1600" spc="-5" dirty="0">
                <a:latin typeface="Segoe UI"/>
                <a:cs typeface="Segoe UI"/>
              </a:rPr>
              <a:t> network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43510"/>
            <a:chOff x="0" y="0"/>
            <a:chExt cx="12192000" cy="1435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10">
                  <a:moveTo>
                    <a:pt x="0" y="143255"/>
                  </a:moveTo>
                  <a:lnTo>
                    <a:pt x="12192000" y="1432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solidFill>
              <a:srgbClr val="1E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08" y="0"/>
              <a:ext cx="1504556" cy="693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329" y="0"/>
              <a:ext cx="1801114" cy="6934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81700" y="1118616"/>
            <a:ext cx="6061075" cy="5614670"/>
            <a:chOff x="5981700" y="1118616"/>
            <a:chExt cx="6061075" cy="5614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00" y="1118616"/>
              <a:ext cx="6060948" cy="2574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5070" y="2234946"/>
              <a:ext cx="1088390" cy="218440"/>
            </a:xfrm>
            <a:custGeom>
              <a:avLst/>
              <a:gdLst/>
              <a:ahLst/>
              <a:cxnLst/>
              <a:rect l="l" t="t" r="r" b="b"/>
              <a:pathLst>
                <a:path w="1088390" h="218439">
                  <a:moveTo>
                    <a:pt x="0" y="217932"/>
                  </a:moveTo>
                  <a:lnTo>
                    <a:pt x="1088135" y="217932"/>
                  </a:lnTo>
                  <a:lnTo>
                    <a:pt x="108813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1127" y="1194816"/>
              <a:ext cx="597535" cy="116205"/>
            </a:xfrm>
            <a:custGeom>
              <a:avLst/>
              <a:gdLst/>
              <a:ahLst/>
              <a:cxnLst/>
              <a:rect l="l" t="t" r="r" b="b"/>
              <a:pathLst>
                <a:path w="597534" h="116205">
                  <a:moveTo>
                    <a:pt x="597407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597407" y="115824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8" y="2772154"/>
              <a:ext cx="3368040" cy="396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48550" y="1882902"/>
              <a:ext cx="597535" cy="245745"/>
            </a:xfrm>
            <a:custGeom>
              <a:avLst/>
              <a:gdLst/>
              <a:ahLst/>
              <a:cxnLst/>
              <a:rect l="l" t="t" r="r" b="b"/>
              <a:pathLst>
                <a:path w="597534" h="245744">
                  <a:moveTo>
                    <a:pt x="0" y="245363"/>
                  </a:moveTo>
                  <a:lnTo>
                    <a:pt x="597407" y="245363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45957" y="1987296"/>
              <a:ext cx="1245870" cy="786130"/>
            </a:xfrm>
            <a:custGeom>
              <a:avLst/>
              <a:gdLst/>
              <a:ahLst/>
              <a:cxnLst/>
              <a:rect l="l" t="t" r="r" b="b"/>
              <a:pathLst>
                <a:path w="1245870" h="786130">
                  <a:moveTo>
                    <a:pt x="1169670" y="671702"/>
                  </a:moveTo>
                  <a:lnTo>
                    <a:pt x="1131570" y="671702"/>
                  </a:lnTo>
                  <a:lnTo>
                    <a:pt x="1188720" y="786002"/>
                  </a:lnTo>
                  <a:lnTo>
                    <a:pt x="1236345" y="690752"/>
                  </a:lnTo>
                  <a:lnTo>
                    <a:pt x="1169670" y="690752"/>
                  </a:lnTo>
                  <a:lnTo>
                    <a:pt x="1169670" y="671702"/>
                  </a:lnTo>
                  <a:close/>
                </a:path>
                <a:path w="1245870" h="786130">
                  <a:moveTo>
                    <a:pt x="1169670" y="19050"/>
                  </a:moveTo>
                  <a:lnTo>
                    <a:pt x="1169670" y="690752"/>
                  </a:lnTo>
                  <a:lnTo>
                    <a:pt x="1207770" y="690752"/>
                  </a:lnTo>
                  <a:lnTo>
                    <a:pt x="1207770" y="38100"/>
                  </a:lnTo>
                  <a:lnTo>
                    <a:pt x="1188720" y="38100"/>
                  </a:lnTo>
                  <a:lnTo>
                    <a:pt x="1169670" y="19050"/>
                  </a:lnTo>
                  <a:close/>
                </a:path>
                <a:path w="1245870" h="786130">
                  <a:moveTo>
                    <a:pt x="1245870" y="671702"/>
                  </a:moveTo>
                  <a:lnTo>
                    <a:pt x="1207770" y="671702"/>
                  </a:lnTo>
                  <a:lnTo>
                    <a:pt x="1207770" y="690752"/>
                  </a:lnTo>
                  <a:lnTo>
                    <a:pt x="1236345" y="690752"/>
                  </a:lnTo>
                  <a:lnTo>
                    <a:pt x="1245870" y="671702"/>
                  </a:lnTo>
                  <a:close/>
                </a:path>
                <a:path w="1245870" h="786130">
                  <a:moveTo>
                    <a:pt x="1188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69670" y="38100"/>
                  </a:lnTo>
                  <a:lnTo>
                    <a:pt x="1169670" y="19050"/>
                  </a:lnTo>
                  <a:lnTo>
                    <a:pt x="1207770" y="19050"/>
                  </a:lnTo>
                  <a:lnTo>
                    <a:pt x="1206275" y="11626"/>
                  </a:lnTo>
                  <a:lnTo>
                    <a:pt x="1202197" y="5572"/>
                  </a:lnTo>
                  <a:lnTo>
                    <a:pt x="1196143" y="1494"/>
                  </a:lnTo>
                  <a:lnTo>
                    <a:pt x="1188720" y="0"/>
                  </a:lnTo>
                  <a:close/>
                </a:path>
                <a:path w="1245870" h="786130">
                  <a:moveTo>
                    <a:pt x="1207770" y="19050"/>
                  </a:moveTo>
                  <a:lnTo>
                    <a:pt x="1169670" y="19050"/>
                  </a:lnTo>
                  <a:lnTo>
                    <a:pt x="1188720" y="38100"/>
                  </a:lnTo>
                  <a:lnTo>
                    <a:pt x="1207770" y="38100"/>
                  </a:lnTo>
                  <a:lnTo>
                    <a:pt x="1207770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2429966"/>
            <a:ext cx="7119620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sz="5400" b="0" spc="-190" dirty="0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5400" b="0" spc="-30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5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5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5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aps</a:t>
            </a:r>
            <a:r>
              <a:rPr sz="5400" b="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5400" b="0" spc="-3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5400" b="0" spc="-150" dirty="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5400" b="0" spc="-135" dirty="0">
                <a:solidFill>
                  <a:srgbClr val="7E7E7E"/>
                </a:solidFill>
                <a:latin typeface="Segoe UI Semibold"/>
                <a:cs typeface="Segoe UI Semibold"/>
              </a:rPr>
              <a:t>y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t</a:t>
            </a:r>
            <a:r>
              <a:rPr sz="5400" b="0" spc="-155" dirty="0">
                <a:solidFill>
                  <a:srgbClr val="7E7E7E"/>
                </a:solidFill>
                <a:latin typeface="Segoe UI Semibold"/>
                <a:cs typeface="Segoe UI Semibold"/>
              </a:rPr>
              <a:t>i</a:t>
            </a:r>
            <a:r>
              <a:rPr sz="5400" b="0" spc="-145" dirty="0">
                <a:solidFill>
                  <a:srgbClr val="7E7E7E"/>
                </a:solidFill>
                <a:latin typeface="Segoe UI Semibold"/>
                <a:cs typeface="Segoe UI Semibold"/>
              </a:rPr>
              <a:t>c</a:t>
            </a:r>
            <a:r>
              <a:rPr sz="5400" b="0" dirty="0">
                <a:solidFill>
                  <a:srgbClr val="7E7E7E"/>
                </a:solidFill>
                <a:latin typeface="Segoe UI Semibold"/>
                <a:cs typeface="Segoe UI Semibold"/>
              </a:rPr>
              <a:t>s</a:t>
            </a:r>
            <a:endParaRPr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Q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6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6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6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ti</a:t>
            </a:r>
            <a:r>
              <a:rPr sz="36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600"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04" y="2351532"/>
            <a:ext cx="1237083" cy="1409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20968</Words>
  <Application>Microsoft Macintosh PowerPoint</Application>
  <PresentationFormat>Widescreen</PresentationFormat>
  <Paragraphs>3942</Paragraphs>
  <Slides>253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253</vt:i4>
      </vt:variant>
    </vt:vector>
  </HeadingPairs>
  <TitlesOfParts>
    <vt:vector size="267" baseType="lpstr">
      <vt:lpstr>Arial</vt:lpstr>
      <vt:lpstr>Arial MT</vt:lpstr>
      <vt:lpstr>Calibri</vt:lpstr>
      <vt:lpstr>Calibri Light</vt:lpstr>
      <vt:lpstr>Consolas</vt:lpstr>
      <vt:lpstr>Impact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Azure Synapse Analytics  Level – 400  – Day 1 </vt:lpstr>
      <vt:lpstr>PowerPoint Presentation</vt:lpstr>
      <vt:lpstr>PowerPoint Presentation</vt:lpstr>
      <vt:lpstr>Azure Synapse Analytics</vt:lpstr>
      <vt:lpstr>Agenda</vt:lpstr>
      <vt:lpstr>PowerPoint Presentation</vt:lpstr>
      <vt:lpstr>Azure Synapse – SQL Analytics focus areas</vt:lpstr>
      <vt:lpstr>Leveraging ISV partners with Azure Synapse Analytics</vt:lpstr>
      <vt:lpstr>What workloads are NOT suitable?</vt:lpstr>
      <vt:lpstr>What Workloads are Suitable?</vt:lpstr>
      <vt:lpstr>PowerPoint Presentation</vt:lpstr>
      <vt:lpstr>PowerPoint Presentation</vt:lpstr>
      <vt:lpstr>Multiple analytics platforms</vt:lpstr>
      <vt:lpstr>Azure brings these two worlds together</vt:lpstr>
      <vt:lpstr>PowerPoint Presentation</vt:lpstr>
      <vt:lpstr>Azure Synapse Analytics Integrated data platform for BI, AI and continuous intelligence</vt:lpstr>
      <vt:lpstr>Integrated data platform for BI, AI and continuous intelligence</vt:lpstr>
      <vt:lpstr>New Products/Features</vt:lpstr>
      <vt:lpstr>New Synapse Features</vt:lpstr>
      <vt:lpstr>Maintenance Schedule (preview)</vt:lpstr>
      <vt:lpstr>Query Options</vt:lpstr>
      <vt:lpstr>Distributed Query Processor (DQP) - Preview</vt:lpstr>
      <vt:lpstr>PowerPoint Presentation</vt:lpstr>
      <vt:lpstr>Query Demo</vt:lpstr>
      <vt:lpstr>PowerPoint Presentation</vt:lpstr>
      <vt:lpstr>Migration Path</vt:lpstr>
      <vt:lpstr>Transforming data options</vt:lpstr>
      <vt:lpstr>ETL options</vt:lpstr>
      <vt:lpstr>Provisioning Synapse workspace</vt:lpstr>
      <vt:lpstr>Synapse workspace</vt:lpstr>
      <vt:lpstr>SQL pools</vt:lpstr>
      <vt:lpstr>Apache Spark pools</vt:lpstr>
      <vt:lpstr>Links</vt:lpstr>
      <vt:lpstr>Top 10 questions</vt:lpstr>
      <vt:lpstr>Top documentation links</vt:lpstr>
      <vt:lpstr>Azure Synapse Analytics MPP Intro</vt:lpstr>
      <vt:lpstr>Parallelism</vt:lpstr>
      <vt:lpstr>SQL DW Logical Architecture (overview)</vt:lpstr>
      <vt:lpstr>SQL DW Logical Architecture (overview)</vt:lpstr>
      <vt:lpstr>SQL DW Data Layout Options</vt:lpstr>
      <vt:lpstr>DATA DISTRIBUTION</vt:lpstr>
      <vt:lpstr>PowerPoint Presentation</vt:lpstr>
      <vt:lpstr>Azure Storage Blob(s)</vt:lpstr>
      <vt:lpstr>Azure Storage Blob(s)</vt:lpstr>
      <vt:lpstr>Azure Synapse Analytics Studio</vt:lpstr>
      <vt:lpstr>Azure Synapse Analytics Integrated data platform for BI, AI and continuous intelligence</vt:lpstr>
      <vt:lpstr>PowerPoint Presentation</vt:lpstr>
      <vt:lpstr>Synapse Studio</vt:lpstr>
      <vt:lpstr>PowerPoint Presentation</vt:lpstr>
      <vt:lpstr>PowerPoint Presentation</vt:lpstr>
      <vt:lpstr>Overview Hub</vt:lpstr>
      <vt:lpstr>PowerPoint Presentation</vt:lpstr>
      <vt:lpstr>PowerPoint Presentation</vt:lpstr>
      <vt:lpstr>Data Hub – Storage accounts</vt:lpstr>
      <vt:lpstr>PowerPoint Presentation</vt:lpstr>
      <vt:lpstr>PowerPoint Presentation</vt:lpstr>
      <vt:lpstr>PowerPoint Presentation</vt:lpstr>
      <vt:lpstr>Data Hub – Storage accounts</vt:lpstr>
      <vt:lpstr>Data Hub – Storage accounts</vt:lpstr>
      <vt:lpstr>PowerPoint Presentation</vt:lpstr>
      <vt:lpstr>Data Hub – Databases</vt:lpstr>
      <vt:lpstr>PowerPoint Presentation</vt:lpstr>
      <vt:lpstr>Synapse Studio  Develop hub</vt:lpstr>
      <vt:lpstr>Develop Hub</vt:lpstr>
      <vt:lpstr>Develop Hub - SQL scripts</vt:lpstr>
      <vt:lpstr>Develop Hub - SQL scripts</vt:lpstr>
      <vt:lpstr>Develop Hub - Notebooks</vt:lpstr>
      <vt:lpstr>Develop Hub - Notebooks</vt:lpstr>
      <vt:lpstr>Develop Hub - Notebooks</vt:lpstr>
      <vt:lpstr>Dataflow Capabilities</vt:lpstr>
      <vt:lpstr>PowerPoint Presentation</vt:lpstr>
      <vt:lpstr>Develop Hub – Power BI</vt:lpstr>
      <vt:lpstr>PowerPoint Presentation</vt:lpstr>
      <vt:lpstr>PowerPoint Presentation</vt:lpstr>
      <vt:lpstr>Develop Hub – Power BI</vt:lpstr>
      <vt:lpstr>PowerPoint Presentation</vt:lpstr>
      <vt:lpstr>Synapse Studio  Orchestrate hub</vt:lpstr>
      <vt:lpstr>Orchestrate Hub</vt:lpstr>
      <vt:lpstr>Synapse Studio  Monitor hub</vt:lpstr>
      <vt:lpstr>Monitor Hub</vt:lpstr>
      <vt:lpstr>Monitoring Hub - Orchestration</vt:lpstr>
      <vt:lpstr>Monitoring Hub - Spark applications</vt:lpstr>
      <vt:lpstr>Synapse Studio  Manage hub</vt:lpstr>
      <vt:lpstr>Manage Hub</vt:lpstr>
      <vt:lpstr>Manage – Linked services</vt:lpstr>
      <vt:lpstr>Manage – Access Control</vt:lpstr>
      <vt:lpstr>Manage – Triggers</vt:lpstr>
      <vt:lpstr>Manage – Integration runtimes</vt:lpstr>
      <vt:lpstr>Azure Synapse Data Integration</vt:lpstr>
      <vt:lpstr>Azure Synapse Analytics Integrated data platform for BI, AI and continuous intelligence</vt:lpstr>
      <vt:lpstr>Orchestration @ Scale</vt:lpstr>
      <vt:lpstr>Data Movement</vt:lpstr>
      <vt:lpstr>90+ Connectors out of the box</vt:lpstr>
      <vt:lpstr>Pipelines</vt:lpstr>
      <vt:lpstr>Prep &amp; Transform Data</vt:lpstr>
      <vt:lpstr>Triggers</vt:lpstr>
      <vt:lpstr>Manage – Linked Services</vt:lpstr>
      <vt:lpstr>Manage – Integration runtimes</vt:lpstr>
      <vt:lpstr>Azure Synapse Analytics SQL Analytics</vt:lpstr>
      <vt:lpstr>Azure Synapse Analytics Integrated data platform for BI, AI and continuous intelligence</vt:lpstr>
      <vt:lpstr>Platform: Performance</vt:lpstr>
      <vt:lpstr>The first and only  analytics system to have  run all TPC-H queries at petabyte-scale</vt:lpstr>
      <vt:lpstr>TPC-H 1 Petabyte Query Execution</vt:lpstr>
      <vt:lpstr>Comprehensive SQL functionality</vt:lpstr>
      <vt:lpstr>Windowing functions</vt:lpstr>
      <vt:lpstr>Windowing Functions (continued)</vt:lpstr>
      <vt:lpstr>Windowing Functions (continued)</vt:lpstr>
      <vt:lpstr>Approximate execution</vt:lpstr>
      <vt:lpstr>Approximate execution</vt:lpstr>
      <vt:lpstr>Group by options</vt:lpstr>
      <vt:lpstr>Snapshot isolation</vt:lpstr>
      <vt:lpstr>JSON data support – insert JSON data</vt:lpstr>
      <vt:lpstr>JSON data support – read JSON data</vt:lpstr>
      <vt:lpstr>JSON data support – modify and operate on JSON data</vt:lpstr>
      <vt:lpstr>Stored Procedures</vt:lpstr>
      <vt:lpstr>Azure Synapse Analytics Data Storage and Performance  Optimizations</vt:lpstr>
      <vt:lpstr>Database Tables</vt:lpstr>
      <vt:lpstr>Tables – Indexes</vt:lpstr>
      <vt:lpstr>SQL Analytics Columnstore Tables</vt:lpstr>
      <vt:lpstr>Ordered Clustered Columnstore Indexes</vt:lpstr>
      <vt:lpstr>Tables – Distributions</vt:lpstr>
      <vt:lpstr>Tables – Partitions</vt:lpstr>
      <vt:lpstr>Tables – Distributions &amp; Partitions</vt:lpstr>
      <vt:lpstr>Common table distribution methods</vt:lpstr>
      <vt:lpstr>PowerPoint Presentation</vt:lpstr>
      <vt:lpstr>Best in class price  performance</vt:lpstr>
      <vt:lpstr>Materialized views</vt:lpstr>
      <vt:lpstr>Materialized views - example</vt:lpstr>
      <vt:lpstr>Materialized views - example</vt:lpstr>
      <vt:lpstr>Indexed (materialized) views - example</vt:lpstr>
      <vt:lpstr>Materialized views- Recommendations</vt:lpstr>
      <vt:lpstr>PowerPoint Presentation</vt:lpstr>
      <vt:lpstr>COPY command</vt:lpstr>
      <vt:lpstr>Best in class price  performance</vt:lpstr>
      <vt:lpstr>Result-set caching</vt:lpstr>
      <vt:lpstr>Result-set caching flow</vt:lpstr>
      <vt:lpstr>Resource classes</vt:lpstr>
      <vt:lpstr>Resource class types</vt:lpstr>
      <vt:lpstr>Concurrency slots</vt:lpstr>
      <vt:lpstr>Concurrent query limits</vt:lpstr>
      <vt:lpstr>Workload Management</vt:lpstr>
      <vt:lpstr>Workload classification</vt:lpstr>
      <vt:lpstr>Workload importance</vt:lpstr>
      <vt:lpstr>PowerPoint Presentation</vt:lpstr>
      <vt:lpstr>Workload Isolation</vt:lpstr>
      <vt:lpstr>Dynamic Management Views (DMVs)</vt:lpstr>
      <vt:lpstr>SQL Monitor with DMVs</vt:lpstr>
      <vt:lpstr>Developer Tools</vt:lpstr>
      <vt:lpstr>Developer Tools</vt:lpstr>
      <vt:lpstr>Continuous integration and delivery (CI/CD)</vt:lpstr>
      <vt:lpstr>Azure Advisor recommendations</vt:lpstr>
      <vt:lpstr>Maintenance windows</vt:lpstr>
      <vt:lpstr>Automatic statistics management</vt:lpstr>
      <vt:lpstr>Heterogenous Data  Preparation &amp;  Ingestion</vt:lpstr>
      <vt:lpstr>PowerPoint Presentation</vt:lpstr>
      <vt:lpstr>PowerPoint Presentation</vt:lpstr>
      <vt:lpstr>PowerPoint Presentation</vt:lpstr>
      <vt:lpstr>PowerPoint Presentation</vt:lpstr>
      <vt:lpstr>Data Lake  Integration</vt:lpstr>
      <vt:lpstr>Azure Data Share</vt:lpstr>
      <vt:lpstr>Snapshots and restores</vt:lpstr>
      <vt:lpstr>SQL Analytics new features available</vt:lpstr>
      <vt:lpstr>Power BI Aggregations and Synapse query performance</vt:lpstr>
      <vt:lpstr>SQL On-Demand  SQL On Demand</vt:lpstr>
      <vt:lpstr>Azure Synapse Analytics Integrated data platform for BI, AI and continuous intelligence</vt:lpstr>
      <vt:lpstr>Synapse SQL on-demand scenarios</vt:lpstr>
      <vt:lpstr>SQL On-Demand</vt:lpstr>
      <vt:lpstr>SQL On Demand – Querying on storage</vt:lpstr>
      <vt:lpstr>SQL On Demand – Querying CSV File</vt:lpstr>
      <vt:lpstr>SQL On Demand – Querying CSV File</vt:lpstr>
      <vt:lpstr>SQL On Demand – Querying folders</vt:lpstr>
      <vt:lpstr>SQL On Demand – Querying folders</vt:lpstr>
      <vt:lpstr>SQL On Demand – Querying specific files</vt:lpstr>
      <vt:lpstr>SQL On Demand – Querying specific files</vt:lpstr>
      <vt:lpstr>SQL On Demand – Querying Parquet files</vt:lpstr>
      <vt:lpstr>SQL On Demand – Creating views</vt:lpstr>
      <vt:lpstr>SQL On Demand – Creating views</vt:lpstr>
      <vt:lpstr>SQL On Demand – Querying JSON files</vt:lpstr>
      <vt:lpstr>SQL On Demand – Querying JSON files</vt:lpstr>
      <vt:lpstr>Create External Table As Select</vt:lpstr>
      <vt:lpstr>SQL scripts &gt; View and export results</vt:lpstr>
      <vt:lpstr>SQL scripts &gt; View results (chart)</vt:lpstr>
      <vt:lpstr>Convert from CSV to Parquet on-demand</vt:lpstr>
      <vt:lpstr>Azure Synapse Analytics Spark</vt:lpstr>
      <vt:lpstr>Azure Synapse Analytics Integrated data platform for BI, AI and continuous intelligence</vt:lpstr>
      <vt:lpstr>Azure Synapse Apache Spark - Summary</vt:lpstr>
      <vt:lpstr>What is Delta Lake?</vt:lpstr>
      <vt:lpstr>Languages</vt:lpstr>
      <vt:lpstr>Notebooks &gt; Configure Session</vt:lpstr>
      <vt:lpstr>Apache Spark</vt:lpstr>
      <vt:lpstr>Motivation for Apache Spark</vt:lpstr>
      <vt:lpstr>Motivation for Apache Spark</vt:lpstr>
      <vt:lpstr>What makes Spark fast</vt:lpstr>
      <vt:lpstr>General Spark Cluster Architecture</vt:lpstr>
      <vt:lpstr>Spark Component Features</vt:lpstr>
      <vt:lpstr>Azure Synapse Apache  Spark Architecture Overview</vt:lpstr>
      <vt:lpstr>Synapse Job Service</vt:lpstr>
      <vt:lpstr>Synapse Spark Instances</vt:lpstr>
      <vt:lpstr>Creating a Spark pool (1 of 2)</vt:lpstr>
      <vt:lpstr>Creating a Spark pool (2 of 2) - optional</vt:lpstr>
      <vt:lpstr>Existing Approach: JDBC</vt:lpstr>
      <vt:lpstr>Code-Behind Experience</vt:lpstr>
      <vt:lpstr>Create Notebook on files in storage</vt:lpstr>
      <vt:lpstr>PowerPoint Presentation</vt:lpstr>
      <vt:lpstr>PowerPoint Presentation</vt:lpstr>
      <vt:lpstr>PowerPoint Presentation</vt:lpstr>
      <vt:lpstr>Library Management - Python</vt:lpstr>
      <vt:lpstr>PowerPoint Presentation</vt:lpstr>
      <vt:lpstr>Spark ML Algorithms</vt:lpstr>
      <vt:lpstr>PowerPoint Presentation</vt:lpstr>
      <vt:lpstr>PowerPoint Presentation</vt:lpstr>
      <vt:lpstr>PowerPoint Presentation</vt:lpstr>
      <vt:lpstr>PowerPoint Presentation</vt:lpstr>
      <vt:lpstr>Industry-leading security  and compliance</vt:lpstr>
      <vt:lpstr>Enterprise-grade security</vt:lpstr>
      <vt:lpstr>Industry-leading compliance</vt:lpstr>
      <vt:lpstr>Comprehensive Security</vt:lpstr>
      <vt:lpstr>Threat Protection - Business requirements</vt:lpstr>
      <vt:lpstr>SQL auditing in Azure Log Analytics and Event Hubs Gain insight into database audit log</vt:lpstr>
      <vt:lpstr>SQL threat detection Detect and investigate anomalous database activity</vt:lpstr>
      <vt:lpstr>SQL Data Discovery &amp; Classification Discover, classify, protect and track access to sensitive data</vt:lpstr>
      <vt:lpstr>SQL Data Discovery &amp; Classification - setup</vt:lpstr>
      <vt:lpstr>SQL Data Discovery &amp; Classification – audit sensitive data access</vt:lpstr>
      <vt:lpstr>Network Security - Business requirements</vt:lpstr>
      <vt:lpstr>Azure networking: application-access patterns</vt:lpstr>
      <vt:lpstr>Securing with firewalls</vt:lpstr>
      <vt:lpstr>Firewall configuration on the portal</vt:lpstr>
      <vt:lpstr>Firewall configuration using REST API</vt:lpstr>
      <vt:lpstr>Firewall configuration using PowerShell/T-SQL</vt:lpstr>
      <vt:lpstr>VNET configuration on Azure portal</vt:lpstr>
      <vt:lpstr>Authentication - Business requirements</vt:lpstr>
      <vt:lpstr>Azure Active Directory authentication</vt:lpstr>
      <vt:lpstr>Azure Active Directory trust architecture</vt:lpstr>
      <vt:lpstr>SQL authentication</vt:lpstr>
      <vt:lpstr>Access Control - Business requirements</vt:lpstr>
      <vt:lpstr>Object-level security (tables, views, and more)</vt:lpstr>
      <vt:lpstr>Row-level security (RLS)</vt:lpstr>
      <vt:lpstr>Row-level security</vt:lpstr>
      <vt:lpstr>Row-level security</vt:lpstr>
      <vt:lpstr>Column-level security</vt:lpstr>
      <vt:lpstr>Column-level security</vt:lpstr>
      <vt:lpstr>Data Protection - Business requirements</vt:lpstr>
      <vt:lpstr>Dynamic Data Masking</vt:lpstr>
      <vt:lpstr>Dynamic Data Masking</vt:lpstr>
      <vt:lpstr>Types of data encryption</vt:lpstr>
      <vt:lpstr>Transparent data encryption (TDE)</vt:lpstr>
      <vt:lpstr>Transparent data encryption (TDE)</vt:lpstr>
      <vt:lpstr>Single Sign-On</vt:lpstr>
      <vt:lpstr>Azure Synapse Analytics Connected Services</vt:lpstr>
      <vt:lpstr>Azure Synapse Analytics</vt:lpstr>
      <vt:lpstr>Azure Machine Learning</vt:lpstr>
      <vt:lpstr>Azure Machine Learning (continued)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</dc:title>
  <cp:lastModifiedBy>Sashank Pappu</cp:lastModifiedBy>
  <cp:revision>1</cp:revision>
  <dcterms:created xsi:type="dcterms:W3CDTF">2021-06-09T17:14:51Z</dcterms:created>
  <dcterms:modified xsi:type="dcterms:W3CDTF">2021-06-09T17:48:30Z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